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4"/>
    <p:sldMasterId id="2147483699" r:id="rId5"/>
    <p:sldMasterId id="2147483765" r:id="rId6"/>
    <p:sldMasterId id="2147483799" r:id="rId7"/>
  </p:sldMasterIdLst>
  <p:notesMasterIdLst>
    <p:notesMasterId r:id="rId26"/>
  </p:notesMasterIdLst>
  <p:handoutMasterIdLst>
    <p:handoutMasterId r:id="rId27"/>
  </p:handoutMasterIdLst>
  <p:sldIdLst>
    <p:sldId id="367" r:id="rId8"/>
    <p:sldId id="361" r:id="rId9"/>
    <p:sldId id="369" r:id="rId10"/>
    <p:sldId id="365" r:id="rId11"/>
    <p:sldId id="352" r:id="rId12"/>
    <p:sldId id="370" r:id="rId13"/>
    <p:sldId id="379" r:id="rId14"/>
    <p:sldId id="376" r:id="rId15"/>
    <p:sldId id="377" r:id="rId16"/>
    <p:sldId id="378" r:id="rId17"/>
    <p:sldId id="371" r:id="rId18"/>
    <p:sldId id="366" r:id="rId19"/>
    <p:sldId id="303" r:id="rId20"/>
    <p:sldId id="304" r:id="rId21"/>
    <p:sldId id="306" r:id="rId22"/>
    <p:sldId id="381" r:id="rId23"/>
    <p:sldId id="375" r:id="rId24"/>
    <p:sldId id="34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  <p:cmAuthor id="3" name="Marsh, Barb" initials="MB" lastIdx="1" clrIdx="2">
    <p:extLst>
      <p:ext uri="{19B8F6BF-5375-455C-9EA6-DF929625EA0E}">
        <p15:presenceInfo xmlns:p15="http://schemas.microsoft.com/office/powerpoint/2012/main" userId="S::barb.marsh@wright.edu::2192bc22-4904-485f-a98f-15a6c09e9f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FA26"/>
    <a:srgbClr val="99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ADE61-F399-E758-5F70-131D67663428}" v="5" dt="2024-02-11T22:12:41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sh, Barb" userId="S::barb.marsh@wright.edu::2192bc22-4904-485f-a98f-15a6c09e9fa6" providerId="AD" clId="Web-{2B0ADE61-F399-E758-5F70-131D67663428}"/>
    <pc:docChg chg="delSld sldOrd">
      <pc:chgData name="Marsh, Barb" userId="S::barb.marsh@wright.edu::2192bc22-4904-485f-a98f-15a6c09e9fa6" providerId="AD" clId="Web-{2B0ADE61-F399-E758-5F70-131D67663428}" dt="2024-02-11T22:12:41.790" v="4"/>
      <pc:docMkLst>
        <pc:docMk/>
      </pc:docMkLst>
      <pc:sldChg chg="ord">
        <pc:chgData name="Marsh, Barb" userId="S::barb.marsh@wright.edu::2192bc22-4904-485f-a98f-15a6c09e9fa6" providerId="AD" clId="Web-{2B0ADE61-F399-E758-5F70-131D67663428}" dt="2024-02-11T22:12:41.790" v="4"/>
        <pc:sldMkLst>
          <pc:docMk/>
          <pc:sldMk cId="1923210972" sldId="303"/>
        </pc:sldMkLst>
      </pc:sldChg>
      <pc:sldChg chg="ord">
        <pc:chgData name="Marsh, Barb" userId="S::barb.marsh@wright.edu::2192bc22-4904-485f-a98f-15a6c09e9fa6" providerId="AD" clId="Web-{2B0ADE61-F399-E758-5F70-131D67663428}" dt="2024-02-11T22:12:39.087" v="2"/>
        <pc:sldMkLst>
          <pc:docMk/>
          <pc:sldMk cId="1318938413" sldId="366"/>
        </pc:sldMkLst>
      </pc:sldChg>
      <pc:sldChg chg="ord">
        <pc:chgData name="Marsh, Barb" userId="S::barb.marsh@wright.edu::2192bc22-4904-485f-a98f-15a6c09e9fa6" providerId="AD" clId="Web-{2B0ADE61-F399-E758-5F70-131D67663428}" dt="2024-02-11T22:12:39.087" v="3"/>
        <pc:sldMkLst>
          <pc:docMk/>
          <pc:sldMk cId="3136397882" sldId="371"/>
        </pc:sldMkLst>
      </pc:sldChg>
      <pc:sldChg chg="del">
        <pc:chgData name="Marsh, Barb" userId="S::barb.marsh@wright.edu::2192bc22-4904-485f-a98f-15a6c09e9fa6" providerId="AD" clId="Web-{2B0ADE61-F399-E758-5F70-131D67663428}" dt="2024-02-11T22:12:03.822" v="0"/>
        <pc:sldMkLst>
          <pc:docMk/>
          <pc:sldMk cId="3994379435" sldId="380"/>
        </pc:sldMkLst>
      </pc:sldChg>
      <pc:sldChg chg="del">
        <pc:chgData name="Marsh, Barb" userId="S::barb.marsh@wright.edu::2192bc22-4904-485f-a98f-15a6c09e9fa6" providerId="AD" clId="Web-{2B0ADE61-F399-E758-5F70-131D67663428}" dt="2024-02-11T22:12:06.244" v="1"/>
        <pc:sldMkLst>
          <pc:docMk/>
          <pc:sldMk cId="948909024" sldId="3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5B66E5-15AA-4745-8A67-3CE257BEE3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844A45-21B3-834A-A491-E4E4B9DC11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39FDB-18A0-074D-8BA3-A4C3DE896A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13E5-4CEC-3A4A-8E5D-AFCEE7512EEC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015001"/>
            <a:ext cx="10972800" cy="1470025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70775"/>
            <a:ext cx="8534400" cy="150610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475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26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924536"/>
            <a:ext cx="4011084" cy="16195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013497"/>
            <a:ext cx="6815667" cy="505087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  <a:cs typeface="Arial"/>
              </a:defRPr>
            </a:lvl1pPr>
            <a:lvl2pPr>
              <a:defRPr sz="2800">
                <a:latin typeface="Arial"/>
                <a:cs typeface="Arial"/>
              </a:defRPr>
            </a:lvl2pPr>
            <a:lvl3pPr>
              <a:defRPr sz="2400">
                <a:latin typeface="Arial"/>
                <a:cs typeface="Arial"/>
              </a:defRPr>
            </a:lvl3pPr>
            <a:lvl4pPr>
              <a:defRPr sz="2000">
                <a:latin typeface="Arial"/>
                <a:cs typeface="Arial"/>
              </a:defRPr>
            </a:lvl4pPr>
            <a:lvl5pPr>
              <a:defRPr sz="2000">
                <a:latin typeface="Arial"/>
                <a:cs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544049"/>
            <a:ext cx="4011084" cy="3520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405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705699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9167"/>
            <a:ext cx="7315200" cy="3713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27243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1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855536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09530"/>
            <a:ext cx="10972800" cy="404128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741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62303"/>
            <a:ext cx="2743200" cy="5388516"/>
          </a:xfrm>
          <a:prstGeom prst="rect">
            <a:avLst/>
          </a:prstGeom>
        </p:spPr>
        <p:txBody>
          <a:bodyPr vert="eaVert"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62303"/>
            <a:ext cx="8026400" cy="5388516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870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4670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2453-9E16-47FE-A8ED-4661246DE5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6E9EA-D950-424A-BC92-F6794D6E5D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59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0999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10C66-2FF2-41F8-98FA-BE49833696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851A3FD-B717-4588-9809-4FFAC5FF47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1157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742516"/>
            <a:ext cx="10972799" cy="11430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370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5788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78EA5-216B-41F7-80D1-9ED07FFDB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2CC63-C628-4456-9B92-DA4E670BAC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586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1392" userDrawn="1">
          <p15:clr>
            <a:srgbClr val="FBAE40"/>
          </p15:clr>
        </p15:guide>
        <p15:guide id="10" orient="horz" pos="55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D896-6ACC-40D7-8D8B-F9AF3E7DE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F7A1E-B7E2-4E9C-A66C-BCE08900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1310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829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 userDrawn="1">
          <p15:clr>
            <a:srgbClr val="FBAE40"/>
          </p15:clr>
        </p15:guide>
        <p15:guide id="9" orient="horz" pos="124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0184F-2619-4333-B49F-C7ACE8B2C3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A1C65-B00C-4CA4-83B6-3DFA3DF9629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362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30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1944" userDrawn="1">
          <p15:clr>
            <a:srgbClr val="FBAE40"/>
          </p15:clr>
        </p15:guide>
        <p15:guide id="6" pos="3648" userDrawn="1">
          <p15:clr>
            <a:srgbClr val="FBAE40"/>
          </p15:clr>
        </p15:guide>
        <p15:guide id="7" orient="horz" pos="1392" userDrawn="1">
          <p15:clr>
            <a:srgbClr val="FBAE40"/>
          </p15:clr>
        </p15:guide>
        <p15:guide id="8" orient="horz" pos="552" userDrawn="1">
          <p15:clr>
            <a:srgbClr val="FBAE40"/>
          </p15:clr>
        </p15:guide>
        <p15:guide id="9" orient="horz" pos="1224" userDrawn="1">
          <p15:clr>
            <a:srgbClr val="FBAE40"/>
          </p15:clr>
        </p15:guide>
        <p15:guide id="10" pos="5352" userDrawn="1">
          <p15:clr>
            <a:srgbClr val="FBAE40"/>
          </p15:clr>
        </p15:guide>
        <p15:guide id="11" pos="5736" userDrawn="1">
          <p15:clr>
            <a:srgbClr val="FBAE40"/>
          </p15:clr>
        </p15:guide>
        <p15:guide id="12" orient="horz" pos="2904" userDrawn="1">
          <p15:clr>
            <a:srgbClr val="FBAE40"/>
          </p15:clr>
        </p15:guide>
        <p15:guide id="13" orient="horz" pos="160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prstGeom prst="rect">
            <a:avLst/>
          </a:prstGeo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6DFD4-BF8C-4939-874D-85B7DF95676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3856F-38E9-4BBF-93D8-0F8AC2E0E6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6155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 userDrawn="1">
          <p15:clr>
            <a:srgbClr val="FBAE40"/>
          </p15:clr>
        </p15:guide>
        <p15:guide id="3" pos="288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5" pos="2520" userDrawn="1">
          <p15:clr>
            <a:srgbClr val="FBAE40"/>
          </p15:clr>
        </p15:guide>
        <p15:guide id="6" pos="4800" userDrawn="1">
          <p15:clr>
            <a:srgbClr val="FBAE40"/>
          </p15:clr>
        </p15:guide>
        <p15:guide id="7" orient="horz" pos="1224" userDrawn="1">
          <p15:clr>
            <a:srgbClr val="FBAE40"/>
          </p15:clr>
        </p15:guide>
        <p15:guide id="8" orient="horz" pos="3768" userDrawn="1">
          <p15:clr>
            <a:srgbClr val="FBAE40"/>
          </p15:clr>
        </p15:guide>
        <p15:guide id="9" orient="horz" pos="552" userDrawn="1">
          <p15:clr>
            <a:srgbClr val="FBAE40"/>
          </p15:clr>
        </p15:guide>
        <p15:guide id="10" orient="horz" pos="1512" userDrawn="1">
          <p15:clr>
            <a:srgbClr val="FBAE40"/>
          </p15:clr>
        </p15:guide>
        <p15:guide id="11" orient="horz" pos="28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60DA6-6E6F-47BF-9680-1B030F525D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140D-2B48-4E31-9E97-08B68ABBA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042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9B87D-E8CF-49AE-9326-2FEED2392F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94790" y="6332220"/>
            <a:ext cx="1497330" cy="24765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139CE-3E4D-4224-B157-2D29EC10FE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71550" y="6332220"/>
            <a:ext cx="523240" cy="247651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948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 userDrawn="1">
          <p15:clr>
            <a:srgbClr val="FBAE40"/>
          </p15:clr>
        </p15:guide>
        <p15:guide id="4" pos="5160" userDrawn="1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 userDrawn="1">
          <p15:clr>
            <a:srgbClr val="FBAE40"/>
          </p15:clr>
        </p15:guide>
        <p15:guide id="11" pos="2880" userDrawn="1">
          <p15:clr>
            <a:srgbClr val="FBAE40"/>
          </p15:clr>
        </p15:guide>
        <p15:guide id="12" orient="horz" pos="175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78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38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BA6CFA1A-A022-D649-8AD9-9F30A5C06CF5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E907A361-AE56-CD4A-B91B-4241634854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82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98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77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29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60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02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30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98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1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5346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4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940886"/>
            <a:ext cx="10972800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9666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286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196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25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253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78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2453-9E16-47FE-A8ED-4661246DE5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6E9EA-D950-424A-BC92-F6794D6E5D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1650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2026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10C66-2FF2-41F8-98FA-BE49833696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851A3FD-B717-4588-9809-4FFAC5FF47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7502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36C5-0A7C-4CF0-BC4A-B492C861C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06B41-BC01-48EF-B48F-910DF0B80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F5D54-09F0-4EC1-8FAE-D553B5E2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E4930-7BB0-4E69-BC65-AC90859C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F5CA3-528C-4F66-85F9-9BD2E955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150283"/>
      </p:ext>
    </p:extLst>
  </p:cSld>
  <p:clrMapOvr>
    <a:masterClrMapping/>
  </p:clrMapOvr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9B8C-34F0-4A82-8D1E-A9738D5A7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B362-0E4E-4BC9-9CD9-D5505E6A2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9C890-CC7B-4B79-A05A-DF841E49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C458A-AD1A-4070-8EF3-0A92758E6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61B8A-D808-4392-97DB-E2710FB01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3442969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A293-8238-4708-B949-6F003FC0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E122D-6018-4475-B0AD-48FADA0B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FDEC3-DA9D-4445-8D1C-76BEF6DC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F83ED-9F2D-40CB-BF2F-F83CE1523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CFB5C-E75A-4562-914E-EA851AC8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560829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964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25210"/>
            <a:ext cx="10972800" cy="403528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37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416A-6A78-4BB2-8223-B1E5D1B9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8DE87-D2D8-40FF-8D69-F0CB2548C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D3AFF-FDF3-4942-B702-210BCD8B1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2D010-008A-43BA-8912-61F63CA4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50D48-44DA-491A-84E4-4D6FB9DDA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193D3-4958-4BD0-B41D-1DBB7DFA6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9629538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830E-35BD-4CE4-A198-469107CAE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A7655-8696-4A41-8442-A2C893678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B095C-39EF-4B77-9B99-01955C69D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1F0B5F-2477-41B5-8277-3C695BE7B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FE6D3-EE00-462E-B7E2-3EDE45150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059210-D9E8-4A3E-894B-24235D986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62EC8B-E83F-43A9-B1C3-99856BDD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18ACF-347B-494D-B4B2-77E71EC6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5034164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C23C-7EF8-492D-937F-0135C06C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473F1-A225-43D5-A446-40C223FF4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F501C-C266-4BCF-A3AE-2F9CBB1A5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8D52E-DDF9-4804-977B-72F16D65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1000041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6D7D3C-4F4B-4CCF-928F-B59014E6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C80C7-9C17-4F24-B747-317A852E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AF2788-FE74-4EFC-AAA6-50C30B5D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455591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7D55C-5326-4689-AD78-8D34D49D3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34823-68E7-4FBF-A2FC-A6BD7A7CC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B50E4-56EC-44A0-9AF5-4F4F5E9E30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F0E5F-8887-421A-B1FF-2B86A00BE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D8751-5555-4D46-9279-D2E542C5E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20451-0D82-4267-818F-211E3F99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9362381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396B-72D4-4A01-A912-5C323AC1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EC10C-D28A-4E77-822C-EE99C4DE5E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906C3-FC3E-4FF6-887A-48DFCB5AB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B7102-DA17-4EAF-9E30-A42E61BF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0EB36-FD31-4C74-979E-641D0EB8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77972-D50E-4F05-A653-FA21BFA1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6716764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74AB0-CD03-4B45-9C50-8A415F2C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7F70C-AA27-4556-97FD-538A29681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5CA15-D910-4BD3-8B89-8DC1F35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E0F67-E465-4E9B-A68C-72E95CA2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2FC10-66F7-4B2B-8D3A-C365F74C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1591048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C65EA-7FF0-4EDE-9CB2-C0B5AC104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9EB16-F864-45CB-A98C-532D30DEB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A9D2B-D924-45EE-8DCE-1155DC7A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A8E82-58CD-E045-8B98-B7A85B79B752}" type="datetime4">
              <a:rPr lang="en-US" smtClean="0"/>
              <a:pPr/>
              <a:t>February 11, 2024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03960-D434-4B20-A2F4-F6EF84B3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942BA-3D31-4762-8491-0ED6E057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9979418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F0FD074-81E2-0D4E-8446-C5B415B238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58AAB058-5FFC-9E4E-AD2E-FB1B4EE510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18ABDA74-C3EC-274D-BE87-AC5B825A2A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DDE02E-BC75-2645-8725-CA2CFD327A3C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3ABA9FD1-9B74-F14F-81EF-7B3407196B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0E9E9D03-0186-5B4C-A73F-95ADCD08A4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EE6FD-FABB-AD48-92DA-19805B502918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F953BCFF-5CB8-784F-ACC1-A14670E621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7DCC038-CDD3-1D48-B8BA-2617616935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BB36CC-7349-334D-A028-58D01025E72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C20DFC6E-CE65-E94B-921D-38F386E173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773FBF72-A3D8-2F4E-BAD2-2755F0BE4A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02C0D4-D9C4-F547-B996-38177302A3DC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9B18A1DC-4A61-514B-9F70-1DCC893EBB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DD138509-2AA1-D540-90D6-28847495661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10C66-2FF2-41F8-98FA-BE498336964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851A3FD-B717-4588-9809-4FFAC5FF47A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3700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054" y="2116182"/>
            <a:ext cx="5491571" cy="151401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7055" y="4549553"/>
            <a:ext cx="5491570" cy="95333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048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09600" y="1950364"/>
            <a:ext cx="10668000" cy="14700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rgbClr val="026937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09600" y="3420387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CD9E5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3598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82066DD-D313-D148-89C7-338EB873A73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5BBD7C7-99D1-E841-A081-6912D1F2B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27A14EE-CB79-754A-8B19-EB9874B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5B38B80-C3D3-4C47-B468-C41A8FF36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0C4E8C2-3240-594A-9D5E-1BCD1AF44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2543"/>
            <a:ext cx="6096000" cy="690308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23F761-57FC-3649-AE84-0C3EF95EF561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E66F2BC9-2F8A-1543-9AFD-9BAB0E75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499" y="2289363"/>
            <a:ext cx="4572001" cy="27952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85929-1018-4370-A170-074C414B22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84536E-AD08-4371-85E9-A816C30B6A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4746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6" pos="3480">
          <p15:clr>
            <a:srgbClr val="FBAE40"/>
          </p15:clr>
        </p15:guide>
        <p15:guide id="7" orient="horz" pos="1440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0E2385F-F6FA-D345-AF77-A9EE8E4931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8" cy="6858000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943" y="3045437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1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E3A3D6-A0AD-C84D-8B2A-743F5F95432E}"/>
              </a:ext>
            </a:extLst>
          </p:cNvPr>
          <p:cNvCxnSpPr>
            <a:cxnSpLocks/>
          </p:cNvCxnSpPr>
          <p:nvPr userDrawn="1"/>
        </p:nvCxnSpPr>
        <p:spPr>
          <a:xfrm>
            <a:off x="7154721" y="4003877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B38BE-0FF2-694C-AA3C-D73DBF7C332C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9509760" y="-3"/>
            <a:ext cx="2682238" cy="2682238"/>
            <a:chOff x="0" y="12289"/>
            <a:chExt cx="3550" cy="3551"/>
          </a:xfrm>
          <a:solidFill>
            <a:schemeClr val="tx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0257420-2EA0-6348-8B9E-1414F5297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FE65C23-C0EF-BB41-884A-01C2A735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73F5EB6-53C7-D44C-9003-FB5A81F98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31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>
          <p15:clr>
            <a:srgbClr val="FBAE40"/>
          </p15:clr>
        </p15:guide>
        <p15:guide id="4" pos="4560">
          <p15:clr>
            <a:srgbClr val="FBAE40"/>
          </p15:clr>
        </p15:guide>
        <p15:guide id="8" orient="horz" pos="184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5992517-0394-6B43-B15D-2A86A34512F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52500" y="1939108"/>
            <a:ext cx="10352810" cy="41107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78EA5-216B-41F7-80D1-9ED07FFDB6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2CC63-C628-4456-9B92-DA4E670BAC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648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52500" y="2209800"/>
            <a:ext cx="10287000" cy="2593109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D896-6ACC-40D7-8D8B-F9AF3E7DE1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F7A1E-B7E2-4E9C-A66C-BCE08900C5F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2549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5C37098-CEB2-1E45-989B-3DD92F3B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2476500"/>
            <a:ext cx="7132320" cy="3289971"/>
          </a:xfrm>
          <a:prstGeom prst="rect">
            <a:avLst/>
          </a:prstGeom>
          <a:ln>
            <a:noFill/>
          </a:ln>
        </p:spPr>
        <p:txBody>
          <a:bodyPr lIns="0" tIns="0" rIns="0" bIns="0" anchor="t" anchorCtr="0">
            <a:normAutofit/>
          </a:bodyPr>
          <a:lstStyle>
            <a:lvl1pPr>
              <a:lnSpc>
                <a:spcPct val="100000"/>
              </a:lnSpc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02327D-DBD4-7A4E-ABF2-A946A559A8AD}"/>
              </a:ext>
            </a:extLst>
          </p:cNvPr>
          <p:cNvSpPr txBox="1"/>
          <p:nvPr userDrawn="1"/>
        </p:nvSpPr>
        <p:spPr>
          <a:xfrm>
            <a:off x="699948" y="548291"/>
            <a:ext cx="1589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>
                <a:solidFill>
                  <a:schemeClr val="bg1"/>
                </a:solidFill>
              </a:rPr>
              <a:t>“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CB4ADD-D9F4-984E-B29D-A2CF6D19E810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9" name="AutoShape 24">
              <a:extLst>
                <a:ext uri="{FF2B5EF4-FFF2-40B4-BE49-F238E27FC236}">
                  <a16:creationId xmlns:a16="http://schemas.microsoft.com/office/drawing/2014/main" id="{5017C477-A988-7041-8A67-3D8294D6A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06D7F37-5DD1-A24E-9CCA-84B2A1685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E321C8-096C-1B41-B14F-4CA7AE04B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B3FDD4-EB13-F44F-99D0-BFAB06F00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20BCBD2-A735-0C43-8C55-B384372AC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9A90A7-BF26-684E-8C8B-638053DA1234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61D8E86-886A-8744-BC4C-FE82B0243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D967470-E96E-8843-AAD2-E0C8B8077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A27D09-765D-3949-BCCA-238C3514D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54035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560">
          <p15:clr>
            <a:srgbClr val="FBAE40"/>
          </p15:clr>
        </p15:guide>
        <p15:guide id="8" orient="horz" pos="1752">
          <p15:clr>
            <a:srgbClr val="FBAE40"/>
          </p15:clr>
        </p15:guide>
        <p15:guide id="9" orient="horz" pos="124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7D9F21A-75CF-6045-8FA1-C4F4E21B699C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EA7E377-BB07-FA43-B532-10A92EE03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8DE645-B3D5-2F4E-AAD6-002FEF13A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90F6499-BA50-2340-A026-32C79B6BF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8" name="Picture Placeholder 25">
            <a:extLst>
              <a:ext uri="{FF2B5EF4-FFF2-40B4-BE49-F238E27FC236}">
                <a16:creationId xmlns:a16="http://schemas.microsoft.com/office/drawing/2014/main" id="{2274C164-503B-E746-A155-849A9BC2406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4268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2F20AFE-B282-5146-B0D6-F2FC1B6D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2" y="879063"/>
            <a:ext cx="75322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77D2F0-DE3F-8343-B97A-E7FA440532FD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Picture Placeholder 25">
            <a:extLst>
              <a:ext uri="{FF2B5EF4-FFF2-40B4-BE49-F238E27FC236}">
                <a16:creationId xmlns:a16="http://schemas.microsoft.com/office/drawing/2014/main" id="{AF1B5ED8-33F6-FB44-AA92-F0D227BB310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658280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2" name="Text Placeholder 29">
            <a:extLst>
              <a:ext uri="{FF2B5EF4-FFF2-40B4-BE49-F238E27FC236}">
                <a16:creationId xmlns:a16="http://schemas.microsoft.com/office/drawing/2014/main" id="{0D824BDD-2D23-C943-8FE9-60B7B23B5E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5393169"/>
            <a:ext cx="2133600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9">
            <a:extLst>
              <a:ext uri="{FF2B5EF4-FFF2-40B4-BE49-F238E27FC236}">
                <a16:creationId xmlns:a16="http://schemas.microsoft.com/office/drawing/2014/main" id="{2F3D441E-DFB1-084B-8192-C6CBECCA40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2500" y="4986745"/>
            <a:ext cx="2133600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29">
            <a:extLst>
              <a:ext uri="{FF2B5EF4-FFF2-40B4-BE49-F238E27FC236}">
                <a16:creationId xmlns:a16="http://schemas.microsoft.com/office/drawing/2014/main" id="{25797825-E7AE-2C41-A965-E6F0D70D9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3042" y="5393169"/>
            <a:ext cx="2128157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29">
            <a:extLst>
              <a:ext uri="{FF2B5EF4-FFF2-40B4-BE49-F238E27FC236}">
                <a16:creationId xmlns:a16="http://schemas.microsoft.com/office/drawing/2014/main" id="{63C1927C-E23B-204E-9F3A-2A67D2BF70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4986745"/>
            <a:ext cx="2128157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29">
            <a:extLst>
              <a:ext uri="{FF2B5EF4-FFF2-40B4-BE49-F238E27FC236}">
                <a16:creationId xmlns:a16="http://schemas.microsoft.com/office/drawing/2014/main" id="{EC81F0F5-C204-7248-A336-A655814A8A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70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9">
            <a:extLst>
              <a:ext uri="{FF2B5EF4-FFF2-40B4-BE49-F238E27FC236}">
                <a16:creationId xmlns:a16="http://schemas.microsoft.com/office/drawing/2014/main" id="{C9FEF82E-4E9C-8343-9D36-C4A00D7137C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670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29">
            <a:extLst>
              <a:ext uri="{FF2B5EF4-FFF2-40B4-BE49-F238E27FC236}">
                <a16:creationId xmlns:a16="http://schemas.microsoft.com/office/drawing/2014/main" id="{F8AF6664-A005-7A42-9AEF-C5AA5603E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0254" y="5393169"/>
            <a:ext cx="2129245" cy="36933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29">
            <a:extLst>
              <a:ext uri="{FF2B5EF4-FFF2-40B4-BE49-F238E27FC236}">
                <a16:creationId xmlns:a16="http://schemas.microsoft.com/office/drawing/2014/main" id="{5F6C1E52-E2B6-5F45-A863-5BB35ABAFC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10254" y="4986745"/>
            <a:ext cx="2129245" cy="20583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D0B2D5-B3C2-D847-A220-86CB6A37E418}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28" name="AutoShape 24">
              <a:extLst>
                <a:ext uri="{FF2B5EF4-FFF2-40B4-BE49-F238E27FC236}">
                  <a16:creationId xmlns:a16="http://schemas.microsoft.com/office/drawing/2014/main" id="{A7FD25A4-760F-814C-915F-DD6E89CA3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CC8369-E81F-D447-87D8-1AF0C58E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41CA81E-EF54-D048-8775-CD4AB37A7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5A4B85-923E-B641-B239-2A1999AB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1386DC-76EB-F34E-AD0E-22957D3B3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66" name="Picture Placeholder 25">
            <a:extLst>
              <a:ext uri="{FF2B5EF4-FFF2-40B4-BE49-F238E27FC236}">
                <a16:creationId xmlns:a16="http://schemas.microsoft.com/office/drawing/2014/main" id="{2D21D633-C51E-E94E-BAE3-96F52F76E49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62292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9" name="Picture Placeholder 25">
            <a:extLst>
              <a:ext uri="{FF2B5EF4-FFF2-40B4-BE49-F238E27FC236}">
                <a16:creationId xmlns:a16="http://schemas.microsoft.com/office/drawing/2014/main" id="{639EFA5A-9C69-DF4D-81B7-FA1F8CCCF93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12023" y="2572883"/>
            <a:ext cx="2118245" cy="203721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0184F-2619-4333-B49F-C7ACE8B2C3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A1C65-B00C-4CA4-83B6-3DFA3DF9629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5385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4008">
          <p15:clr>
            <a:srgbClr val="FBAE40"/>
          </p15:clr>
        </p15:guide>
        <p15:guide id="5" pos="1944">
          <p15:clr>
            <a:srgbClr val="FBAE40"/>
          </p15:clr>
        </p15:guide>
        <p15:guide id="6" pos="3648">
          <p15:clr>
            <a:srgbClr val="FBAE40"/>
          </p15:clr>
        </p15:guide>
        <p15:guide id="7" orient="horz" pos="1392">
          <p15:clr>
            <a:srgbClr val="FBAE40"/>
          </p15:clr>
        </p15:guide>
        <p15:guide id="8" orient="horz" pos="552">
          <p15:clr>
            <a:srgbClr val="FBAE40"/>
          </p15:clr>
        </p15:guide>
        <p15:guide id="9" orient="horz" pos="1224">
          <p15:clr>
            <a:srgbClr val="FBAE40"/>
          </p15:clr>
        </p15:guide>
        <p15:guide id="10" pos="5352">
          <p15:clr>
            <a:srgbClr val="FBAE40"/>
          </p15:clr>
        </p15:guide>
        <p15:guide id="11" pos="5736">
          <p15:clr>
            <a:srgbClr val="FBAE40"/>
          </p15:clr>
        </p15:guide>
        <p15:guide id="12" orient="horz" pos="2904">
          <p15:clr>
            <a:srgbClr val="FBAE40"/>
          </p15:clr>
        </p15:guide>
        <p15:guide id="13" orient="horz" pos="160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046AF-E5BF-854D-9986-7C3019770FE7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5959" y="2213783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CA14A6-0144-BC49-A8D4-C979D13258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180493" y="2213783"/>
            <a:ext cx="11102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582FC2-A135-5743-B9C0-6AC7225B42E1}"/>
              </a:ext>
            </a:extLst>
          </p:cNvPr>
          <p:cNvCxnSpPr>
            <a:cxnSpLocks/>
          </p:cNvCxnSpPr>
          <p:nvPr userDrawn="1"/>
        </p:nvCxnSpPr>
        <p:spPr>
          <a:xfrm flipH="1">
            <a:off x="8745623" y="3904712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C43222-5868-0247-838F-58F4F6C8EE75}"/>
              </a:ext>
            </a:extLst>
          </p:cNvPr>
          <p:cNvCxnSpPr>
            <a:cxnSpLocks/>
          </p:cNvCxnSpPr>
          <p:nvPr userDrawn="1"/>
        </p:nvCxnSpPr>
        <p:spPr>
          <a:xfrm flipH="1">
            <a:off x="3611089" y="3895941"/>
            <a:ext cx="2136" cy="1828800"/>
          </a:xfrm>
          <a:prstGeom prst="line">
            <a:avLst/>
          </a:prstGeom>
          <a:ln w="165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46EEE005-F78A-9D4F-B159-964376C38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6" name="Text Placeholder 29">
            <a:extLst>
              <a:ext uri="{FF2B5EF4-FFF2-40B4-BE49-F238E27FC236}">
                <a16:creationId xmlns:a16="http://schemas.microsoft.com/office/drawing/2014/main" id="{FC61536F-8EA7-5A48-AF76-8B0E251BD8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6955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9">
            <a:extLst>
              <a:ext uri="{FF2B5EF4-FFF2-40B4-BE49-F238E27FC236}">
                <a16:creationId xmlns:a16="http://schemas.microsoft.com/office/drawing/2014/main" id="{64FFD994-BD97-ED49-8607-286ECBB1CD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6955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29">
            <a:extLst>
              <a:ext uri="{FF2B5EF4-FFF2-40B4-BE49-F238E27FC236}">
                <a16:creationId xmlns:a16="http://schemas.microsoft.com/office/drawing/2014/main" id="{D1ADE805-BFBC-ED47-B9CB-6CB2FF02E8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97799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Text Placeholder 29">
            <a:extLst>
              <a:ext uri="{FF2B5EF4-FFF2-40B4-BE49-F238E27FC236}">
                <a16:creationId xmlns:a16="http://schemas.microsoft.com/office/drawing/2014/main" id="{334A3589-641F-F547-891B-149579153B7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97799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6" name="Text Placeholder 29">
            <a:extLst>
              <a:ext uri="{FF2B5EF4-FFF2-40B4-BE49-F238E27FC236}">
                <a16:creationId xmlns:a16="http://schemas.microsoft.com/office/drawing/2014/main" id="{A63F8454-D12E-A641-ABD0-8977D3F5EC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001711" y="5087328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Text Placeholder 29">
            <a:extLst>
              <a:ext uri="{FF2B5EF4-FFF2-40B4-BE49-F238E27FC236}">
                <a16:creationId xmlns:a16="http://schemas.microsoft.com/office/drawing/2014/main" id="{F35AA15D-DBAD-9840-8764-A5B6D486A2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01711" y="4701908"/>
            <a:ext cx="2133600" cy="205837"/>
          </a:xfr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>
              <a:spcBef>
                <a:spcPts val="400"/>
              </a:spcBef>
              <a:buNone/>
              <a:defRPr lang="en-US" sz="1800" spc="0" baseline="0" dirty="0"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marL="0" lvl="0" indent="0">
              <a:spcBef>
                <a:spcPts val="4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8" name="Text Placeholder 29">
            <a:extLst>
              <a:ext uri="{FF2B5EF4-FFF2-40B4-BE49-F238E27FC236}">
                <a16:creationId xmlns:a16="http://schemas.microsoft.com/office/drawing/2014/main" id="{8357CA0F-1A55-B145-8305-562F0DF2254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38143" y="2934856"/>
            <a:ext cx="2133600" cy="369332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9">
            <a:extLst>
              <a:ext uri="{FF2B5EF4-FFF2-40B4-BE49-F238E27FC236}">
                <a16:creationId xmlns:a16="http://schemas.microsoft.com/office/drawing/2014/main" id="{D6C49F6F-AF28-8942-8442-8F54A1DC38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38143" y="2568686"/>
            <a:ext cx="2133600" cy="205837"/>
          </a:xfrm>
          <a:ln>
            <a:noFill/>
          </a:ln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800" b="0" i="0" spc="0" baseline="0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E2724A-BCA1-604F-9D18-BF05746408C2}"/>
              </a:ext>
            </a:extLst>
          </p:cNvPr>
          <p:cNvCxnSpPr/>
          <p:nvPr userDrawn="1"/>
        </p:nvCxnSpPr>
        <p:spPr>
          <a:xfrm>
            <a:off x="967689" y="3968780"/>
            <a:ext cx="10275477" cy="0"/>
          </a:xfrm>
          <a:prstGeom prst="line">
            <a:avLst/>
          </a:prstGeom>
          <a:ln w="165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23D7D1-A9CC-C34C-86FF-43B5C8978712}"/>
              </a:ext>
            </a:extLst>
          </p:cNvPr>
          <p:cNvSpPr/>
          <p:nvPr userDrawn="1"/>
        </p:nvSpPr>
        <p:spPr>
          <a:xfrm>
            <a:off x="964323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119FF13-13AB-3448-B24E-58E18B3CE2B6}"/>
              </a:ext>
            </a:extLst>
          </p:cNvPr>
          <p:cNvSpPr/>
          <p:nvPr userDrawn="1"/>
        </p:nvSpPr>
        <p:spPr>
          <a:xfrm>
            <a:off x="3531590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2F8F982-870E-AE44-B0D3-B3313BC48DB7}"/>
              </a:ext>
            </a:extLst>
          </p:cNvPr>
          <p:cNvSpPr/>
          <p:nvPr userDrawn="1"/>
        </p:nvSpPr>
        <p:spPr>
          <a:xfrm>
            <a:off x="6098857" y="3883241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49A137-DB5E-9C40-8C0A-ED607212022C}"/>
              </a:ext>
            </a:extLst>
          </p:cNvPr>
          <p:cNvSpPr/>
          <p:nvPr userDrawn="1"/>
        </p:nvSpPr>
        <p:spPr>
          <a:xfrm>
            <a:off x="8666124" y="3892012"/>
            <a:ext cx="163271" cy="1632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6DFD4-BF8C-4939-874D-85B7DF956768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3856F-38E9-4BBF-93D8-0F8AC2E0E6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9897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3768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orient="horz" pos="1512">
          <p15:clr>
            <a:srgbClr val="FBAE40"/>
          </p15:clr>
        </p15:guide>
        <p15:guide id="11" orient="horz" pos="283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DEF3328-825B-3946-8472-DB93D6A32867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E4E09DF-AF21-0E4A-9838-14DFBFFED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53F54AE-9BC1-3A45-A129-4028EADE4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54F6D22-4944-974A-999E-F9E22F159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4023" y="2300984"/>
            <a:ext cx="4827178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A0EE708-F36B-444B-9A8B-D48D69535E4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362700" y="2300984"/>
            <a:ext cx="4764829" cy="40421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4023" y="2799146"/>
            <a:ext cx="482717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E40D4044-0F7B-0647-BAB5-16B23EBD9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62700" y="2799146"/>
            <a:ext cx="4756241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1C063-0222-064B-8A2E-485FE9EAC10D}"/>
              </a:ext>
            </a:extLst>
          </p:cNvPr>
          <p:cNvCxnSpPr>
            <a:cxnSpLocks/>
          </p:cNvCxnSpPr>
          <p:nvPr userDrawn="1"/>
        </p:nvCxnSpPr>
        <p:spPr>
          <a:xfrm>
            <a:off x="63627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60DA6-6E6F-47BF-9680-1B030F525D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F140D-2B48-4E31-9E97-08B68ABBAC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294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68B08E5-2F7C-7749-8BDF-386EAF974BB0}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3E300C0-0B72-9048-9E16-2166E1A88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4AA520D-9D51-3A42-B9B1-DF72169B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5F2735E-137C-DB47-AEF0-EFC871A32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147D10-E7D7-8F40-AF69-726398729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81957B7-CEA6-A446-A203-471CF9A57F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57DFE0A-61D9-1B48-8196-EA94D04685D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46754A-F105-644E-99A4-DC80B994424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68648FC-FC9A-5645-8F0C-390FFFAE180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BB849DC-B114-D145-9879-4FE0688BF57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F0C4CE5-5F02-B143-8FD1-1B235D270DAC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9A8C14-DB28-F34E-8098-168D4C75AF23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9B87D-E8CF-49AE-9326-2FEED2392F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139CE-3E4D-4224-B157-2D29EC10FE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613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520">
          <p15:clr>
            <a:srgbClr val="FBAE40"/>
          </p15:clr>
        </p15:guide>
        <p15:guide id="4" pos="516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4800">
          <p15:clr>
            <a:srgbClr val="FBAE40"/>
          </p15:clr>
        </p15:guide>
        <p15:guide id="11" pos="2880">
          <p15:clr>
            <a:srgbClr val="FBAE40"/>
          </p15:clr>
        </p15:guide>
        <p15:guide id="12" orient="horz" pos="175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023" y="879063"/>
            <a:ext cx="49414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1DEB652-BD6A-BD41-B85E-704D2C41A1C4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8C895-11B9-EA40-B0F8-0F4FE98815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500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A1EE0-4011-3749-B01C-FC489EEDF880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EED68A-6660-2643-BBFB-B6AB92A7C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ECF9FB8-F6C7-C54D-99F4-11FDF26D7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6C7C62D-7D3B-934C-AFF9-0F10E727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D552-3AFC-4D21-A944-9D41E128A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500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E8C2EDB-9C70-49A2-865C-E5CD77D3E7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3655" y="3841846"/>
            <a:ext cx="4838700" cy="636754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E50320A-D017-45C6-9986-94BC43911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3655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73EB498-F5D2-4E15-990A-2AFA4A377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2500" y="5017901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1F528150-326B-4BB3-AC38-7FC805DB6B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2500" y="4646997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0EBEFF7-AECA-409B-9ACC-A63A168283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9647" y="2656904"/>
            <a:ext cx="4838700" cy="574318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9E4D063-8666-4D7A-B8C8-2B9383F798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9647" y="2286000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717B7CD-A4F9-444E-82B9-8914CB5748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99647" y="3841846"/>
            <a:ext cx="4838700" cy="908340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CF285B7-A950-4326-A4D5-F5D542D2D6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7" y="3470942"/>
            <a:ext cx="4838700" cy="315915"/>
          </a:xfrm>
        </p:spPr>
        <p:txBody>
          <a:bodyPr>
            <a:noAutofit/>
          </a:bodyPr>
          <a:lstStyle>
            <a:lvl1pPr>
              <a:buNone/>
              <a:defRPr sz="1800" b="0" spc="0" baseline="0">
                <a:solidFill>
                  <a:schemeClr val="tx2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2453-9E16-47FE-A8ED-4661246DE5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Annual Review</a:t>
            </a:r>
            <a:endParaRPr lang="en-US" b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6E9EA-D950-424A-BC92-F6794D6E5D6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9128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18660"/>
            <a:ext cx="5384800" cy="4061187"/>
          </a:xfrm>
          <a:prstGeom prst="rect">
            <a:avLst/>
          </a:prstGeo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18660"/>
            <a:ext cx="5384800" cy="4061187"/>
          </a:xfrm>
          <a:prstGeom prst="rect">
            <a:avLst/>
          </a:prstGeom>
        </p:spPr>
        <p:txBody>
          <a:bodyPr/>
          <a:lstStyle>
            <a:lvl1pPr algn="l">
              <a:defRPr sz="2800">
                <a:latin typeface="Arial"/>
                <a:cs typeface="Arial"/>
              </a:defRPr>
            </a:lvl1pPr>
            <a:lvl2pPr algn="l">
              <a:defRPr sz="2400">
                <a:latin typeface="Arial"/>
                <a:cs typeface="Arial"/>
              </a:defRPr>
            </a:lvl2pPr>
            <a:lvl3pPr algn="l">
              <a:defRPr sz="2000">
                <a:latin typeface="Arial"/>
                <a:cs typeface="Arial"/>
              </a:defRPr>
            </a:lvl3pPr>
            <a:lvl4pPr algn="l">
              <a:defRPr sz="1800">
                <a:latin typeface="Arial"/>
                <a:cs typeface="Arial"/>
              </a:defRPr>
            </a:lvl4pPr>
            <a:lvl5pPr algn="l"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902775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135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B778BC5-5409-574B-96E2-B45CDD940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96100" y="5102063"/>
            <a:ext cx="4914900" cy="58879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32916F3A-28FA-9A4B-A780-0D687D932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7623" y="3591098"/>
            <a:ext cx="4903377" cy="105779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29321F6-59C5-6E4C-A846-6AD00848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7623" y="2173658"/>
            <a:ext cx="4903377" cy="6108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5C3BF3-A164-DD48-BD02-4587489DA105}"/>
              </a:ext>
            </a:extLst>
          </p:cNvPr>
          <p:cNvCxnSpPr>
            <a:cxnSpLocks/>
          </p:cNvCxnSpPr>
          <p:nvPr userDrawn="1"/>
        </p:nvCxnSpPr>
        <p:spPr>
          <a:xfrm>
            <a:off x="6896100" y="3233703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8C225AD-C009-894E-8AFA-C94EAA0650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EF81ED-50DF-3946-87D9-407C13C3CE9F}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B6857A0-601C-9C40-ADB4-7927C7A4E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562ACC-ECB3-4841-A52C-00DAFF438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C317B8-91B4-7040-AB8C-CE822CA28A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068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05376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989904"/>
            <a:ext cx="5386917" cy="328994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2205376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989904"/>
            <a:ext cx="5389033" cy="328994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cs typeface="Arial"/>
              </a:defRPr>
            </a:lvl1pPr>
            <a:lvl2pPr>
              <a:defRPr sz="20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917611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012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F99458C6-6EA7-0747-AD3E-29AE00637213}" type="datetimeFigureOut">
              <a:rPr lang="en-US" smtClean="0"/>
              <a:pPr/>
              <a:t>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C59E8A03-9FD3-E846-B7D6-1BC2DFA4AA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879200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21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8C30BF-6A77-8E44-A67A-DDF61ADA4E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4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F186C6-9C93-C04D-87CC-2877C61E659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5015" y="0"/>
            <a:ext cx="12161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0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659" r:id="rId16"/>
    <p:sldLayoutId id="2147483672" r:id="rId17"/>
    <p:sldLayoutId id="2147483673" r:id="rId18"/>
    <p:sldLayoutId id="2147483684" r:id="rId19"/>
    <p:sldLayoutId id="2147483675" r:id="rId20"/>
    <p:sldLayoutId id="2147483676" r:id="rId21"/>
    <p:sldLayoutId id="2147483677" r:id="rId22"/>
    <p:sldLayoutId id="2147483685" r:id="rId23"/>
    <p:sldLayoutId id="2147483688" r:id="rId24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2A27C4-2E93-4F6A-99E2-192804932DA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5015" y="0"/>
            <a:ext cx="12161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53DB50-C1D3-4F19-A858-63456FF1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710D2-8D14-48F7-8FC6-6797AC617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4BA3F-93C3-4F57-8CDB-25C5A5432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CFA1A-A022-D649-8AD9-9F30A5C06CF5}" type="datetimeFigureOut">
              <a:rPr lang="en-US" smtClean="0"/>
              <a:t>2/11/2024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4D328-D910-48C0-8C08-061F4DAAF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34DC-250E-4389-8558-1F38F6D4C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A361-AE56-CD4A-B91B-4241634854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4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786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94" r:id="rId20"/>
    <p:sldLayoutId id="2147483795" r:id="rId21"/>
    <p:sldLayoutId id="2147483796" r:id="rId22"/>
    <p:sldLayoutId id="2147483797" r:id="rId23"/>
    <p:sldLayoutId id="214748379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arb.marsh@wrigh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876D-5F57-BB4B-A754-CBE4A135C7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Counseling and Wellness Services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BB950-29B0-7B45-B04C-1FA306DAF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9743" y="2866874"/>
            <a:ext cx="8534400" cy="15061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Barbara Marsh, DSW, MSW, LISW-S, LICDC-CS</a:t>
            </a:r>
          </a:p>
          <a:p>
            <a:r>
              <a:rPr lang="en-US" dirty="0"/>
              <a:t>Director</a:t>
            </a:r>
          </a:p>
          <a:p>
            <a:r>
              <a:rPr lang="en-US" dirty="0"/>
              <a:t>Senate Faculty Meeting </a:t>
            </a:r>
          </a:p>
          <a:p>
            <a:r>
              <a:rPr lang="en-US" dirty="0"/>
              <a:t>February 12, 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60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CF961F-9AF3-4F65-8998-9A50FF13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314" y="843378"/>
            <a:ext cx="4332160" cy="57496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02C89-5F9C-4A3E-8364-AC3C74B9E55A}"/>
              </a:ext>
            </a:extLst>
          </p:cNvPr>
          <p:cNvSpPr txBox="1"/>
          <p:nvPr/>
        </p:nvSpPr>
        <p:spPr>
          <a:xfrm>
            <a:off x="250794" y="1240199"/>
            <a:ext cx="60945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Expanding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Prevention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Initiatives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534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2DF8-59D4-D94D-8ED9-F2F31989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Resources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06E4DF9-127F-4650-8BAA-2521A3788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964" y="3080419"/>
            <a:ext cx="4838700" cy="574318"/>
          </a:xfrm>
        </p:spPr>
        <p:txBody>
          <a:bodyPr/>
          <a:lstStyle/>
          <a:p>
            <a:r>
              <a:rPr lang="en-US" b="0" i="0" dirty="0">
                <a:solidFill>
                  <a:srgbClr val="253642"/>
                </a:solidFill>
                <a:effectLst/>
                <a:latin typeface="Inter"/>
              </a:rPr>
              <a:t>TAO is a suite of online tools for life skills education, well-being, resilience and behavioral health, with content available 24/7/365.</a:t>
            </a:r>
            <a:endParaRPr lang="en-US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CEBFC0C0-C506-47F0-AE21-8A46DB8664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42944" y="5211042"/>
            <a:ext cx="4838700" cy="908340"/>
          </a:xfrm>
        </p:spPr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Lexend"/>
              </a:rPr>
              <a:t>Trained Peers are there to provide peer support and help maintain a vibrant, welcoming space on Togetherall.</a:t>
            </a:r>
            <a:endParaRPr lang="en-US" dirty="0"/>
          </a:p>
        </p:txBody>
      </p:sp>
      <p:pic>
        <p:nvPicPr>
          <p:cNvPr id="1026" name="Picture 2" descr="TAO Connect">
            <a:extLst>
              <a:ext uri="{FF2B5EF4-FFF2-40B4-BE49-F238E27FC236}">
                <a16:creationId xmlns:a16="http://schemas.microsoft.com/office/drawing/2014/main" id="{518545B9-163B-457F-884E-82EBD229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8" y="2044683"/>
            <a:ext cx="2642957" cy="8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O App Elements">
            <a:extLst>
              <a:ext uri="{FF2B5EF4-FFF2-40B4-BE49-F238E27FC236}">
                <a16:creationId xmlns:a16="http://schemas.microsoft.com/office/drawing/2014/main" id="{A19AA416-9E73-4F02-8C73-3246CD26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44" y="1093329"/>
            <a:ext cx="2487293" cy="25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getherall logo and homepage link">
            <a:extLst>
              <a:ext uri="{FF2B5EF4-FFF2-40B4-BE49-F238E27FC236}">
                <a16:creationId xmlns:a16="http://schemas.microsoft.com/office/drawing/2014/main" id="{9231F77E-EECA-43B9-A3C7-0E9AD225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7" y="3882948"/>
            <a:ext cx="22098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28162B3-BECE-4B1F-A205-37EA0442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998" y="4127383"/>
            <a:ext cx="2493376" cy="20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397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9C1083A-2D24-4017-ADA4-B58E05891A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423" r="24423"/>
          <a:stretch>
            <a:fillRect/>
          </a:stretch>
        </p:blipFill>
        <p:spPr>
          <a:xfrm>
            <a:off x="9211110" y="3624571"/>
            <a:ext cx="2846127" cy="3222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6" y="957906"/>
            <a:ext cx="7734649" cy="6108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Crisis Services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6677" y="2022273"/>
            <a:ext cx="8204433" cy="2545005"/>
          </a:xfrm>
        </p:spPr>
        <p:txBody>
          <a:bodyPr/>
          <a:lstStyle/>
          <a:p>
            <a:pPr algn="ctr"/>
            <a:r>
              <a:rPr lang="en-US" sz="2800" b="1" i="0" dirty="0">
                <a:solidFill>
                  <a:srgbClr val="026937"/>
                </a:solidFill>
                <a:effectLst/>
                <a:latin typeface="Roboto" panose="02000000000000000000" pitchFamily="2" charset="0"/>
              </a:rPr>
              <a:t>Raider Cares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Raider Cares is Counseling and Wellness Services’ 24-hour crisis phone service.  You can reach the Raider Cares Line by calling </a:t>
            </a:r>
            <a:r>
              <a:rPr lang="en-US" sz="2000" b="1" i="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937-775-4567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026937"/>
                </a:solidFill>
                <a:latin typeface="Roboto" panose="02000000000000000000" pitchFamily="2" charset="0"/>
              </a:rPr>
              <a:t>988 Suicide and Crisis Lifeline</a:t>
            </a:r>
            <a:endParaRPr lang="en-US" sz="2800" b="1" dirty="0">
              <a:solidFill>
                <a:srgbClr val="2E2D29"/>
              </a:solidFill>
              <a:latin typeface="Roboto" panose="02000000000000000000" pitchFamily="2" charset="0"/>
            </a:endParaRPr>
          </a:p>
          <a:p>
            <a:r>
              <a:rPr lang="en-US" sz="2000" b="0" i="0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Call </a:t>
            </a:r>
            <a:r>
              <a:rPr lang="en-US" sz="2000" b="1" i="0" u="sng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988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Chat 988 at </a:t>
            </a:r>
            <a:r>
              <a:rPr lang="en-US" sz="2000" b="1" i="0" u="sng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988lifeline.org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0" i="0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 Suicide and Crisis Lifeline at </a:t>
            </a:r>
            <a:r>
              <a:rPr lang="en-US" sz="2000" b="1" i="0" u="sng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741741</a:t>
            </a:r>
            <a:endParaRPr lang="en-US" sz="2000" b="1" i="0" u="sng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893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E6860A-871C-4436-B198-AAC953B2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7"/>
            <a:ext cx="12192000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1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944F7-5C0E-49DD-AE15-6DCE43D6D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" y="0"/>
            <a:ext cx="12187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15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70FE6-5D9B-418E-8E91-F15ADC59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0"/>
            <a:ext cx="12192000" cy="684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4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B502C89-5F9C-4A3E-8364-AC3C74B9E55A}"/>
              </a:ext>
            </a:extLst>
          </p:cNvPr>
          <p:cNvSpPr txBox="1"/>
          <p:nvPr/>
        </p:nvSpPr>
        <p:spPr>
          <a:xfrm>
            <a:off x="126507" y="325799"/>
            <a:ext cx="88932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Improving Behavioral Health Emergency Response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558B57-FCE0-4AFD-A40E-D842D709F747}"/>
              </a:ext>
            </a:extLst>
          </p:cNvPr>
          <p:cNvSpPr txBox="1"/>
          <p:nvPr/>
        </p:nvSpPr>
        <p:spPr>
          <a:xfrm>
            <a:off x="399495" y="1760286"/>
            <a:ext cx="10271464" cy="480131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January 22, a shooting took place at Cedar Hall on campus.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with the victim and students at Cedar Hall that evening.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email communication was sent out across the University.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Counseling and Wellness service numbers, as well as Raider Cares, were broadcast on local media.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intake appointments were opened for students at Counseling and Wellness as needed.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Counseling and Wellness staff provided a resource table in the student union. We interacted with 114 students, 14 staff/faculty and 3 parents.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a full debriefing session with all Residence Life staff and students. Approximately 60 individuals were in attendance.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with Ohio Crisis Response to convene a separate Black student debriefing session.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a debriefing session with students at Cedar Hall.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a debriefing with resident assistants at Cedar Hall.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offer additional resources or debriefings as needed.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behavioral health response into emergency operation plans.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8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C20A77-C8B8-4953-AF0B-D11587E1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61" y="1349580"/>
            <a:ext cx="5504155" cy="6108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Next Steps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5B3A4-1403-4A1A-A963-E58447F86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90014" y="2102326"/>
            <a:ext cx="10993831" cy="340609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modify operations to create a positive experience for students.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Modifying electronic health record documentation.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prevention efforts.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visibility on campus by increasing marketing efforts.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outreach on campus with students through tabling, events,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place a diverse group of interns within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collaboration and partnerships with other departments across campus.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a behavioral health emergency response plan into the university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implementation of JED strategic initiatives.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93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10">
            <a:extLst>
              <a:ext uri="{FF2B5EF4-FFF2-40B4-BE49-F238E27FC236}">
                <a16:creationId xmlns:a16="http://schemas.microsoft.com/office/drawing/2014/main" id="{F0F25866-5DB1-334A-8037-692579FBD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3941" y="3733141"/>
            <a:ext cx="5760811" cy="1057791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Barbara Marsh, DSW, MSW, LISW-S, LICDC-CS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Director, Counseling and Wellness Services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937-775-3409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hlinkClick r:id="rId3"/>
              </a:rPr>
              <a:t>Barb.marsh@wright.edu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52E4F-7BC3-463D-ACBD-AB213F7BB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709" y="1416439"/>
            <a:ext cx="4633404" cy="46334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3667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F80A9-6337-524E-AC61-32C5AFEE8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997" y="1560033"/>
            <a:ext cx="8218881" cy="1868967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0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Counseling and Wellness Services (CWS) is a department of the Provost’s Office and is the University’s student mental health and health promotion service.</a:t>
            </a:r>
          </a:p>
          <a:p>
            <a:pPr marL="0" indent="0" algn="l">
              <a:buNone/>
            </a:pPr>
            <a:endParaRPr lang="en-US" sz="4400" b="1" i="0" dirty="0">
              <a:solidFill>
                <a:srgbClr val="2E2D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D8C66ED-6299-40B5-A41C-DB796D9AB2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09484" y="751401"/>
            <a:ext cx="3982516" cy="40608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97" y="751401"/>
            <a:ext cx="10972800" cy="1143000"/>
          </a:xfrm>
        </p:spPr>
        <p:txBody>
          <a:bodyPr>
            <a:normAutofit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924B89-71C1-4487-BC63-BE9C72391E6E}"/>
              </a:ext>
            </a:extLst>
          </p:cNvPr>
          <p:cNvSpPr/>
          <p:nvPr/>
        </p:nvSpPr>
        <p:spPr>
          <a:xfrm>
            <a:off x="102997" y="4129662"/>
            <a:ext cx="111937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2E2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r>
              <a:rPr lang="en-US" sz="4400" dirty="0">
                <a:solidFill>
                  <a:srgbClr val="2E2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solidFill>
                  <a:srgbClr val="2E2D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optimal student wellness and mental health through the provision of quality education, consultation, and clinical service and training. </a:t>
            </a:r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5" y="1065494"/>
            <a:ext cx="11873089" cy="6108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Counseling and Wellness Services Location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669F0-EA6D-6B46-AF0E-A9C2D1F223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A117D-9D63-4434-8033-30189B43E844}"/>
              </a:ext>
            </a:extLst>
          </p:cNvPr>
          <p:cNvSpPr txBox="1"/>
          <p:nvPr/>
        </p:nvSpPr>
        <p:spPr>
          <a:xfrm>
            <a:off x="326384" y="2083646"/>
            <a:ext cx="6895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Student Union 053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Lower Level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937-775-3407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Monday – Friday 8:30 am to 5:00 pm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4008E-C479-49AB-91AB-B4E1D4591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135" y="3304286"/>
            <a:ext cx="4910254" cy="32726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631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55" y="1319048"/>
            <a:ext cx="11873089" cy="6108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Access Counseling and Wellness Services</a:t>
            </a:r>
          </a:p>
        </p:txBody>
      </p:sp>
      <p:pic>
        <p:nvPicPr>
          <p:cNvPr id="1026" name="Picture 2" descr="Image result for student calling">
            <a:extLst>
              <a:ext uri="{FF2B5EF4-FFF2-40B4-BE49-F238E27FC236}">
                <a16:creationId xmlns:a16="http://schemas.microsoft.com/office/drawing/2014/main" id="{1AFBC994-0BA0-4008-9A10-9385A63D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81" y="2114936"/>
            <a:ext cx="3013173" cy="17239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34C7F-B20E-4630-A91C-E46DE5D6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39" y="2114936"/>
            <a:ext cx="2680962" cy="17377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8" name="Picture 4" descr="Image result for walk in to counseling services">
            <a:extLst>
              <a:ext uri="{FF2B5EF4-FFF2-40B4-BE49-F238E27FC236}">
                <a16:creationId xmlns:a16="http://schemas.microsoft.com/office/drawing/2014/main" id="{FA43701A-EB0A-4519-8297-35A3A8AF2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621" y="2064341"/>
            <a:ext cx="2396971" cy="183898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EF815A-489C-443F-90E9-647F83F359B6}"/>
              </a:ext>
            </a:extLst>
          </p:cNvPr>
          <p:cNvSpPr txBox="1"/>
          <p:nvPr/>
        </p:nvSpPr>
        <p:spPr>
          <a:xfrm>
            <a:off x="896739" y="4106647"/>
            <a:ext cx="281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Counseling and Wellness Website</a:t>
            </a:r>
          </a:p>
          <a:p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E46CD0-7800-4E38-B681-BB3FCB8DD20B}"/>
              </a:ext>
            </a:extLst>
          </p:cNvPr>
          <p:cNvSpPr txBox="1"/>
          <p:nvPr/>
        </p:nvSpPr>
        <p:spPr>
          <a:xfrm>
            <a:off x="4319781" y="4106647"/>
            <a:ext cx="281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Call the Counseling and Wellness Office </a:t>
            </a:r>
          </a:p>
          <a:p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1C3CD4-9E06-46F2-9DEA-4D5BE9FACB72}"/>
              </a:ext>
            </a:extLst>
          </p:cNvPr>
          <p:cNvSpPr txBox="1"/>
          <p:nvPr/>
        </p:nvSpPr>
        <p:spPr>
          <a:xfrm>
            <a:off x="8300621" y="4172189"/>
            <a:ext cx="2814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Walk-Ins are Welcome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7037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54756-A790-C845-A85F-35391529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96" y="259813"/>
            <a:ext cx="4941477" cy="6108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Services Offered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A5D8C-0134-F046-A548-3465F81774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to face and telehealth individual counseling is available.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EC6698-132B-1143-A2A9-00A97D957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260484" cy="205837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Counseling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9C7D4-91CF-6443-91D5-65DC860B40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wide variety of groups are offered, including anxiety, depression, grief and skills groups,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015C52-08ED-464E-B7E8-24892D9C13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48710" y="2209800"/>
            <a:ext cx="2142489" cy="20637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Counseling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C152D-1AA6-9242-B5C9-B06EEE4F96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6094" y="5128536"/>
            <a:ext cx="2133600" cy="369332"/>
          </a:xfrm>
        </p:spPr>
        <p:txBody>
          <a:bodyPr/>
          <a:lstStyle/>
          <a:p>
            <a:r>
              <a:rPr lang="en-US" b="0" i="0" dirty="0">
                <a:solidFill>
                  <a:srgbClr val="2E2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Offers several types of assessment as a standalone service. 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2B0C1D-C221-7C47-B7D6-77E7BDB417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Psychological Assessment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8FB4732-AB07-C54D-AF44-F8ADB6D2B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48710" y="4870771"/>
            <a:ext cx="2128157" cy="36933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with the Booneshoft School of Medicine to offer medical management of mental health and substance use conditions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D3932-D1D0-1045-BD96-8B26F11B851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Psychiatry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247A08-A350-EF44-9F10-FC72B54666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promotion and prevention outreach to minimize mental health problems and optimize positive mental health for students and staff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15086E-2AC3-4F4D-8F85-104CFA64FE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4"/>
            <a:ext cx="2129245" cy="10792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Promotion and Prevention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A63158-270E-4C87-B3C2-48251565E116}"/>
              </a:ext>
            </a:extLst>
          </p:cNvPr>
          <p:cNvSpPr txBox="1"/>
          <p:nvPr/>
        </p:nvSpPr>
        <p:spPr>
          <a:xfrm>
            <a:off x="848551" y="870676"/>
            <a:ext cx="6147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E2D2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Counseling and Wellness Services (CWS) is staffed by licensed Psychologists, Social Workers, and Counselors and offers a wide range of therapeutic services.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0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3F689-2E51-BF4F-AE47-7CEB7CC4C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3" y="114615"/>
            <a:ext cx="4226114" cy="6108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Staffing Updates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29BD22-4400-4252-B638-0915F46F5DE8}"/>
              </a:ext>
            </a:extLst>
          </p:cNvPr>
          <p:cNvSpPr txBox="1"/>
          <p:nvPr/>
        </p:nvSpPr>
        <p:spPr>
          <a:xfrm>
            <a:off x="403571" y="5120336"/>
            <a:ext cx="11384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Director and Therapist was hired in October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Associate Director, Therapist, Office Support and Program Manager of Health and Wellness hired January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Increased student interns from 6 to 13 (psychology, social work, counseling, nursing).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Added a marketing student employee.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5832B5F-D72C-4E37-B6F3-90FAF23F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6" y="725478"/>
            <a:ext cx="10855743" cy="427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0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AA2EACD-1769-44EC-8481-BA7C92A7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39" y="778396"/>
            <a:ext cx="11669086" cy="47995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Improving the Access and Availability of Counseling Services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CE2A1-EE0E-4851-8EEF-B6DAEFDB7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2" y="1383006"/>
            <a:ext cx="10949902" cy="3322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0BE7EB-691A-4EF1-9935-6F6475FB7E7A}"/>
              </a:ext>
            </a:extLst>
          </p:cNvPr>
          <p:cNvSpPr txBox="1"/>
          <p:nvPr/>
        </p:nvSpPr>
        <p:spPr>
          <a:xfrm>
            <a:off x="2862926" y="4436280"/>
            <a:ext cx="8415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Eliminated the 30-minute Evaluation for Services Appointment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Increased the number of online assessment appointments from 24 in September to 146 appointments in January.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Decreased wait time from 6-8 weeks to 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Increased show rates from 54% to 63%.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 access to telehealth services in 2024</a:t>
            </a:r>
          </a:p>
        </p:txBody>
      </p:sp>
    </p:spTree>
    <p:extLst>
      <p:ext uri="{BB962C8B-B14F-4D97-AF65-F5344CB8AC3E}">
        <p14:creationId xmlns:p14="http://schemas.microsoft.com/office/powerpoint/2010/main" val="2023842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AA2EACD-1769-44EC-8481-BA7C92A7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3" y="925835"/>
            <a:ext cx="7179448" cy="6108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Increasing Access to  Psychiatry Services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D3997A-BD07-4E84-B15F-9A21A80EB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16" y="1716181"/>
            <a:ext cx="5448300" cy="762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FFEA897-D72E-4FC4-88FD-4E245A9F7B9E}"/>
              </a:ext>
            </a:extLst>
          </p:cNvPr>
          <p:cNvSpPr txBox="1"/>
          <p:nvPr/>
        </p:nvSpPr>
        <p:spPr>
          <a:xfrm>
            <a:off x="964022" y="2657664"/>
            <a:ext cx="6979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the 2023 Center For Collegiate Mental Health Annual Report, only 21% of the 195 counseling centers surveyed offered psychiatric services. 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an Ohio Department of Higher Education grant and a partnership with Booneshoft School of Medicine, Counseling and Wellness Services is able to offer psychiatric services four days per week. </a:t>
            </a:r>
          </a:p>
        </p:txBody>
      </p:sp>
    </p:spTree>
    <p:extLst>
      <p:ext uri="{BB962C8B-B14F-4D97-AF65-F5344CB8AC3E}">
        <p14:creationId xmlns:p14="http://schemas.microsoft.com/office/powerpoint/2010/main" val="2601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AA2EACD-1769-44EC-8481-BA7C92A7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76" y="355348"/>
            <a:ext cx="7987032" cy="6108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83842-E062-4B0D-BD0B-5D5097936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748" y="241491"/>
            <a:ext cx="2486958" cy="31875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09A3C4-5710-48A8-871D-86AE20FFA3BA}"/>
              </a:ext>
            </a:extLst>
          </p:cNvPr>
          <p:cNvSpPr txBox="1"/>
          <p:nvPr/>
        </p:nvSpPr>
        <p:spPr>
          <a:xfrm>
            <a:off x="568171" y="1085274"/>
            <a:ext cx="8537447" cy="34163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Manager will focus on prevention initiatives across campus with staff and students.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First Aid trainings were implemented in August 2023.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First Aid will now be required for all staff and faculty. Selected staff will become trainers.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Mentoring Training will be offered to selected students to become Certified Mental Health Peer Mentors and become train–the–trainers.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Hired a student Marketing Assistant to update and enhance the website, create a social media presence, and increase the visibility of CWS on campus.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Question, Persuade, and Refer Training is offered by Public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Narcan Training is offered by Public Safety.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Nalox Boxes will be installed across campus.  </a:t>
            </a:r>
          </a:p>
        </p:txBody>
      </p:sp>
      <p:pic>
        <p:nvPicPr>
          <p:cNvPr id="1026" name="Picture 2" descr="Image result for nalox box">
            <a:extLst>
              <a:ext uri="{FF2B5EF4-FFF2-40B4-BE49-F238E27FC236}">
                <a16:creationId xmlns:a16="http://schemas.microsoft.com/office/drawing/2014/main" id="{53D2636D-6CC0-4CF9-AC55-4D7DF72C9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77" y="3659928"/>
            <a:ext cx="3815423" cy="257219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5305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 Option 3 (includes title slide, title/author slide, and ending slide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side Slide Option 2 (includes different content layouts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acet">
  <a:themeElements>
    <a:clrScheme name="Custom 4">
      <a:dk1>
        <a:sysClr val="windowText" lastClr="000000"/>
      </a:dk1>
      <a:lt1>
        <a:sysClr val="window" lastClr="FFFFFF"/>
      </a:lt1>
      <a:dk2>
        <a:srgbClr val="FFD965"/>
      </a:dk2>
      <a:lt2>
        <a:srgbClr val="E7E6E6"/>
      </a:lt2>
      <a:accent1>
        <a:srgbClr val="4472C4"/>
      </a:accent1>
      <a:accent2>
        <a:srgbClr val="ED7D31"/>
      </a:accent2>
      <a:accent3>
        <a:srgbClr val="CEA052"/>
      </a:accent3>
      <a:accent4>
        <a:srgbClr val="FFC000"/>
      </a:accent4>
      <a:accent5>
        <a:srgbClr val="5B9BD5"/>
      </a:accent5>
      <a:accent6>
        <a:srgbClr val="02693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FFD965"/>
      </a:dk2>
      <a:lt2>
        <a:srgbClr val="E7E6E6"/>
      </a:lt2>
      <a:accent1>
        <a:srgbClr val="4472C4"/>
      </a:accent1>
      <a:accent2>
        <a:srgbClr val="ED7D31"/>
      </a:accent2>
      <a:accent3>
        <a:srgbClr val="CEA052"/>
      </a:accent3>
      <a:accent4>
        <a:srgbClr val="FFC000"/>
      </a:accent4>
      <a:accent5>
        <a:srgbClr val="5B9BD5"/>
      </a:accent5>
      <a:accent6>
        <a:srgbClr val="02693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9051f46-38fc-48d2-91d7-e3628e97cb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C2D5E89551CB4AB3F00618211A9755" ma:contentTypeVersion="15" ma:contentTypeDescription="Create a new document." ma:contentTypeScope="" ma:versionID="7e9affaad6246b4198611e3f68512d8b">
  <xsd:schema xmlns:xsd="http://www.w3.org/2001/XMLSchema" xmlns:xs="http://www.w3.org/2001/XMLSchema" xmlns:p="http://schemas.microsoft.com/office/2006/metadata/properties" xmlns:ns3="e9051f46-38fc-48d2-91d7-e3628e97cba5" xmlns:ns4="75acd0c9-ca77-4856-8ea8-af4f360900eb" targetNamespace="http://schemas.microsoft.com/office/2006/metadata/properties" ma:root="true" ma:fieldsID="b32d104f6d969a80c1a19309edd68149" ns3:_="" ns4:_="">
    <xsd:import namespace="e9051f46-38fc-48d2-91d7-e3628e97cba5"/>
    <xsd:import namespace="75acd0c9-ca77-4856-8ea8-af4f360900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051f46-38fc-48d2-91d7-e3628e97cb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cd0c9-ca77-4856-8ea8-af4f360900e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446DA3-37A7-4516-A4F6-8B99D0D312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C8E66C-AC30-44BA-8882-3290DF968F1F}">
  <ds:schemaRefs>
    <ds:schemaRef ds:uri="http://purl.org/dc/terms/"/>
    <ds:schemaRef ds:uri="e9051f46-38fc-48d2-91d7-e3628e97cba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5acd0c9-ca77-4856-8ea8-af4f360900eb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3E2E088-BE9F-4A40-A8EA-6BA95158D8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051f46-38fc-48d2-91d7-e3628e97cba5"/>
    <ds:schemaRef ds:uri="75acd0c9-ca77-4856-8ea8-af4f360900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5687</TotalTime>
  <Words>926</Words>
  <Application>Microsoft Office PowerPoint</Application>
  <PresentationFormat>Widescreen</PresentationFormat>
  <Paragraphs>96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Cover Slide Option 3 (includes title slide, title/author slide, and ending slide)</vt:lpstr>
      <vt:lpstr>Inside Slide Option 2 (includes different content layouts)</vt:lpstr>
      <vt:lpstr>Facet</vt:lpstr>
      <vt:lpstr>Office Theme</vt:lpstr>
      <vt:lpstr>Counseling and Wellness Services </vt:lpstr>
      <vt:lpstr>Introduction</vt:lpstr>
      <vt:lpstr>Counseling and Wellness Services Location</vt:lpstr>
      <vt:lpstr>How to Access Counseling and Wellness Services</vt:lpstr>
      <vt:lpstr>Services Offered</vt:lpstr>
      <vt:lpstr>Staffing Updates </vt:lpstr>
      <vt:lpstr>Improving the Access and Availability of Counseling Services </vt:lpstr>
      <vt:lpstr>Increasing Access to  Psychiatry Services</vt:lpstr>
      <vt:lpstr>Expanding Prevention Initiatives</vt:lpstr>
      <vt:lpstr>PowerPoint Presentation</vt:lpstr>
      <vt:lpstr>Other Resources</vt:lpstr>
      <vt:lpstr>Additional Crisis Services </vt:lpstr>
      <vt:lpstr>PowerPoint Presentation</vt:lpstr>
      <vt:lpstr>PowerPoint Presentation</vt:lpstr>
      <vt:lpstr>PowerPoint Presentation</vt:lpstr>
      <vt:lpstr>PowerPoint Presentation</vt:lpstr>
      <vt:lpstr>Next Steps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Counseling and Wellness Services</dc:title>
  <dc:creator>Marsh, Barb</dc:creator>
  <cp:lastModifiedBy>Marsh, Barb</cp:lastModifiedBy>
  <cp:revision>59</cp:revision>
  <dcterms:created xsi:type="dcterms:W3CDTF">2023-12-08T19:01:43Z</dcterms:created>
  <dcterms:modified xsi:type="dcterms:W3CDTF">2024-02-11T22:12:49Z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0x010100CCC2D5E89551CB4AB3F00618211A9755</vt:lpwstr>
  </property>
  <property fmtid="{D5CDD505-2E9C-101B-9397-08002B2CF9AE}" pid="3" name="MediaServiceImageTags">
    <vt:lpwstr/>
  </property>
</Properties>
</file>