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6" r:id="rId2"/>
    <p:sldMasterId id="2147483670" r:id="rId3"/>
    <p:sldMasterId id="2147483674" r:id="rId4"/>
    <p:sldMasterId id="2147483678" r:id="rId5"/>
    <p:sldMasterId id="2147483682" r:id="rId6"/>
    <p:sldMasterId id="2147483697" r:id="rId7"/>
    <p:sldMasterId id="2147483685" r:id="rId8"/>
  </p:sldMasterIdLst>
  <p:notesMasterIdLst>
    <p:notesMasterId r:id="rId25"/>
  </p:notesMasterIdLst>
  <p:sldIdLst>
    <p:sldId id="271" r:id="rId9"/>
    <p:sldId id="679" r:id="rId10"/>
    <p:sldId id="661" r:id="rId11"/>
    <p:sldId id="682" r:id="rId12"/>
    <p:sldId id="683" r:id="rId13"/>
    <p:sldId id="684" r:id="rId14"/>
    <p:sldId id="685" r:id="rId15"/>
    <p:sldId id="646" r:id="rId16"/>
    <p:sldId id="681" r:id="rId17"/>
    <p:sldId id="663" r:id="rId18"/>
    <p:sldId id="677" r:id="rId19"/>
    <p:sldId id="678" r:id="rId20"/>
    <p:sldId id="675" r:id="rId21"/>
    <p:sldId id="680" r:id="rId22"/>
    <p:sldId id="674" r:id="rId23"/>
    <p:sldId id="585" r:id="rId24"/>
  </p:sldIdLst>
  <p:sldSz cx="9144000" cy="5143500" type="screen16x9"/>
  <p:notesSz cx="7023100" cy="93091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A38"/>
    <a:srgbClr val="CEA05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74"/>
  </p:normalViewPr>
  <p:slideViewPr>
    <p:cSldViewPr snapToGrid="0" snapToObjects="1">
      <p:cViewPr>
        <p:scale>
          <a:sx n="98" d="100"/>
          <a:sy n="98" d="100"/>
        </p:scale>
        <p:origin x="1051" y="24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D20D115-9AE3-4012-B4F3-7C48E333A90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2F9FA69-D378-41E5-8647-DCAB3961B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7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26282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4311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800" y="564945"/>
            <a:ext cx="2339436" cy="14380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2102955"/>
            <a:ext cx="2339436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C63FDA4-5734-0949-BDA6-D0D6FDC3166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19800" y="564945"/>
            <a:ext cx="2339436" cy="15831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14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35829" y="564945"/>
            <a:ext cx="5089630" cy="1102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35829" y="1819927"/>
            <a:ext cx="508963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846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643086" y="1116203"/>
            <a:ext cx="5082373" cy="1102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273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989784"/>
            <a:ext cx="5562600" cy="6693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4534A80-8F0F-8B4A-B1EE-DA8BDE36D26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1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4534A80-8F0F-8B4A-B1EE-DA8BDE36D26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25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55664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2495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66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73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907"/>
            <a:ext cx="8229600" cy="302646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357140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026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462772"/>
            <a:ext cx="8001000" cy="110251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56529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905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9502"/>
            <a:ext cx="4038600" cy="3540383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9502"/>
            <a:ext cx="4038600" cy="3540383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73171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8448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421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4032"/>
            <a:ext cx="4040188" cy="305585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7421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54032"/>
            <a:ext cx="4041775" cy="305585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73171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86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594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886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29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3401"/>
            <a:ext cx="3008313" cy="12146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0122"/>
            <a:ext cx="5111750" cy="378815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1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08036"/>
            <a:ext cx="3008313" cy="2640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10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29274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9375"/>
            <a:ext cx="5486400" cy="2785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5432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6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41652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57147"/>
            <a:ext cx="8229600" cy="303096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507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46727"/>
            <a:ext cx="2057400" cy="4041387"/>
          </a:xfrm>
          <a:prstGeom prst="rect">
            <a:avLst/>
          </a:prstGeo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6727"/>
            <a:ext cx="6019800" cy="404138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79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97819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214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08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5968"/>
            <a:ext cx="8229600" cy="278734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43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97819"/>
            <a:ext cx="8001000" cy="110251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700338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795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968"/>
            <a:ext cx="4038600" cy="2780089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968"/>
            <a:ext cx="4038600" cy="2780089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963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988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8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2658"/>
            <a:ext cx="4040188" cy="231517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028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82658"/>
            <a:ext cx="4041775" cy="231517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2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824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46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7830"/>
            <a:ext cx="3008313" cy="12146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4551"/>
            <a:ext cx="5111750" cy="400207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1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62465"/>
            <a:ext cx="3008313" cy="2854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43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237593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97695"/>
            <a:ext cx="5486400" cy="2785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662646"/>
            <a:ext cx="5486400" cy="59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4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9041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3214"/>
            <a:ext cx="8229600" cy="31410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6311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2105"/>
            <a:ext cx="2057400" cy="4131209"/>
          </a:xfrm>
          <a:prstGeom prst="rect">
            <a:avLst/>
          </a:prstGeo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2105"/>
            <a:ext cx="6019800" cy="413120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6138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2969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9597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1250"/>
            <a:ext cx="8229600" cy="110251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8081"/>
            <a:ext cx="6400800" cy="1129576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06887"/>
            <a:ext cx="8229599" cy="85725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8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B44037-AAC2-0742-99B9-07B0DC7FF2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5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AE3B6F-FC12-BE4B-8D3C-9E51258373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5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8C30BF-6A77-8E44-A67A-DDF61ADA4E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5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3E02CE-440C-AD41-9DDA-5591ED1E75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363C08-5832-E94D-9314-2E2054CA15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18B8E3-4674-A347-9DC4-DBF0F0A66E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F186C6-9C93-C04D-87CC-2877C61E65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7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36530E-C695-2C44-9F92-259B01868F5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9592-C40C-2644-BE8E-650DF07D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629440"/>
            <a:ext cx="8229599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 </a:t>
            </a:r>
            <a:br>
              <a:rPr lang="en-US" sz="3600" dirty="0"/>
            </a:br>
            <a:r>
              <a:rPr lang="en-US" sz="4400" dirty="0"/>
              <a:t>Enrollment Update</a:t>
            </a:r>
            <a:br>
              <a:rPr lang="en-US" sz="4400" dirty="0"/>
            </a:br>
            <a:br>
              <a:rPr lang="en-US" dirty="0"/>
            </a:br>
            <a:r>
              <a:rPr lang="en-US" sz="2200" b="0" i="1" dirty="0"/>
              <a:t>Faculty Senate</a:t>
            </a:r>
            <a:br>
              <a:rPr lang="en-US" sz="2200" b="0" dirty="0"/>
            </a:br>
            <a:r>
              <a:rPr lang="en-US" sz="2200" b="0" dirty="0"/>
              <a:t>January 23, 2023</a:t>
            </a:r>
            <a:br>
              <a:rPr lang="en-US" sz="2200" b="0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030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DBDA68-EDDD-49C4-88A1-CCACA5CF6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154" y="1972215"/>
            <a:ext cx="3892176" cy="25933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891330-0F65-49CA-9A89-5CF34389A3C4}"/>
              </a:ext>
            </a:extLst>
          </p:cNvPr>
          <p:cNvSpPr/>
          <p:nvPr/>
        </p:nvSpPr>
        <p:spPr>
          <a:xfrm>
            <a:off x="329810" y="686818"/>
            <a:ext cx="860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Building the Enrollment Funnel</a:t>
            </a:r>
            <a:r>
              <a:rPr lang="en-US" sz="3200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2ACD42-EBA4-4E7B-A494-5476341F6BEA}"/>
              </a:ext>
            </a:extLst>
          </p:cNvPr>
          <p:cNvSpPr/>
          <p:nvPr/>
        </p:nvSpPr>
        <p:spPr>
          <a:xfrm>
            <a:off x="329810" y="1268166"/>
            <a:ext cx="74290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Enhanced Student Search Strategy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Increased Volume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Predictive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Engaging Non-Responders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Launched New Financial Aid Initiatives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Take Flight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President’s and Deans’ Scholars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Revised Merit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Embarking on Partnerships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Amazon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AU-ABC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Local School Districts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FE0295BA-5360-4AFB-8DB3-77466078C566}"/>
              </a:ext>
            </a:extLst>
          </p:cNvPr>
          <p:cNvSpPr/>
          <p:nvPr/>
        </p:nvSpPr>
        <p:spPr>
          <a:xfrm rot="6607311">
            <a:off x="5819553" y="1619730"/>
            <a:ext cx="453656" cy="928577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4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891330-0F65-49CA-9A89-5CF34389A3C4}"/>
              </a:ext>
            </a:extLst>
          </p:cNvPr>
          <p:cNvSpPr/>
          <p:nvPr/>
        </p:nvSpPr>
        <p:spPr>
          <a:xfrm>
            <a:off x="329810" y="686818"/>
            <a:ext cx="860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Building the Enrollment Funnel</a:t>
            </a:r>
            <a:r>
              <a:rPr lang="en-US" sz="3200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2ACD42-EBA4-4E7B-A494-5476341F6BEA}"/>
              </a:ext>
            </a:extLst>
          </p:cNvPr>
          <p:cNvSpPr/>
          <p:nvPr/>
        </p:nvSpPr>
        <p:spPr>
          <a:xfrm>
            <a:off x="329810" y="1260351"/>
            <a:ext cx="74290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Enhanced Student Search Strategy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Increased Volume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Predictive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Engaging Non-Responders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Launched New Financial Aid Initiatives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Take Flight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President’s and Deans’ Scholars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Revised Merit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Embarking on Partnerships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Amazon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AU-ABC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Local School Districts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FD7205-CC4E-44D4-9AC5-D9B871A25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834" y="2261956"/>
            <a:ext cx="1558673" cy="15586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6CC742-9BD0-4604-A5F0-01B03A0F6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264" y="1311776"/>
            <a:ext cx="1556926" cy="15586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4EF067-A6C0-4CE6-AB2C-AE98F347D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516" y="3252318"/>
            <a:ext cx="1558674" cy="155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7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891330-0F65-49CA-9A89-5CF34389A3C4}"/>
              </a:ext>
            </a:extLst>
          </p:cNvPr>
          <p:cNvSpPr/>
          <p:nvPr/>
        </p:nvSpPr>
        <p:spPr>
          <a:xfrm>
            <a:off x="329810" y="979205"/>
            <a:ext cx="860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Revised Merit Awards</a:t>
            </a:r>
            <a:r>
              <a:rPr lang="en-US" sz="3200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6C0A92-1C6F-495F-A81D-63E38808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23" y="1797785"/>
            <a:ext cx="8307754" cy="17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0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891330-0F65-49CA-9A89-5CF34389A3C4}"/>
              </a:ext>
            </a:extLst>
          </p:cNvPr>
          <p:cNvSpPr/>
          <p:nvPr/>
        </p:nvSpPr>
        <p:spPr>
          <a:xfrm>
            <a:off x="329810" y="686818"/>
            <a:ext cx="860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Building the Enrollment Funnel</a:t>
            </a:r>
            <a:r>
              <a:rPr lang="en-US" sz="3200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2ACD42-EBA4-4E7B-A494-5476341F6BEA}"/>
              </a:ext>
            </a:extLst>
          </p:cNvPr>
          <p:cNvSpPr/>
          <p:nvPr/>
        </p:nvSpPr>
        <p:spPr>
          <a:xfrm>
            <a:off x="329810" y="1215773"/>
            <a:ext cx="74290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Enhanced Student Search Strategy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Increased Volume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Predictive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Engaging Non-Responders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Launched New Financial Aid Initiatives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Take Flight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President’s and Deans’ Scholars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Revised Merit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Embarking on Partnerships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Amazon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AU-ABC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Local School Districts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3AE3D3-4E83-4920-8FA7-59DFB2D37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401" y="1346709"/>
            <a:ext cx="2093428" cy="1761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5862B6-28DF-44E6-95DA-0D8C97676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1" y="3301858"/>
            <a:ext cx="2149104" cy="14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4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D5D2-11AE-4C95-90BA-E5CDFD4A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8" y="2143125"/>
            <a:ext cx="8229600" cy="85725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46A38"/>
                </a:solidFill>
              </a:rPr>
              <a:t>Faculty Support</a:t>
            </a:r>
          </a:p>
        </p:txBody>
      </p:sp>
    </p:spTree>
    <p:extLst>
      <p:ext uri="{BB962C8B-B14F-4D97-AF65-F5344CB8AC3E}">
        <p14:creationId xmlns:p14="http://schemas.microsoft.com/office/powerpoint/2010/main" val="2364751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891330-0F65-49CA-9A89-5CF34389A3C4}"/>
              </a:ext>
            </a:extLst>
          </p:cNvPr>
          <p:cNvSpPr/>
          <p:nvPr/>
        </p:nvSpPr>
        <p:spPr>
          <a:xfrm>
            <a:off x="329810" y="686818"/>
            <a:ext cx="860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Opportunities for Engagement</a:t>
            </a:r>
            <a:r>
              <a:rPr lang="en-US" sz="3200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2ACD42-EBA4-4E7B-A494-5476341F6BEA}"/>
              </a:ext>
            </a:extLst>
          </p:cNvPr>
          <p:cNvSpPr/>
          <p:nvPr/>
        </p:nvSpPr>
        <p:spPr>
          <a:xfrm>
            <a:off x="209670" y="1271593"/>
            <a:ext cx="54535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Raider Open House: January 28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Nearly 500 registrants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&gt;50% of senior registrants have already been admitted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Admitted Student Notecards: February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President’s and Dean’s Scholars Event: March 11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Students and parents</a:t>
            </a:r>
          </a:p>
          <a:p>
            <a:pPr marL="971533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Interviews, activities, tours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Admitted Student Night: April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6937"/>
                </a:solidFill>
                <a:latin typeface="Arial"/>
                <a:cs typeface="Arial"/>
              </a:rPr>
              <a:t>Signing Day: May 2</a:t>
            </a:r>
          </a:p>
          <a:p>
            <a:pPr lvl="2"/>
            <a:endParaRPr lang="en-US" sz="2000" dirty="0">
              <a:solidFill>
                <a:srgbClr val="026937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6B157-78D8-4FE8-A4B2-4B9DA24EC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420" y="3506460"/>
            <a:ext cx="2322861" cy="15074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77011B-20D5-4C72-91C6-7EE432D32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697" y="3064119"/>
            <a:ext cx="2710445" cy="1758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D5441-F454-4027-A830-FBD69B217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170" y="1490783"/>
            <a:ext cx="2746172" cy="144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0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F4B7-70D9-2C44-8FC4-AEAB78AC8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778831"/>
            <a:ext cx="8229600" cy="1102519"/>
          </a:xfrm>
        </p:spPr>
        <p:txBody>
          <a:bodyPr/>
          <a:lstStyle/>
          <a:p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518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D5D2-11AE-4C95-90BA-E5CDFD4A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8" y="2143125"/>
            <a:ext cx="8229600" cy="85725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46A38"/>
                </a:solidFill>
              </a:rPr>
              <a:t>Enrollment &amp; Application Numbers</a:t>
            </a:r>
          </a:p>
        </p:txBody>
      </p:sp>
    </p:spTree>
    <p:extLst>
      <p:ext uri="{BB962C8B-B14F-4D97-AF65-F5344CB8AC3E}">
        <p14:creationId xmlns:p14="http://schemas.microsoft.com/office/powerpoint/2010/main" val="215737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891330-0F65-49CA-9A89-5CF34389A3C4}"/>
              </a:ext>
            </a:extLst>
          </p:cNvPr>
          <p:cNvSpPr/>
          <p:nvPr/>
        </p:nvSpPr>
        <p:spPr>
          <a:xfrm>
            <a:off x="269740" y="754450"/>
            <a:ext cx="860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Spring 2023: New Enrollments</a:t>
            </a:r>
            <a:r>
              <a:rPr lang="en-US" sz="3200" i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</a:t>
            </a:r>
            <a:endParaRPr lang="en-US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9D9CDA-5859-4623-B4AC-E17D67FE9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659"/>
              </p:ext>
            </p:extLst>
          </p:nvPr>
        </p:nvGraphicFramePr>
        <p:xfrm>
          <a:off x="1357373" y="4576925"/>
          <a:ext cx="6829697" cy="312420"/>
        </p:xfrm>
        <a:graphic>
          <a:graphicData uri="http://schemas.openxmlformats.org/drawingml/2006/table">
            <a:tbl>
              <a:tblPr/>
              <a:tblGrid>
                <a:gridCol w="6829697">
                  <a:extLst>
                    <a:ext uri="{9D8B030D-6E8A-4147-A177-3AD203B41FA5}">
                      <a16:colId xmlns:a16="http://schemas.microsoft.com/office/drawing/2014/main" val="827821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Note: 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Includes new First-Time, Transfer and Graduate students for both Dayton and Lake campuses </a:t>
                      </a:r>
                    </a:p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as of Day 7 for the term indicated. </a:t>
                      </a:r>
                      <a:r>
                        <a:rPr lang="en-US" sz="1000" b="0" i="1" u="none" strike="noStrike" dirty="0">
                          <a:effectLst/>
                          <a:latin typeface="Arial" panose="020B0604020202020204" pitchFamily="34" charset="0"/>
                        </a:rPr>
                        <a:t>Institutional Research and Effectiveness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04691"/>
                  </a:ext>
                </a:extLst>
              </a:tr>
            </a:tbl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A411686-3D6D-4E81-AE64-EA6B3D2E0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680104"/>
              </p:ext>
            </p:extLst>
          </p:nvPr>
        </p:nvGraphicFramePr>
        <p:xfrm>
          <a:off x="909875" y="1798167"/>
          <a:ext cx="6965674" cy="154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3" imgW="4838665" imgH="1074538" progId="Excel.Sheet.12">
                  <p:embed/>
                </p:oleObj>
              </mc:Choice>
              <mc:Fallback>
                <p:oleObj name="Worksheet" r:id="rId3" imgW="4838665" imgH="1074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9875" y="1798167"/>
                        <a:ext cx="6965674" cy="154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39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891330-0F65-49CA-9A89-5CF34389A3C4}"/>
              </a:ext>
            </a:extLst>
          </p:cNvPr>
          <p:cNvSpPr/>
          <p:nvPr/>
        </p:nvSpPr>
        <p:spPr>
          <a:xfrm>
            <a:off x="269740" y="754450"/>
            <a:ext cx="860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Spring 2023: Continuing Enrollments</a:t>
            </a:r>
            <a:r>
              <a:rPr lang="en-US" sz="3200" i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</a:t>
            </a:r>
            <a:endParaRPr lang="en-US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9D9CDA-5859-4623-B4AC-E17D67FE9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32853"/>
              </p:ext>
            </p:extLst>
          </p:nvPr>
        </p:nvGraphicFramePr>
        <p:xfrm>
          <a:off x="1357373" y="4576925"/>
          <a:ext cx="6829697" cy="312420"/>
        </p:xfrm>
        <a:graphic>
          <a:graphicData uri="http://schemas.openxmlformats.org/drawingml/2006/table">
            <a:tbl>
              <a:tblPr/>
              <a:tblGrid>
                <a:gridCol w="6829697">
                  <a:extLst>
                    <a:ext uri="{9D8B030D-6E8A-4147-A177-3AD203B41FA5}">
                      <a16:colId xmlns:a16="http://schemas.microsoft.com/office/drawing/2014/main" val="827821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Note: 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Includes students for both Dayton and Lake campuses as of Day 7 </a:t>
                      </a:r>
                    </a:p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for the Spring 2023 term. </a:t>
                      </a:r>
                      <a:r>
                        <a:rPr lang="en-US" sz="1000" b="0" i="1" u="none" strike="noStrike" dirty="0">
                          <a:effectLst/>
                          <a:latin typeface="Arial" panose="020B0604020202020204" pitchFamily="34" charset="0"/>
                        </a:rPr>
                        <a:t>Institutional Research and Effectiveness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0469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23C1A08-E2BE-4C48-86DC-A011C593A978}"/>
              </a:ext>
            </a:extLst>
          </p:cNvPr>
          <p:cNvSpPr/>
          <p:nvPr/>
        </p:nvSpPr>
        <p:spPr>
          <a:xfrm>
            <a:off x="812800" y="1595472"/>
            <a:ext cx="7588738" cy="2373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total of 10,798 students were enrolled at Wright State University as of the Fall 2022 census. </a:t>
            </a:r>
          </a:p>
          <a:p>
            <a:pPr>
              <a:lnSpc>
                <a:spcPct val="107000"/>
              </a:lnSpc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those, 698 graduated Fall 2022.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remaining 10,100 students who did not graduate, a total of 8,693 (86%) were enrolled at Wright State for Spring 2023.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2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891330-0F65-49CA-9A89-5CF34389A3C4}"/>
              </a:ext>
            </a:extLst>
          </p:cNvPr>
          <p:cNvSpPr/>
          <p:nvPr/>
        </p:nvSpPr>
        <p:spPr>
          <a:xfrm>
            <a:off x="269740" y="754450"/>
            <a:ext cx="860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Spring 2023: Continuing Enrollments</a:t>
            </a:r>
            <a:r>
              <a:rPr lang="en-US" sz="3200" i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</a:t>
            </a:r>
            <a:endParaRPr lang="en-US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9D9CDA-5859-4623-B4AC-E17D67FE93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7373" y="4576925"/>
          <a:ext cx="6829697" cy="312420"/>
        </p:xfrm>
        <a:graphic>
          <a:graphicData uri="http://schemas.openxmlformats.org/drawingml/2006/table">
            <a:tbl>
              <a:tblPr/>
              <a:tblGrid>
                <a:gridCol w="6829697">
                  <a:extLst>
                    <a:ext uri="{9D8B030D-6E8A-4147-A177-3AD203B41FA5}">
                      <a16:colId xmlns:a16="http://schemas.microsoft.com/office/drawing/2014/main" val="827821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Note: 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Includes students for both Dayton and Lake campuses as of Day 7 </a:t>
                      </a:r>
                    </a:p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for the Spring 2023 term. </a:t>
                      </a:r>
                      <a:r>
                        <a:rPr lang="en-US" sz="1000" b="0" i="1" u="none" strike="noStrike" dirty="0">
                          <a:effectLst/>
                          <a:latin typeface="Arial" panose="020B0604020202020204" pitchFamily="34" charset="0"/>
                        </a:rPr>
                        <a:t>Institutional Research and Effectiveness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0469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8933134-F7C7-4585-BEE3-9C6133C791D4}"/>
              </a:ext>
            </a:extLst>
          </p:cNvPr>
          <p:cNvSpPr/>
          <p:nvPr/>
        </p:nvSpPr>
        <p:spPr>
          <a:xfrm>
            <a:off x="828430" y="1273543"/>
            <a:ext cx="7487138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i="1" dirty="0">
                <a:solidFill>
                  <a:srgbClr val="046A3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Breakdown of the 1,407 students not enrolled for Spring 2023 </a:t>
            </a:r>
            <a:endParaRPr lang="en-US" sz="2000" i="1" dirty="0">
              <a:solidFill>
                <a:srgbClr val="046A3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D06691-439A-48BC-8F7E-FE4EF367563D}"/>
              </a:ext>
            </a:extLst>
          </p:cNvPr>
          <p:cNvSpPr/>
          <p:nvPr/>
        </p:nvSpPr>
        <p:spPr>
          <a:xfrm>
            <a:off x="1136603" y="3559963"/>
            <a:ext cx="6870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College Credit Plus registrations were ongoing and not yet complete by Day 7 of the Spring term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C5162A7-6119-4804-95F8-6677C95B6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417867"/>
              </p:ext>
            </p:extLst>
          </p:nvPr>
        </p:nvGraphicFramePr>
        <p:xfrm>
          <a:off x="1357373" y="2442381"/>
          <a:ext cx="5937250" cy="929325"/>
        </p:xfrm>
        <a:graphic>
          <a:graphicData uri="http://schemas.openxmlformats.org/drawingml/2006/table">
            <a:tbl>
              <a:tblPr firstRow="1" firstCol="1" bandRow="1"/>
              <a:tblGrid>
                <a:gridCol w="1781175">
                  <a:extLst>
                    <a:ext uri="{9D8B030D-6E8A-4147-A177-3AD203B41FA5}">
                      <a16:colId xmlns:a16="http://schemas.microsoft.com/office/drawing/2014/main" val="3560664575"/>
                    </a:ext>
                  </a:extLst>
                </a:gridCol>
                <a:gridCol w="1395095">
                  <a:extLst>
                    <a:ext uri="{9D8B030D-6E8A-4147-A177-3AD203B41FA5}">
                      <a16:colId xmlns:a16="http://schemas.microsoft.com/office/drawing/2014/main" val="53186599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841370496"/>
                    </a:ext>
                  </a:extLst>
                </a:gridCol>
                <a:gridCol w="1248410">
                  <a:extLst>
                    <a:ext uri="{9D8B030D-6E8A-4147-A177-3AD203B41FA5}">
                      <a16:colId xmlns:a16="http://schemas.microsoft.com/office/drawing/2014/main" val="21997606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level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GPA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230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Credit Plus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08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Undergraduate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55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Graduate/professional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309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060573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96963BC7-AC26-467F-99CF-F8F37D0D8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03" y="192326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Count/percentage and average GPA by student level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6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891330-0F65-49CA-9A89-5CF34389A3C4}"/>
              </a:ext>
            </a:extLst>
          </p:cNvPr>
          <p:cNvSpPr/>
          <p:nvPr/>
        </p:nvSpPr>
        <p:spPr>
          <a:xfrm>
            <a:off x="269740" y="754450"/>
            <a:ext cx="860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Spring 2023: Continuing Enrollments</a:t>
            </a:r>
            <a:r>
              <a:rPr lang="en-US" sz="3200" i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</a:t>
            </a:r>
            <a:endParaRPr lang="en-US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9D9CDA-5859-4623-B4AC-E17D67FE93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7373" y="4576925"/>
          <a:ext cx="6829697" cy="312420"/>
        </p:xfrm>
        <a:graphic>
          <a:graphicData uri="http://schemas.openxmlformats.org/drawingml/2006/table">
            <a:tbl>
              <a:tblPr/>
              <a:tblGrid>
                <a:gridCol w="6829697">
                  <a:extLst>
                    <a:ext uri="{9D8B030D-6E8A-4147-A177-3AD203B41FA5}">
                      <a16:colId xmlns:a16="http://schemas.microsoft.com/office/drawing/2014/main" val="827821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Note: 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Includes students for both Dayton and Lake campuses as of Day 7 </a:t>
                      </a:r>
                    </a:p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for the Spring 2023 term. </a:t>
                      </a:r>
                      <a:r>
                        <a:rPr lang="en-US" sz="1000" b="0" i="1" u="none" strike="noStrike" dirty="0">
                          <a:effectLst/>
                          <a:latin typeface="Arial" panose="020B0604020202020204" pitchFamily="34" charset="0"/>
                        </a:rPr>
                        <a:t>Institutional Research and Effectiveness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0469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8933134-F7C7-4585-BEE3-9C6133C791D4}"/>
              </a:ext>
            </a:extLst>
          </p:cNvPr>
          <p:cNvSpPr/>
          <p:nvPr/>
        </p:nvSpPr>
        <p:spPr>
          <a:xfrm>
            <a:off x="828430" y="1273543"/>
            <a:ext cx="7487138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i="1" dirty="0">
                <a:solidFill>
                  <a:srgbClr val="046A3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Breakdown of the 1,407 students not enrolled for Spring 2023 </a:t>
            </a:r>
            <a:endParaRPr lang="en-US" sz="2000" i="1" dirty="0">
              <a:solidFill>
                <a:srgbClr val="046A3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CDFADC6-84B5-45F1-BE90-0C18448CE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35733"/>
              </p:ext>
            </p:extLst>
          </p:nvPr>
        </p:nvGraphicFramePr>
        <p:xfrm>
          <a:off x="1560572" y="2007231"/>
          <a:ext cx="5937250" cy="2230380"/>
        </p:xfrm>
        <a:graphic>
          <a:graphicData uri="http://schemas.openxmlformats.org/drawingml/2006/table">
            <a:tbl>
              <a:tblPr firstRow="1" firstCol="1" bandRow="1"/>
              <a:tblGrid>
                <a:gridCol w="3425825">
                  <a:extLst>
                    <a:ext uri="{9D8B030D-6E8A-4147-A177-3AD203B41FA5}">
                      <a16:colId xmlns:a16="http://schemas.microsoft.com/office/drawing/2014/main" val="208903025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73634517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39050188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level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391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 of Health Ed &amp; Human Services (CHEH)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218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of Engineerg &amp; Computer Sci (CECS)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94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of Graduate Prog and Hon St (GRD5)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96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of Liberal Arts (COLA)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760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of Science &amp; Mathematics (COSM)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381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Lake Campus (LAKE)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187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Provost Non-Academic (PVN5)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453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Raj Soin College of Business (RSCB)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3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 (RETN)/Undecided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56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of Medicine (SOMD)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63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743088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0EA4B629-47DC-4CF5-BD8C-CE33F0431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788" y="1671281"/>
            <a:ext cx="593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Count/percentage by college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0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891330-0F65-49CA-9A89-5CF34389A3C4}"/>
              </a:ext>
            </a:extLst>
          </p:cNvPr>
          <p:cNvSpPr/>
          <p:nvPr/>
        </p:nvSpPr>
        <p:spPr>
          <a:xfrm>
            <a:off x="269740" y="754450"/>
            <a:ext cx="860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Spring 2023: Continuing Enrollments</a:t>
            </a:r>
            <a:r>
              <a:rPr lang="en-US" sz="3200" i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</a:t>
            </a:r>
            <a:endParaRPr lang="en-US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9D9CDA-5859-4623-B4AC-E17D67FE93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7373" y="4576925"/>
          <a:ext cx="6829697" cy="312420"/>
        </p:xfrm>
        <a:graphic>
          <a:graphicData uri="http://schemas.openxmlformats.org/drawingml/2006/table">
            <a:tbl>
              <a:tblPr/>
              <a:tblGrid>
                <a:gridCol w="6829697">
                  <a:extLst>
                    <a:ext uri="{9D8B030D-6E8A-4147-A177-3AD203B41FA5}">
                      <a16:colId xmlns:a16="http://schemas.microsoft.com/office/drawing/2014/main" val="827821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Note: 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Includes students for both Dayton and Lake campuses as of Day 7 </a:t>
                      </a:r>
                    </a:p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for the Spring 2023 term. </a:t>
                      </a:r>
                      <a:r>
                        <a:rPr lang="en-US" sz="1000" b="0" i="1" u="none" strike="noStrike" dirty="0">
                          <a:effectLst/>
                          <a:latin typeface="Arial" panose="020B0604020202020204" pitchFamily="34" charset="0"/>
                        </a:rPr>
                        <a:t>Institutional Research and Effectiveness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0469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8933134-F7C7-4585-BEE3-9C6133C791D4}"/>
              </a:ext>
            </a:extLst>
          </p:cNvPr>
          <p:cNvSpPr/>
          <p:nvPr/>
        </p:nvSpPr>
        <p:spPr>
          <a:xfrm>
            <a:off x="828430" y="1273543"/>
            <a:ext cx="7487138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i="1" dirty="0">
                <a:solidFill>
                  <a:srgbClr val="046A3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Breakdown of the 1,407 students not enrolled for Spring 2023 </a:t>
            </a:r>
            <a:endParaRPr lang="en-US" sz="2000" i="1" dirty="0">
              <a:solidFill>
                <a:srgbClr val="046A3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DFEC21-C298-4B34-8779-564C6651B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202545"/>
              </p:ext>
            </p:extLst>
          </p:nvPr>
        </p:nvGraphicFramePr>
        <p:xfrm>
          <a:off x="2345689" y="2257709"/>
          <a:ext cx="4452620" cy="743460"/>
        </p:xfrm>
        <a:graphic>
          <a:graphicData uri="http://schemas.openxmlformats.org/drawingml/2006/table">
            <a:tbl>
              <a:tblPr firstRow="1" firstCol="1" bandRow="1"/>
              <a:tblGrid>
                <a:gridCol w="1483995">
                  <a:extLst>
                    <a:ext uri="{9D8B030D-6E8A-4147-A177-3AD203B41FA5}">
                      <a16:colId xmlns:a16="http://schemas.microsoft.com/office/drawing/2014/main" val="3331917123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417040475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994348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 Owed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656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079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136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99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65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891330-0F65-49CA-9A89-5CF34389A3C4}"/>
              </a:ext>
            </a:extLst>
          </p:cNvPr>
          <p:cNvSpPr/>
          <p:nvPr/>
        </p:nvSpPr>
        <p:spPr>
          <a:xfrm>
            <a:off x="269740" y="710777"/>
            <a:ext cx="8604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Fall 2023: Applications</a:t>
            </a:r>
          </a:p>
          <a:p>
            <a:pPr algn="ctr"/>
            <a:r>
              <a:rPr lang="en-US" sz="3200" i="1" dirty="0">
                <a:solidFill>
                  <a:srgbClr val="026937"/>
                </a:solidFill>
                <a:latin typeface="Arial"/>
                <a:ea typeface="+mj-ea"/>
                <a:cs typeface="Arial"/>
              </a:rPr>
              <a:t> 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744F2-3AB8-48F7-B611-AC9459723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" y="1790182"/>
            <a:ext cx="7010888" cy="156532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1E9CB7-E3CB-48E0-818A-65FD78966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82865"/>
              </p:ext>
            </p:extLst>
          </p:nvPr>
        </p:nvGraphicFramePr>
        <p:xfrm>
          <a:off x="1287035" y="4432723"/>
          <a:ext cx="6829697" cy="312420"/>
        </p:xfrm>
        <a:graphic>
          <a:graphicData uri="http://schemas.openxmlformats.org/drawingml/2006/table">
            <a:tbl>
              <a:tblPr/>
              <a:tblGrid>
                <a:gridCol w="6829697">
                  <a:extLst>
                    <a:ext uri="{9D8B030D-6E8A-4147-A177-3AD203B41FA5}">
                      <a16:colId xmlns:a16="http://schemas.microsoft.com/office/drawing/2014/main" val="827821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Note: 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Includes new First-Time, Transfer and Graduate students for both Dayton and Lake campuses </a:t>
                      </a:r>
                    </a:p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as of 32 Weeks Prior to the term indicated. </a:t>
                      </a:r>
                      <a:r>
                        <a:rPr lang="en-US" sz="1000" b="0" i="1" u="none" strike="noStrike" dirty="0">
                          <a:effectLst/>
                          <a:latin typeface="Arial" panose="020B0604020202020204" pitchFamily="34" charset="0"/>
                        </a:rPr>
                        <a:t>Institutional Research and Effectiveness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04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50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D5D2-11AE-4C95-90BA-E5CDFD4A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8" y="2143125"/>
            <a:ext cx="8229600" cy="85725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46A38"/>
                </a:solidFill>
              </a:rPr>
              <a:t>Recruitment Efforts</a:t>
            </a:r>
          </a:p>
        </p:txBody>
      </p:sp>
    </p:spTree>
    <p:extLst>
      <p:ext uri="{BB962C8B-B14F-4D97-AF65-F5344CB8AC3E}">
        <p14:creationId xmlns:p14="http://schemas.microsoft.com/office/powerpoint/2010/main" val="311085508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1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21924</TotalTime>
  <Words>655</Words>
  <Application>Microsoft Office PowerPoint</Application>
  <PresentationFormat>On-screen Show (16:9)</PresentationFormat>
  <Paragraphs>153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Times New Roman</vt:lpstr>
      <vt:lpstr>Cover Slide Option 1 (includes title slide, title/author slide, and ending slide)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2 (includes different content layouts)</vt:lpstr>
      <vt:lpstr>Inside Slide Option 1 (includes different content layouts)</vt:lpstr>
      <vt:lpstr>Microsoft Excel Worksheet</vt:lpstr>
      <vt:lpstr>  Enrollment Update  Faculty Senate January 23, 2023  </vt:lpstr>
      <vt:lpstr>Enrollment &amp; Application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Recruitment Efforts</vt:lpstr>
      <vt:lpstr>PowerPoint Presentation</vt:lpstr>
      <vt:lpstr>PowerPoint Presentation</vt:lpstr>
      <vt:lpstr>PowerPoint Presentation</vt:lpstr>
      <vt:lpstr>PowerPoint Presentation</vt:lpstr>
      <vt:lpstr>Faculty Support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Earnest-Reitmann, Amanda J.</dc:creator>
  <cp:lastModifiedBy>Susan Schaurer</cp:lastModifiedBy>
  <cp:revision>238</cp:revision>
  <cp:lastPrinted>2022-04-28T22:10:38Z</cp:lastPrinted>
  <dcterms:created xsi:type="dcterms:W3CDTF">2018-09-19T20:02:44Z</dcterms:created>
  <dcterms:modified xsi:type="dcterms:W3CDTF">2023-01-23T12:48:07Z</dcterms:modified>
</cp:coreProperties>
</file>