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handoutMasterIdLst>
    <p:handoutMasterId r:id="rId24"/>
  </p:handoutMasterIdLst>
  <p:sldIdLst>
    <p:sldId id="258" r:id="rId6"/>
    <p:sldId id="271" r:id="rId7"/>
    <p:sldId id="279" r:id="rId8"/>
    <p:sldId id="274" r:id="rId9"/>
    <p:sldId id="277" r:id="rId10"/>
    <p:sldId id="281" r:id="rId11"/>
    <p:sldId id="266" r:id="rId12"/>
    <p:sldId id="282" r:id="rId13"/>
    <p:sldId id="283" r:id="rId14"/>
    <p:sldId id="284" r:id="rId15"/>
    <p:sldId id="285" r:id="rId16"/>
    <p:sldId id="286" r:id="rId17"/>
    <p:sldId id="280" r:id="rId18"/>
    <p:sldId id="267" r:id="rId19"/>
    <p:sldId id="289" r:id="rId20"/>
    <p:sldId id="288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5E02D-856A-DC22-22BD-8831A0D6AA15}" v="5" dt="2023-12-07T14:55:13.002"/>
    <p1510:client id="{65712CBA-315F-6D42-A4BD-A5DBAF3A52A5}" v="111" dt="2023-12-04T19:40:14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12/8/2023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1T14:04:11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10425 13033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1T14:04:11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10975 13012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12/8/2023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5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5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5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117854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0150" y="0"/>
            <a:ext cx="37719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347" y="2057400"/>
            <a:ext cx="1545575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217" y="2057400"/>
            <a:ext cx="2462022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833" y="3019706"/>
            <a:ext cx="363474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833" y="5381894"/>
            <a:ext cx="363474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90501"/>
            <a:ext cx="154305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90501"/>
            <a:ext cx="5800725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02BF-B013-F703-1DD6-0DE3A4C35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021DB-ACCC-0E14-4227-24479F906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0501C-2907-7F2A-EF71-B5E7DA82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3D3CC-21D0-846D-3111-FF381894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377D-541F-CD65-9751-50D159D3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1525-89FA-1F93-B20B-0B40BFEE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4ABDF-686E-6727-5E36-6349EA097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A2146-57EB-25AD-2DA3-8EAB2F61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CB6BD-A066-465A-10E9-AA7ACED1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7F0BC-030E-3522-B21C-0AB69CD2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0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4225-09F8-4A88-361D-C6A58D6B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28455-BFC7-B474-0515-18B06AFA0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FECEE-19B6-E42F-6A86-BE8D95F4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B27ED-DD31-4505-7223-280655A1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5CB88-DCF7-56B3-F762-D4A0AE4F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5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DFD0-C63B-253F-6D63-7C0992B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45D8-0881-6329-0B36-A7A092FFA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225CE-439C-9088-191F-9649C287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291C5-6F66-F2AC-C3FD-B80FA5F5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C4FA2-C692-3369-7A50-53512587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150B5-B944-3E95-D9B1-D41B6890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0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AF2A-F18E-FD22-32CF-960BB103F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DAF33-550B-8CDB-BD6E-B35BC4E1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829E9-C17A-79F5-50FD-D15C95069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E434D-6885-EF1B-5153-5908F191C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F9EED1-173C-3193-5152-FDEABD563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AA6BC-D8B5-8D34-DAB3-73B30095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EC213-F634-02FE-C69E-4530F195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EA069-E215-CA62-4289-85D7ED85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1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193D-60BF-5B1F-D5D4-E8000A0B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D14BA-4EBB-A359-6660-C40A8895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771AE-D33C-D11E-1BAE-1C53789F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E1B9D-1354-0822-AEA5-905920D6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4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C628C-35F6-F8CA-ECAD-CDBF1086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4781F-8DE1-D1C5-B7BA-B6EB2768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4F26-F12E-3896-AD1D-63329785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08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628B-5B2C-7A89-1BD7-73087474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1402A-1915-A98A-9A1C-A759112A4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0C3B0-8499-EF3C-B450-B80E426A8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7A1A3-B9C9-00C9-EE18-304829E4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FEB95-3948-0310-C3B7-AECEB82A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F6A2F-BC57-63C5-5A85-D888683B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986B-C3A9-21EA-8016-E4730FA4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33895-740D-3F72-1ADD-C3C6BD309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CFE8A-EF40-F426-AB0E-7DD32BE1A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06745-80D4-9704-F529-F420C032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A9A0A-3387-9558-527B-2564DE71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ABB98-4442-A794-276B-8764CB38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978E-1860-46C4-4F8A-9052AEF2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EBC87-80A8-1C9A-485A-B9D1ADA04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2AC88-0434-127E-61CC-55485936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7403F-8872-2F46-EA45-242B6627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398AE-9A27-98DA-47F3-6FC8E3BD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B5E2AB-DA6C-24EB-B17E-415CD1033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99389-1342-D274-4B91-9D7F7862B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C3099-B598-1C1B-2630-024A38CF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4BD1-9E90-AE98-3BC9-FFA31B23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4794-FF97-3258-5476-50D543FE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0149" y="2059146"/>
            <a:ext cx="5399772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833" y="2263914"/>
            <a:ext cx="5212080" cy="314339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833" y="5381894"/>
            <a:ext cx="521208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217" y="2059146"/>
            <a:ext cx="2462022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11785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6" y="1556281"/>
            <a:ext cx="3457574" cy="4620682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556281"/>
            <a:ext cx="3457331" cy="4620682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274" y="1554480"/>
            <a:ext cx="3456432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274" y="2378393"/>
            <a:ext cx="3456432" cy="3811271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54480"/>
            <a:ext cx="3457575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78393"/>
            <a:ext cx="3457575" cy="3811271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0009" y="919616"/>
            <a:ext cx="3116717" cy="2532888"/>
          </a:xfrm>
        </p:spPr>
        <p:txBody>
          <a:bodyPr anchor="b"/>
          <a:lstStyle>
            <a:lvl1pPr>
              <a:defRPr sz="24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915923"/>
            <a:ext cx="3912734" cy="5065776"/>
          </a:xfrm>
        </p:spPr>
        <p:txBody>
          <a:bodyPr/>
          <a:lstStyle>
            <a:lvl1pPr>
              <a:defRPr sz="16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0009" y="3446397"/>
            <a:ext cx="3116717" cy="2535303"/>
          </a:xfr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0010" y="919616"/>
            <a:ext cx="3116717" cy="2532888"/>
          </a:xfrm>
        </p:spPr>
        <p:txBody>
          <a:bodyPr anchor="b"/>
          <a:lstStyle>
            <a:lvl1pPr>
              <a:defRPr sz="24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4970008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16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0010" y="3446397"/>
            <a:ext cx="3116717" cy="2535304"/>
          </a:xfrm>
        </p:spPr>
        <p:txBody>
          <a:bodyPr>
            <a:normAutofit/>
          </a:bodyPr>
          <a:lstStyle>
            <a:lvl1pPr marL="0" indent="0">
              <a:spcBef>
                <a:spcPts val="675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124712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1207008" y="6629400"/>
            <a:ext cx="7936992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7520" y="276087"/>
            <a:ext cx="702896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520" y="1566001"/>
            <a:ext cx="7028961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3078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326" y="6629400"/>
            <a:ext cx="7504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8288" y="6629400"/>
            <a:ext cx="68581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124C2-CB14-C2C9-7249-31F22701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06C55-8813-47CE-AE3F-3D5E6B6BD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0EB79-25D0-2907-E656-B26A8F14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3459-AE22-B245-A023-3AADE412A03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0B541-C58C-ABA4-22DD-121D51B5B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0C837-E02B-9817-8846-03E8B4172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575D5-C103-8742-8327-FEF3ED80B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hyperlink" Target="https://commons.wikimedia.org/wiki/File:White_Ash_Fraxinus_americana_Bark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.entm.purdue.edu/ext/treecomputer/index.php?page=tutorials/costsAndInfestation.php&amp;section=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rbantreealliance.org/eab-cos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9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186" y="458961"/>
            <a:ext cx="4429628" cy="1384100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Ash Tree Rescue at Wright State University</a:t>
            </a:r>
          </a:p>
        </p:txBody>
      </p:sp>
      <p:pic>
        <p:nvPicPr>
          <p:cNvPr id="4" name="Picture 3" descr="Close up of a tree bark&#10;&#10;Description automatically generated">
            <a:extLst>
              <a:ext uri="{FF2B5EF4-FFF2-40B4-BE49-F238E27FC236}">
                <a16:creationId xmlns:a16="http://schemas.microsoft.com/office/drawing/2014/main" id="{D12A1298-6D6C-AD35-E09B-2948B8CA9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661" r="675" b="-1"/>
          <a:stretch/>
        </p:blipFill>
        <p:spPr>
          <a:xfrm>
            <a:off x="341520" y="2760687"/>
            <a:ext cx="3381559" cy="2587247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2804553" y="2027752"/>
            <a:ext cx="3534893" cy="34317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000" dirty="0"/>
              <a:t>Don Cipollini and Olivia Johnson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EA7D0-687F-096F-DCC6-98A5ED652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412" y="2760687"/>
            <a:ext cx="4926068" cy="2586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EA542-9CD1-B363-6D95-95DBF262EF44}"/>
              </a:ext>
            </a:extLst>
          </p:cNvPr>
          <p:cNvSpPr txBox="1"/>
          <p:nvPr/>
        </p:nvSpPr>
        <p:spPr>
          <a:xfrm>
            <a:off x="1835285" y="5736630"/>
            <a:ext cx="589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report of the University Buildings and Grounds Committee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01A96-CB59-370E-3BEE-CD2FEAD42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3147561" cy="40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318B2-348A-9D19-0D58-003191E6E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9" y="1397000"/>
            <a:ext cx="3147561" cy="406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090E2-46DF-E3D1-1EF7-795173AFA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80" y="1397000"/>
            <a:ext cx="314756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B69B3-04C4-2AB0-778B-118110439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4" y="1397000"/>
            <a:ext cx="3147561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9190A-DC89-5A48-1FD6-8DCB8F163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2" y="1397000"/>
            <a:ext cx="314756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08941-7FE1-BA74-74E4-7300F21B5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9" y="1302926"/>
            <a:ext cx="3147561" cy="40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F0326-7636-B4B3-8206-E67383D03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80" y="1302926"/>
            <a:ext cx="314756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6031-6EBC-644A-C91B-B854483B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783" y="1018034"/>
            <a:ext cx="2446936" cy="622093"/>
          </a:xfrm>
        </p:spPr>
        <p:txBody>
          <a:bodyPr/>
          <a:lstStyle/>
          <a:p>
            <a:r>
              <a:rPr lang="en-US" dirty="0"/>
              <a:t>Key Points!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93ED0-50DE-AED4-C647-28BD9BB45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546" y="2027211"/>
            <a:ext cx="3559857" cy="358797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10185" indent="-210185"/>
            <a:r>
              <a:rPr lang="en-US" dirty="0"/>
              <a:t>All trees are infested</a:t>
            </a:r>
          </a:p>
          <a:p>
            <a:pPr marL="210185" indent="-210185"/>
            <a:r>
              <a:rPr lang="en-US" dirty="0"/>
              <a:t>All trees will die without treatment</a:t>
            </a:r>
          </a:p>
          <a:p>
            <a:pPr marL="210185" indent="-210185"/>
            <a:r>
              <a:rPr lang="en-US" dirty="0"/>
              <a:t>If nothing is done, we will lose a substantial amount of mature tree canopy and the variety of ecosystem services the trees provide (water retention, temperature moderation, carbon sequestration, aesthetics, etc.)</a:t>
            </a:r>
          </a:p>
        </p:txBody>
      </p:sp>
      <p:pic>
        <p:nvPicPr>
          <p:cNvPr id="8" name="Picture 7" descr="No description available.">
            <a:extLst>
              <a:ext uri="{FF2B5EF4-FFF2-40B4-BE49-F238E27FC236}">
                <a16:creationId xmlns:a16="http://schemas.microsoft.com/office/drawing/2014/main" id="{2EA31D84-2F6C-F128-D146-6B7D4D4D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1" y="1014976"/>
            <a:ext cx="3795963" cy="5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5167" y="306347"/>
            <a:ext cx="2695612" cy="1217877"/>
          </a:xfrm>
        </p:spPr>
        <p:txBody>
          <a:bodyPr anchor="b">
            <a:normAutofit/>
          </a:bodyPr>
          <a:lstStyle/>
          <a:p>
            <a:r>
              <a:rPr lang="en-US"/>
              <a:t>Costs and Benefits</a:t>
            </a:r>
          </a:p>
        </p:txBody>
      </p:sp>
      <p:pic>
        <p:nvPicPr>
          <p:cNvPr id="6" name="Picture 5" descr="Young plant in the morning light">
            <a:extLst>
              <a:ext uri="{FF2B5EF4-FFF2-40B4-BE49-F238E27FC236}">
                <a16:creationId xmlns:a16="http://schemas.microsoft.com/office/drawing/2014/main" id="{A7F773F9-BF97-14E3-9425-1826DD92D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5" r="6" b="6"/>
          <a:stretch/>
        </p:blipFill>
        <p:spPr>
          <a:xfrm>
            <a:off x="310830" y="1633482"/>
            <a:ext cx="4266071" cy="325885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B5027-183D-3956-8166-771FB37C3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0887" y="1706739"/>
            <a:ext cx="4418281" cy="3249292"/>
          </a:xfrm>
        </p:spPr>
        <p:txBody>
          <a:bodyPr vert="horz" lIns="68580" tIns="34290" rIns="68580" bIns="34290" rtlCol="0" anchor="t">
            <a:normAutofit fontScale="77500" lnSpcReduction="20000"/>
          </a:bodyPr>
          <a:lstStyle/>
          <a:p>
            <a:endParaRPr lang="en-US" sz="1600">
              <a:latin typeface="Verdana Pro"/>
            </a:endParaRP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Cost to treat savable trees=</a:t>
            </a:r>
            <a:r>
              <a:rPr lang="en-US" sz="1600" b="1">
                <a:latin typeface="Verdana Pro"/>
              </a:rPr>
              <a:t>$6490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Annual benefits from savable trees= </a:t>
            </a:r>
            <a:r>
              <a:rPr lang="en-US" sz="1600" b="1">
                <a:latin typeface="Verdana Pro"/>
              </a:rPr>
              <a:t>$6428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Cost to remove unsavable trees=</a:t>
            </a:r>
            <a:r>
              <a:rPr lang="en-US" sz="1600" b="1">
                <a:latin typeface="Verdana Pro"/>
              </a:rPr>
              <a:t>$4626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Cost to remove trees if left untreated=</a:t>
            </a:r>
            <a:r>
              <a:rPr lang="en-US" sz="1600" b="1">
                <a:latin typeface="Verdana Pro"/>
              </a:rPr>
              <a:t>$7236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Costs to replace unsavable trees =</a:t>
            </a:r>
            <a:r>
              <a:rPr lang="en-US" sz="1600" b="1">
                <a:latin typeface="Verdana Pro"/>
              </a:rPr>
              <a:t>$5700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Cost to replace trees if left untreated=</a:t>
            </a:r>
            <a:r>
              <a:rPr lang="en-US" sz="1600" b="1">
                <a:latin typeface="Verdana Pro"/>
              </a:rPr>
              <a:t>$15,000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Remove and Replace unsavable trees=</a:t>
            </a:r>
            <a:r>
              <a:rPr lang="en-US" sz="1600" b="1">
                <a:latin typeface="Verdana Pro"/>
              </a:rPr>
              <a:t>$10,326</a:t>
            </a:r>
          </a:p>
          <a:p>
            <a:pPr marL="285750" indent="-285750">
              <a:lnSpc>
                <a:spcPct val="160000"/>
              </a:lnSpc>
              <a:buChar char="•"/>
            </a:pPr>
            <a:r>
              <a:rPr lang="en-US" sz="1600">
                <a:latin typeface="Verdana Pro"/>
              </a:rPr>
              <a:t>Remove and Replace all trees=</a:t>
            </a:r>
            <a:r>
              <a:rPr lang="en-US" sz="1600" b="1">
                <a:latin typeface="Verdana Pro"/>
              </a:rPr>
              <a:t>$22,326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68023-2A44-935D-1244-AC4ECF38931A}"/>
              </a:ext>
            </a:extLst>
          </p:cNvPr>
          <p:cNvSpPr txBox="1"/>
          <p:nvPr/>
        </p:nvSpPr>
        <p:spPr>
          <a:xfrm>
            <a:off x="1112689" y="5346885"/>
            <a:ext cx="70080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Verdana Pro"/>
              </a:rPr>
              <a:t>Cost to treat savable trees + cost to remove unsavable trees + cost to replace unsavable trees ~ </a:t>
            </a:r>
            <a:r>
              <a:rPr lang="en-US" b="1" dirty="0">
                <a:latin typeface="Verdana Pro"/>
              </a:rPr>
              <a:t>$16,816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B94EA-ACF3-ED98-BE02-6676F4EEAAE0}"/>
              </a:ext>
            </a:extLst>
          </p:cNvPr>
          <p:cNvSpPr txBox="1"/>
          <p:nvPr/>
        </p:nvSpPr>
        <p:spPr>
          <a:xfrm>
            <a:off x="2286000" y="32467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5414A-6AE2-4698-3BB0-6645A2705860}"/>
              </a:ext>
            </a:extLst>
          </p:cNvPr>
          <p:cNvSpPr txBox="1"/>
          <p:nvPr/>
        </p:nvSpPr>
        <p:spPr>
          <a:xfrm>
            <a:off x="2286000" y="32467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1" name="Rectangle 1640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388" name="Picture 4" descr="Wright State University-Main Campus - Dayton, OH | Cappex">
            <a:extLst>
              <a:ext uri="{FF2B5EF4-FFF2-40B4-BE49-F238E27FC236}">
                <a16:creationId xmlns:a16="http://schemas.microsoft.com/office/drawing/2014/main" id="{42E07AD7-8D70-2897-0D0F-6884AF216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3" name="Rectangle 1640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899" y="-286133"/>
            <a:ext cx="3444203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A9B97-A67F-03F0-0450-28BA8B09DAF1}"/>
              </a:ext>
            </a:extLst>
          </p:cNvPr>
          <p:cNvSpPr txBox="1"/>
          <p:nvPr/>
        </p:nvSpPr>
        <p:spPr>
          <a:xfrm>
            <a:off x="303415" y="3176196"/>
            <a:ext cx="6808922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9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ghdad" pitchFamily="2" charset="-78"/>
                <a:cs typeface="Baghdad" pitchFamily="2" charset="-78"/>
              </a:rPr>
              <a:t>Recommended Replacement Trees</a:t>
            </a:r>
          </a:p>
        </p:txBody>
      </p:sp>
      <p:sp>
        <p:nvSpPr>
          <p:cNvPr id="16405" name="Rectangle: Rounded Corners 1640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38529"/>
            <a:ext cx="7339423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3F51-6FA1-BE70-48F8-038C47BEE882}"/>
              </a:ext>
            </a:extLst>
          </p:cNvPr>
          <p:cNvSpPr/>
          <p:nvPr/>
        </p:nvSpPr>
        <p:spPr>
          <a:xfrm>
            <a:off x="4281055" y="857250"/>
            <a:ext cx="4861802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632F6-24F0-7494-5841-F5FFB4C4DA73}"/>
              </a:ext>
            </a:extLst>
          </p:cNvPr>
          <p:cNvSpPr txBox="1"/>
          <p:nvPr/>
        </p:nvSpPr>
        <p:spPr>
          <a:xfrm>
            <a:off x="303415" y="5097651"/>
            <a:ext cx="486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Baghdad" pitchFamily="2" charset="-78"/>
                <a:cs typeface="Baghdad" pitchFamily="2" charset="-78"/>
              </a:rPr>
              <a:t>Don Cipollini and Olivia Johnson</a:t>
            </a:r>
          </a:p>
        </p:txBody>
      </p:sp>
    </p:spTree>
    <p:extLst>
      <p:ext uri="{BB962C8B-B14F-4D97-AF65-F5344CB8AC3E}">
        <p14:creationId xmlns:p14="http://schemas.microsoft.com/office/powerpoint/2010/main" val="32885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788E62-2D98-621A-AB57-488332EE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650" y="1314451"/>
            <a:ext cx="3663575" cy="1013604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Purple Robe Black Locust</a:t>
            </a:r>
            <a:b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</a:br>
            <a:r>
              <a:rPr lang="en-US" sz="3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Robinia</a:t>
            </a:r>
            <a:r>
              <a:rPr lang="en-US" sz="3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 </a:t>
            </a:r>
            <a:r>
              <a:rPr lang="en-US" sz="3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pseudoacacia</a:t>
            </a:r>
            <a:endParaRPr lang="en-US" sz="3000" i="1" dirty="0">
              <a:solidFill>
                <a:schemeClr val="tx1">
                  <a:lumMod val="85000"/>
                  <a:lumOff val="15000"/>
                </a:schemeClr>
              </a:solidFill>
              <a:latin typeface="Baghdad" pitchFamily="2" charset="-78"/>
              <a:cs typeface="Baghdad" pitchFamily="2" charset="-78"/>
            </a:endParaRPr>
          </a:p>
        </p:txBody>
      </p:sp>
      <p:pic>
        <p:nvPicPr>
          <p:cNvPr id="1034" name="Picture 10" descr="Purple Robe Locust (Robinia pseudoacacia 'Purple Robe') in Milwaukee  Brookfield Waukesha New Berlin Pewaukee Wisconsin WI at Minor's Garden  Center">
            <a:extLst>
              <a:ext uri="{FF2B5EF4-FFF2-40B4-BE49-F238E27FC236}">
                <a16:creationId xmlns:a16="http://schemas.microsoft.com/office/drawing/2014/main" id="{BE976012-BEA6-D338-C752-F23FF6CB3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23" r="7732"/>
          <a:stretch/>
        </p:blipFill>
        <p:spPr bwMode="auto">
          <a:xfrm>
            <a:off x="3" y="857251"/>
            <a:ext cx="2771774" cy="51435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D7F72B-B066-CEFE-9AD6-2022A1268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9303" y="2926471"/>
            <a:ext cx="2857500" cy="3075782"/>
          </a:xfr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Offers large amounts of shade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Dangling purple blooms in spring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Baghdad" pitchFamily="2" charset="-78"/>
                <a:cs typeface="Baghdad" pitchFamily="2" charset="-78"/>
              </a:rPr>
              <a:t>Medium tree height (30-40 feet)</a:t>
            </a:r>
          </a:p>
        </p:txBody>
      </p:sp>
      <p:pic>
        <p:nvPicPr>
          <p:cNvPr id="1032" name="Picture 8" descr="Robina' Purple Robe Locust Tree – canadiantreenursery.com">
            <a:extLst>
              <a:ext uri="{FF2B5EF4-FFF2-40B4-BE49-F238E27FC236}">
                <a16:creationId xmlns:a16="http://schemas.microsoft.com/office/drawing/2014/main" id="{5E302574-AD11-E1E1-B4CE-6671EA019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94"/>
          <a:stretch/>
        </p:blipFill>
        <p:spPr bwMode="auto">
          <a:xfrm>
            <a:off x="6435351" y="857257"/>
            <a:ext cx="2708650" cy="5143493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93" y="1038338"/>
            <a:ext cx="7028962" cy="887675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E3A10-4AEB-EBF9-EC66-11B20C2DD6DA}"/>
              </a:ext>
            </a:extLst>
          </p:cNvPr>
          <p:cNvSpPr txBox="1"/>
          <p:nvPr/>
        </p:nvSpPr>
        <p:spPr>
          <a:xfrm>
            <a:off x="930088" y="2302809"/>
            <a:ext cx="735105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350">
                <a:ea typeface="+mn-lt"/>
                <a:cs typeface="+mn-lt"/>
                <a:hlinkClick r:id="rId3"/>
              </a:rPr>
              <a:t>https://int.entm.purdue.edu/ext/treecomputer/index.php?page=tutorials/costsAndInfestation.php&amp;section=6</a:t>
            </a:r>
            <a:endParaRPr lang="en-US" sz="1350">
              <a:ea typeface="+mn-lt"/>
              <a:cs typeface="+mn-lt"/>
            </a:endParaRPr>
          </a:p>
          <a:p>
            <a:r>
              <a:rPr lang="en-US" sz="1350">
                <a:solidFill>
                  <a:srgbClr val="2A6CB2"/>
                </a:solidFill>
                <a:ea typeface="+mn-lt"/>
                <a:cs typeface="+mn-lt"/>
                <a:hlinkClick r:id="rId4"/>
              </a:rPr>
              <a:t>https://www.urbantreealliance.org/eab-costs/</a:t>
            </a:r>
            <a:endParaRPr lang="en-US" sz="1350">
              <a:ea typeface="+mn-lt"/>
              <a:cs typeface="+mn-lt"/>
            </a:endParaRPr>
          </a:p>
          <a:p>
            <a:endParaRPr lang="en-US" sz="1350"/>
          </a:p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870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0904" y="855146"/>
            <a:ext cx="3116717" cy="1899666"/>
          </a:xfrm>
        </p:spPr>
        <p:txBody>
          <a:bodyPr anchor="b">
            <a:normAutofit/>
          </a:bodyPr>
          <a:lstStyle/>
          <a:p>
            <a:r>
              <a:rPr lang="en-US" sz="3200"/>
              <a:t>Emerald Ash Borer</a:t>
            </a:r>
          </a:p>
        </p:txBody>
      </p:sp>
      <p:pic>
        <p:nvPicPr>
          <p:cNvPr id="5" name="Picture 4" descr="The Emerald Ash Borer: Unwelcome Intruder in Maryland's Ash Trees | tree service sparks | Keil Tree Experts">
            <a:extLst>
              <a:ext uri="{FF2B5EF4-FFF2-40B4-BE49-F238E27FC236}">
                <a16:creationId xmlns:a16="http://schemas.microsoft.com/office/drawing/2014/main" id="{8841EAB9-0100-1834-2936-7B12F773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58" y="354930"/>
            <a:ext cx="3785937" cy="283945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EEF0EE8-E88C-5898-2829-62540FBD9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536" y="2810390"/>
            <a:ext cx="3547848" cy="198168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000"/>
              <a:t>Arrived on campus ~2012</a:t>
            </a:r>
            <a:endParaRPr lang="en-US"/>
          </a:p>
          <a:p>
            <a:pPr marL="342900" indent="-342900">
              <a:buChar char="•"/>
            </a:pPr>
            <a:r>
              <a:rPr lang="en-US" sz="2000"/>
              <a:t>Nearly all mature susceptible white and green ashes in woods are now dead</a:t>
            </a:r>
          </a:p>
          <a:p>
            <a:endParaRPr lang="en-US" sz="2000"/>
          </a:p>
        </p:txBody>
      </p:sp>
      <p:pic>
        <p:nvPicPr>
          <p:cNvPr id="8" name="Picture 7" descr="Insecticides Used to Control Emerald Ash Borer on Residential Shade Trees -  5.626 - Extension">
            <a:extLst>
              <a:ext uri="{FF2B5EF4-FFF2-40B4-BE49-F238E27FC236}">
                <a16:creationId xmlns:a16="http://schemas.microsoft.com/office/drawing/2014/main" id="{9C4B3D42-5405-F1B5-A291-6551CDEB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58" y="3428992"/>
            <a:ext cx="3785936" cy="28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0904" y="855146"/>
            <a:ext cx="3116717" cy="1899666"/>
          </a:xfrm>
        </p:spPr>
        <p:txBody>
          <a:bodyPr anchor="b">
            <a:normAutofit/>
          </a:bodyPr>
          <a:lstStyle/>
          <a:p>
            <a:r>
              <a:rPr lang="en-US" sz="3200"/>
              <a:t>Campus Ash Trees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EEF0EE8-E88C-5898-2829-62540FBD9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536" y="2810390"/>
            <a:ext cx="3547848" cy="1981688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342900" indent="-342900">
              <a:buChar char="•"/>
            </a:pPr>
            <a:r>
              <a:rPr lang="en-US" sz="2000"/>
              <a:t>Mostly white ash, of one or two varieties</a:t>
            </a:r>
          </a:p>
          <a:p>
            <a:pPr marL="342900" indent="-342900">
              <a:buChar char="•"/>
            </a:pPr>
            <a:r>
              <a:rPr lang="en-US" sz="2000"/>
              <a:t>Pesticide treated on a rotation since ~2008</a:t>
            </a:r>
          </a:p>
          <a:p>
            <a:pPr marL="342900" indent="-342900">
              <a:buChar char="•"/>
            </a:pPr>
            <a:r>
              <a:rPr lang="en-US" sz="2000"/>
              <a:t>Trunk injections or root drenches</a:t>
            </a:r>
          </a:p>
          <a:p>
            <a:pPr marL="342900" indent="-342900">
              <a:buChar char="•"/>
            </a:pPr>
            <a:r>
              <a:rPr lang="en-US" sz="2000"/>
              <a:t>Treatments abandoned at some point over pandemic</a:t>
            </a:r>
          </a:p>
        </p:txBody>
      </p:sp>
      <p:pic>
        <p:nvPicPr>
          <p:cNvPr id="5" name="Picture 4" descr="No description available.">
            <a:extLst>
              <a:ext uri="{FF2B5EF4-FFF2-40B4-BE49-F238E27FC236}">
                <a16:creationId xmlns:a16="http://schemas.microsoft.com/office/drawing/2014/main" id="{CD7BF9A8-E04A-3A38-92D0-28B54CD47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3" y="697831"/>
            <a:ext cx="4106778" cy="54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front of a hedge&#10;&#10;Description automatically generated">
            <a:extLst>
              <a:ext uri="{FF2B5EF4-FFF2-40B4-BE49-F238E27FC236}">
                <a16:creationId xmlns:a16="http://schemas.microsoft.com/office/drawing/2014/main" id="{AC5DC292-15F5-026B-5B9F-665C05D89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8" y="1249752"/>
            <a:ext cx="3167337" cy="4218316"/>
          </a:xfrm>
          <a:prstGeom prst="rect">
            <a:avLst/>
          </a:prstGeom>
        </p:spPr>
      </p:pic>
      <p:pic>
        <p:nvPicPr>
          <p:cNvPr id="6" name="Picture 5" descr="A tree in a parking lot&#10;&#10;Description automatically generated">
            <a:extLst>
              <a:ext uri="{FF2B5EF4-FFF2-40B4-BE49-F238E27FC236}">
                <a16:creationId xmlns:a16="http://schemas.microsoft.com/office/drawing/2014/main" id="{30804C68-68FD-D267-246C-7EB75785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496" y="1249753"/>
            <a:ext cx="3167337" cy="4218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3296E-1F33-CBD2-2071-8A496EAE43BC}"/>
              </a:ext>
            </a:extLst>
          </p:cNvPr>
          <p:cNvSpPr txBox="1"/>
          <p:nvPr/>
        </p:nvSpPr>
        <p:spPr>
          <a:xfrm>
            <a:off x="2884691" y="5751871"/>
            <a:ext cx="374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Trees currently range widely in health</a:t>
            </a:r>
          </a:p>
        </p:txBody>
      </p:sp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DFAA-2F7B-B6B4-A347-71E33ABD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5" y="769906"/>
            <a:ext cx="7028962" cy="887675"/>
          </a:xfrm>
        </p:spPr>
        <p:txBody>
          <a:bodyPr/>
          <a:lstStyle/>
          <a:p>
            <a:r>
              <a:rPr lang="en-US"/>
              <a:t>Canopy Health Scale</a:t>
            </a:r>
          </a:p>
        </p:txBody>
      </p:sp>
      <p:pic>
        <p:nvPicPr>
          <p:cNvPr id="4" name="Picture 3" descr="A collage of different trees&#10;&#10;Description automatically generated">
            <a:extLst>
              <a:ext uri="{FF2B5EF4-FFF2-40B4-BE49-F238E27FC236}">
                <a16:creationId xmlns:a16="http://schemas.microsoft.com/office/drawing/2014/main" id="{CF1C3DA8-5851-BAEF-3DE3-83C92DFD7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6" r="11466" b="3261"/>
          <a:stretch/>
        </p:blipFill>
        <p:spPr>
          <a:xfrm>
            <a:off x="832037" y="2108344"/>
            <a:ext cx="6945279" cy="2641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A6E4D-409B-6281-12F5-51ACE7E7F081}"/>
              </a:ext>
            </a:extLst>
          </p:cNvPr>
          <p:cNvSpPr txBox="1"/>
          <p:nvPr/>
        </p:nvSpPr>
        <p:spPr>
          <a:xfrm>
            <a:off x="590615" y="4881801"/>
            <a:ext cx="7962769" cy="4328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88" dirty="0">
                <a:ea typeface="+mn-lt"/>
                <a:cs typeface="+mn-lt"/>
              </a:rPr>
              <a:t>Ash (Fraxinus spp.) mortality, regeneration, and seed bank dynamics in mixed hardwood forests following invasion by emerald ash borer (</a:t>
            </a:r>
            <a:r>
              <a:rPr lang="en-US" sz="788" dirty="0" err="1">
                <a:ea typeface="+mn-lt"/>
                <a:cs typeface="+mn-lt"/>
              </a:rPr>
              <a:t>Agrilus</a:t>
            </a:r>
            <a:r>
              <a:rPr lang="en-US" sz="788" dirty="0">
                <a:ea typeface="+mn-lt"/>
                <a:cs typeface="+mn-lt"/>
              </a:rPr>
              <a:t> </a:t>
            </a:r>
            <a:r>
              <a:rPr lang="en-US" sz="788" dirty="0" err="1">
                <a:ea typeface="+mn-lt"/>
                <a:cs typeface="+mn-lt"/>
              </a:rPr>
              <a:t>planipennis</a:t>
            </a:r>
            <a:r>
              <a:rPr lang="en-US" sz="788" dirty="0">
                <a:ea typeface="+mn-lt"/>
                <a:cs typeface="+mn-lt"/>
              </a:rPr>
              <a:t>) - Scientific Figure on ResearchGate. Available from: https://www.researchgate.net/figure/Pictorial-representation-of-the-1-5-ash-decline-rating-scale-with-1-indicating-a-healthy_fig3_271960197 [accessed 10 Oct, 2023]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771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 description available.">
            <a:extLst>
              <a:ext uri="{FF2B5EF4-FFF2-40B4-BE49-F238E27FC236}">
                <a16:creationId xmlns:a16="http://schemas.microsoft.com/office/drawing/2014/main" id="{EF6E703C-4719-4415-6860-A10841F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49" y="527967"/>
            <a:ext cx="4096752" cy="546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52362-0D4E-16EC-1C12-593EA1427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81" y="973135"/>
            <a:ext cx="3476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731" y="302315"/>
            <a:ext cx="7028962" cy="887675"/>
          </a:xfrm>
        </p:spPr>
        <p:txBody>
          <a:bodyPr anchor="b">
            <a:normAutofit/>
          </a:bodyPr>
          <a:lstStyle/>
          <a:p>
            <a:r>
              <a:rPr lang="en-US"/>
              <a:t>Frequency Distribution of Tree Ranks</a:t>
            </a:r>
          </a:p>
        </p:txBody>
      </p:sp>
      <p:pic>
        <p:nvPicPr>
          <p:cNvPr id="5" name="Picture 4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17A89BEC-3646-3D9F-C4F0-43F2D10EA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768" y="1630698"/>
            <a:ext cx="5974463" cy="385653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B70B8-32E1-EAFB-FC63-1D4F987F2F47}"/>
              </a:ext>
            </a:extLst>
          </p:cNvPr>
          <p:cNvSpPr txBox="1"/>
          <p:nvPr/>
        </p:nvSpPr>
        <p:spPr>
          <a:xfrm>
            <a:off x="3035467" y="5629776"/>
            <a:ext cx="12793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Savable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89484-3A70-B2B1-3E7E-11014A1DB54E}"/>
              </a:ext>
            </a:extLst>
          </p:cNvPr>
          <p:cNvSpPr txBox="1"/>
          <p:nvPr/>
        </p:nvSpPr>
        <p:spPr>
          <a:xfrm>
            <a:off x="5539539" y="563980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Not savable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B2831E4-C1E0-C3D7-1476-B124FA2A1868}"/>
                  </a:ext>
                </a:extLst>
              </p14:cNvPr>
              <p14:cNvContentPartPr/>
              <p14:nvPr/>
            </p14:nvContentPartPr>
            <p14:xfrm>
              <a:off x="3396414" y="5822784"/>
              <a:ext cx="12532" cy="12532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B2831E4-C1E0-C3D7-1476-B124FA2A18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9814" y="5196184"/>
                <a:ext cx="1253200" cy="125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9EB0E7-0A61-CDA8-9036-E76965AEE2CA}"/>
                  </a:ext>
                </a:extLst>
              </p14:cNvPr>
              <p14:cNvContentPartPr/>
              <p14:nvPr/>
            </p14:nvContentPartPr>
            <p14:xfrm>
              <a:off x="3657099" y="5812757"/>
              <a:ext cx="12532" cy="1253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9EB0E7-0A61-CDA8-9036-E76965AEE2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0499" y="5186157"/>
                <a:ext cx="1253200" cy="1253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720B718-8064-A1F5-8D79-6776B4E7DCA8}"/>
              </a:ext>
            </a:extLst>
          </p:cNvPr>
          <p:cNvSpPr txBox="1"/>
          <p:nvPr/>
        </p:nvSpPr>
        <p:spPr>
          <a:xfrm>
            <a:off x="2013925" y="6145894"/>
            <a:ext cx="527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(based on 100 trees; we have since surveyed 127 trees)</a:t>
            </a:r>
          </a:p>
        </p:txBody>
      </p:sp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9BBC913-D2F3-F11C-E849-A7D1225E2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926"/>
            <a:ext cx="3147561" cy="406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57B4C3-00A5-3BE0-5ADC-097F7A9FD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9" y="1302926"/>
            <a:ext cx="3147561" cy="406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182AC7-5E43-F973-37C1-DF1D9BA18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38" y="1302926"/>
            <a:ext cx="314756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08ADC-6653-FAC4-E8F2-FCFB7710A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7" y="1397000"/>
            <a:ext cx="3147561" cy="406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44C91-F484-8650-889E-8E53C735D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9" y="1397000"/>
            <a:ext cx="3147561" cy="406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FC000-02F9-5BA8-A116-DB8C202E4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45" y="1397000"/>
            <a:ext cx="314756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EC9E49B7-4EF5-484D-A5C3-E44E8A0091EA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4F6EFD-5A76-4C77-A0A3-4BA9EAEE14E7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18307F-863E-465D-9426-B14DA0CBD25E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8F2847D-96C7-4634-93AB-D232DDB6E5E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376</Words>
  <Application>Microsoft Office PowerPoint</Application>
  <PresentationFormat>On-screen Show (4:3)</PresentationFormat>
  <Paragraphs>51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Baghdad</vt:lpstr>
      <vt:lpstr>Calibri</vt:lpstr>
      <vt:lpstr>Calibri Light</vt:lpstr>
      <vt:lpstr>Corbel</vt:lpstr>
      <vt:lpstr>Verdana Pro</vt:lpstr>
      <vt:lpstr>Custom</vt:lpstr>
      <vt:lpstr>Office Theme</vt:lpstr>
      <vt:lpstr>Ash Tree Rescue at Wright State University</vt:lpstr>
      <vt:lpstr>Emerald Ash Borer</vt:lpstr>
      <vt:lpstr>Campus Ash Trees</vt:lpstr>
      <vt:lpstr>PowerPoint Presentation</vt:lpstr>
      <vt:lpstr>Canopy Health Scale</vt:lpstr>
      <vt:lpstr>PowerPoint Presentation</vt:lpstr>
      <vt:lpstr>Frequency Distribution of Tree Ranks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Points!</vt:lpstr>
      <vt:lpstr>Costs and Benefits</vt:lpstr>
      <vt:lpstr>PowerPoint Presentation</vt:lpstr>
      <vt:lpstr>Purple Robe Black Locust Robinia pseudoacacia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/>
  <cp:lastModifiedBy>Cipollini, Don</cp:lastModifiedBy>
  <cp:revision>12</cp:revision>
  <dcterms:created xsi:type="dcterms:W3CDTF">2023-10-10T13:42:07Z</dcterms:created>
  <dcterms:modified xsi:type="dcterms:W3CDTF">2023-12-08T18:17:43Z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