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6" r:id="rId2"/>
    <p:sldMasterId id="2147483670" r:id="rId3"/>
    <p:sldMasterId id="2147483674" r:id="rId4"/>
    <p:sldMasterId id="2147483678" r:id="rId5"/>
    <p:sldMasterId id="2147483682" r:id="rId6"/>
    <p:sldMasterId id="2147483697" r:id="rId7"/>
    <p:sldMasterId id="2147483685" r:id="rId8"/>
  </p:sldMasterIdLst>
  <p:notesMasterIdLst>
    <p:notesMasterId r:id="rId13"/>
  </p:notesMasterIdLst>
  <p:sldIdLst>
    <p:sldId id="598" r:id="rId9"/>
    <p:sldId id="607" r:id="rId10"/>
    <p:sldId id="606" r:id="rId11"/>
    <p:sldId id="594" r:id="rId12"/>
  </p:sldIdLst>
  <p:sldSz cx="9144000" cy="5143500" type="screen16x9"/>
  <p:notesSz cx="7023100" cy="93091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C48"/>
    <a:srgbClr val="E8AE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53684" autoAdjust="0"/>
  </p:normalViewPr>
  <p:slideViewPr>
    <p:cSldViewPr snapToGrid="0" snapToObjects="1">
      <p:cViewPr varScale="1">
        <p:scale>
          <a:sx n="81" d="100"/>
          <a:sy n="81" d="100"/>
        </p:scale>
        <p:origin x="1794" y="7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"Difficult Courses"</c:v>
                </c:pt>
              </c:strCache>
            </c:strRef>
          </c:tx>
          <c:spPr>
            <a:ln w="28575" cap="rnd">
              <a:solidFill>
                <a:srgbClr val="E8AE0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Fall 2018</c:v>
                </c:pt>
                <c:pt idx="1">
                  <c:v>Fall 2019</c:v>
                </c:pt>
                <c:pt idx="2">
                  <c:v>Fall 2020</c:v>
                </c:pt>
                <c:pt idx="3">
                  <c:v>Fall 2021</c:v>
                </c:pt>
                <c:pt idx="4">
                  <c:v>Fall 2022</c:v>
                </c:pt>
              </c:strCache>
            </c:strRef>
          </c:cat>
          <c:val>
            <c:numRef>
              <c:f>Sheet1!$B$3:$F$3</c:f>
              <c:numCache>
                <c:formatCode>0.0%</c:formatCode>
                <c:ptCount val="5"/>
                <c:pt idx="0">
                  <c:v>0.27200000000000002</c:v>
                </c:pt>
                <c:pt idx="1">
                  <c:v>0.27100000000000002</c:v>
                </c:pt>
                <c:pt idx="2">
                  <c:v>0.30299999999999999</c:v>
                </c:pt>
                <c:pt idx="3">
                  <c:v>0.30199999999999999</c:v>
                </c:pt>
                <c:pt idx="4">
                  <c:v>0.29899999999999999</c:v>
                </c:pt>
              </c:numCache>
            </c:numRef>
          </c:val>
          <c:smooth val="0"/>
          <c:extLst>
            <c:ext xmlns:c16="http://schemas.microsoft.com/office/drawing/2014/chart" uri="{C3380CC4-5D6E-409C-BE32-E72D297353CC}">
              <c16:uniqueId val="{00000000-0544-4651-84D7-C95A75AF9F1A}"/>
            </c:ext>
          </c:extLst>
        </c:ser>
        <c:ser>
          <c:idx val="1"/>
          <c:order val="1"/>
          <c:tx>
            <c:strRef>
              <c:f>Sheet1!$A$4</c:f>
              <c:strCache>
                <c:ptCount val="1"/>
                <c:pt idx="0">
                  <c:v>All Courses</c:v>
                </c:pt>
              </c:strCache>
            </c:strRef>
          </c:tx>
          <c:spPr>
            <a:ln w="28575" cap="rnd">
              <a:solidFill>
                <a:srgbClr val="007C4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Fall 2018</c:v>
                </c:pt>
                <c:pt idx="1">
                  <c:v>Fall 2019</c:v>
                </c:pt>
                <c:pt idx="2">
                  <c:v>Fall 2020</c:v>
                </c:pt>
                <c:pt idx="3">
                  <c:v>Fall 2021</c:v>
                </c:pt>
                <c:pt idx="4">
                  <c:v>Fall 2022</c:v>
                </c:pt>
              </c:strCache>
            </c:strRef>
          </c:cat>
          <c:val>
            <c:numRef>
              <c:f>Sheet1!$B$4:$F$4</c:f>
              <c:numCache>
                <c:formatCode>0.0%</c:formatCode>
                <c:ptCount val="5"/>
                <c:pt idx="0">
                  <c:v>0.16600000000000001</c:v>
                </c:pt>
                <c:pt idx="1">
                  <c:v>0.158</c:v>
                </c:pt>
                <c:pt idx="2">
                  <c:v>0.182</c:v>
                </c:pt>
                <c:pt idx="3">
                  <c:v>0.185</c:v>
                </c:pt>
                <c:pt idx="4">
                  <c:v>0.17599999999999999</c:v>
                </c:pt>
              </c:numCache>
            </c:numRef>
          </c:val>
          <c:smooth val="0"/>
          <c:extLst>
            <c:ext xmlns:c16="http://schemas.microsoft.com/office/drawing/2014/chart" uri="{C3380CC4-5D6E-409C-BE32-E72D297353CC}">
              <c16:uniqueId val="{00000001-0544-4651-84D7-C95A75AF9F1A}"/>
            </c:ext>
          </c:extLst>
        </c:ser>
        <c:dLbls>
          <c:showLegendKey val="0"/>
          <c:showVal val="0"/>
          <c:showCatName val="0"/>
          <c:showSerName val="0"/>
          <c:showPercent val="0"/>
          <c:showBubbleSize val="0"/>
        </c:dLbls>
        <c:smooth val="0"/>
        <c:axId val="464042568"/>
        <c:axId val="464036008"/>
      </c:lineChart>
      <c:catAx>
        <c:axId val="464042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036008"/>
        <c:crosses val="autoZero"/>
        <c:auto val="1"/>
        <c:lblAlgn val="ctr"/>
        <c:lblOffset val="100"/>
        <c:noMultiLvlLbl val="0"/>
      </c:catAx>
      <c:valAx>
        <c:axId val="464036008"/>
        <c:scaling>
          <c:orientation val="minMax"/>
          <c:max val="0.35000000000000003"/>
          <c:min val="0.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042568"/>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19333-0CC3-41CB-A674-D3159E882A9F}" type="doc">
      <dgm:prSet loTypeId="urn:microsoft.com/office/officeart/2005/8/layout/architecture" loCatId="relationship" qsTypeId="urn:microsoft.com/office/officeart/2005/8/quickstyle/simple3" qsCatId="simple" csTypeId="urn:microsoft.com/office/officeart/2005/8/colors/accent0_1" csCatId="mainScheme" phldr="1"/>
      <dgm:spPr/>
      <dgm:t>
        <a:bodyPr/>
        <a:lstStyle/>
        <a:p>
          <a:endParaRPr lang="en-US"/>
        </a:p>
      </dgm:t>
    </dgm:pt>
    <dgm:pt modelId="{30A1E128-BDD0-4BA4-89C1-AC3535D27702}">
      <dgm:prSet phldrT="[Text]" custT="1"/>
      <dgm:spPr/>
      <dgm:t>
        <a:bodyPr/>
        <a:lstStyle/>
        <a:p>
          <a:r>
            <a:rPr lang="en-US" sz="1800" b="1" dirty="0">
              <a:solidFill>
                <a:schemeClr val="tx1">
                  <a:lumMod val="50000"/>
                  <a:lumOff val="50000"/>
                </a:schemeClr>
              </a:solidFill>
            </a:rPr>
            <a:t>University Retention Coordinating Committee</a:t>
          </a:r>
        </a:p>
      </dgm:t>
    </dgm:pt>
    <dgm:pt modelId="{0F6AB75A-5FAC-42EC-9C70-AABFF8CC1D4B}" type="parTrans" cxnId="{207810F9-C082-4A7D-BD29-CD88005CF7AC}">
      <dgm:prSet/>
      <dgm:spPr/>
      <dgm:t>
        <a:bodyPr/>
        <a:lstStyle/>
        <a:p>
          <a:endParaRPr lang="en-US"/>
        </a:p>
      </dgm:t>
    </dgm:pt>
    <dgm:pt modelId="{55DAAA11-D488-4A39-9C55-2A61D40090A6}" type="sibTrans" cxnId="{207810F9-C082-4A7D-BD29-CD88005CF7AC}">
      <dgm:prSet/>
      <dgm:spPr/>
      <dgm:t>
        <a:bodyPr/>
        <a:lstStyle/>
        <a:p>
          <a:endParaRPr lang="en-US"/>
        </a:p>
      </dgm:t>
    </dgm:pt>
    <dgm:pt modelId="{CC854E36-0B6A-4773-A6DC-CD72F9E7E7D0}">
      <dgm:prSet phldrT="[Text]" custT="1"/>
      <dgm:spPr/>
      <dgm:t>
        <a:bodyPr/>
        <a:lstStyle/>
        <a:p>
          <a:r>
            <a:rPr lang="en-US" sz="1200" b="1" dirty="0">
              <a:solidFill>
                <a:schemeClr val="tx1">
                  <a:lumMod val="50000"/>
                  <a:lumOff val="50000"/>
                </a:schemeClr>
              </a:solidFill>
            </a:rPr>
            <a:t>COLA Retention Committee</a:t>
          </a:r>
        </a:p>
      </dgm:t>
    </dgm:pt>
    <dgm:pt modelId="{39179507-2E88-4A73-B56C-00ABD8C829E6}" type="parTrans" cxnId="{6DC6777F-2090-46D3-A084-E38A38F754C1}">
      <dgm:prSet/>
      <dgm:spPr/>
      <dgm:t>
        <a:bodyPr/>
        <a:lstStyle/>
        <a:p>
          <a:endParaRPr lang="en-US"/>
        </a:p>
      </dgm:t>
    </dgm:pt>
    <dgm:pt modelId="{539F050A-DE4E-4FB3-9467-1A7A49868F85}" type="sibTrans" cxnId="{6DC6777F-2090-46D3-A084-E38A38F754C1}">
      <dgm:prSet/>
      <dgm:spPr/>
      <dgm:t>
        <a:bodyPr/>
        <a:lstStyle/>
        <a:p>
          <a:endParaRPr lang="en-US"/>
        </a:p>
      </dgm:t>
    </dgm:pt>
    <dgm:pt modelId="{424BD404-A454-4CF0-982B-0DE621E29577}">
      <dgm:prSet phldrT="[Text]" custT="1"/>
      <dgm:spPr/>
      <dgm:t>
        <a:bodyPr/>
        <a:lstStyle/>
        <a:p>
          <a:r>
            <a:rPr lang="en-US" sz="1200" b="1" dirty="0">
              <a:solidFill>
                <a:schemeClr val="tx1">
                  <a:lumMod val="50000"/>
                  <a:lumOff val="50000"/>
                </a:schemeClr>
              </a:solidFill>
            </a:rPr>
            <a:t>COSM Retention Committee</a:t>
          </a:r>
        </a:p>
      </dgm:t>
    </dgm:pt>
    <dgm:pt modelId="{CD655902-8CB7-49CC-BDFE-D4322459DCB4}" type="parTrans" cxnId="{00DC84F7-9C0B-4E78-8262-6AC153BB030F}">
      <dgm:prSet/>
      <dgm:spPr/>
      <dgm:t>
        <a:bodyPr/>
        <a:lstStyle/>
        <a:p>
          <a:endParaRPr lang="en-US"/>
        </a:p>
      </dgm:t>
    </dgm:pt>
    <dgm:pt modelId="{4BE54847-1C80-4106-87F7-90C6F2C01584}" type="sibTrans" cxnId="{00DC84F7-9C0B-4E78-8262-6AC153BB030F}">
      <dgm:prSet/>
      <dgm:spPr/>
      <dgm:t>
        <a:bodyPr/>
        <a:lstStyle/>
        <a:p>
          <a:endParaRPr lang="en-US"/>
        </a:p>
      </dgm:t>
    </dgm:pt>
    <dgm:pt modelId="{EB435E38-1147-45E2-9981-CFA5F927CCCC}">
      <dgm:prSet phldrT="[Text]" custT="1"/>
      <dgm:spPr/>
      <dgm:t>
        <a:bodyPr/>
        <a:lstStyle/>
        <a:p>
          <a:r>
            <a:rPr lang="en-US" sz="1200" b="1" dirty="0">
              <a:solidFill>
                <a:schemeClr val="tx1">
                  <a:lumMod val="50000"/>
                  <a:lumOff val="50000"/>
                </a:schemeClr>
              </a:solidFill>
            </a:rPr>
            <a:t>CHEH Retention Committee</a:t>
          </a:r>
        </a:p>
      </dgm:t>
    </dgm:pt>
    <dgm:pt modelId="{FF218A5A-F835-4B1C-B3AB-E7C28FAF8F95}" type="parTrans" cxnId="{E4BF8B69-C204-44A5-87C3-9741D4D9715C}">
      <dgm:prSet/>
      <dgm:spPr/>
      <dgm:t>
        <a:bodyPr/>
        <a:lstStyle/>
        <a:p>
          <a:endParaRPr lang="en-US"/>
        </a:p>
      </dgm:t>
    </dgm:pt>
    <dgm:pt modelId="{1FDAECD9-34B2-44D7-B028-22AA119269C1}" type="sibTrans" cxnId="{E4BF8B69-C204-44A5-87C3-9741D4D9715C}">
      <dgm:prSet/>
      <dgm:spPr/>
      <dgm:t>
        <a:bodyPr/>
        <a:lstStyle/>
        <a:p>
          <a:endParaRPr lang="en-US"/>
        </a:p>
      </dgm:t>
    </dgm:pt>
    <dgm:pt modelId="{0E0105C8-3E82-4733-9E7D-07E2E99F895F}">
      <dgm:prSet phldrT="[Text]" custT="1"/>
      <dgm:spPr/>
      <dgm:t>
        <a:bodyPr/>
        <a:lstStyle/>
        <a:p>
          <a:r>
            <a:rPr lang="en-US" sz="1200" b="1" dirty="0">
              <a:solidFill>
                <a:schemeClr val="tx1">
                  <a:lumMod val="50000"/>
                  <a:lumOff val="50000"/>
                </a:schemeClr>
              </a:solidFill>
            </a:rPr>
            <a:t>CECS Retention Committee</a:t>
          </a:r>
        </a:p>
      </dgm:t>
    </dgm:pt>
    <dgm:pt modelId="{AB55E818-790E-4A3F-A0E9-541B6049D0F7}" type="parTrans" cxnId="{9C8327FD-706D-43CE-A0CB-52E45BC287FF}">
      <dgm:prSet/>
      <dgm:spPr/>
      <dgm:t>
        <a:bodyPr/>
        <a:lstStyle/>
        <a:p>
          <a:endParaRPr lang="en-US"/>
        </a:p>
      </dgm:t>
    </dgm:pt>
    <dgm:pt modelId="{0FC396B1-0C5A-4AA5-AB72-C7E61F5988D7}" type="sibTrans" cxnId="{9C8327FD-706D-43CE-A0CB-52E45BC287FF}">
      <dgm:prSet/>
      <dgm:spPr/>
      <dgm:t>
        <a:bodyPr/>
        <a:lstStyle/>
        <a:p>
          <a:endParaRPr lang="en-US"/>
        </a:p>
      </dgm:t>
    </dgm:pt>
    <dgm:pt modelId="{6151877F-A7A0-40CB-8DB6-A936E77DE672}">
      <dgm:prSet phldrT="[Text]" custT="1"/>
      <dgm:spPr/>
      <dgm:t>
        <a:bodyPr/>
        <a:lstStyle/>
        <a:p>
          <a:r>
            <a:rPr lang="en-US" sz="1200" b="1" dirty="0">
              <a:solidFill>
                <a:schemeClr val="tx1">
                  <a:lumMod val="50000"/>
                  <a:lumOff val="50000"/>
                </a:schemeClr>
              </a:solidFill>
            </a:rPr>
            <a:t>Lake Retention Committee</a:t>
          </a:r>
        </a:p>
      </dgm:t>
    </dgm:pt>
    <dgm:pt modelId="{16AF7826-AAFD-43CE-8133-5144CEA02526}" type="parTrans" cxnId="{AAED9865-95D2-42A2-825F-879B3E08D183}">
      <dgm:prSet/>
      <dgm:spPr/>
      <dgm:t>
        <a:bodyPr/>
        <a:lstStyle/>
        <a:p>
          <a:endParaRPr lang="en-US"/>
        </a:p>
      </dgm:t>
    </dgm:pt>
    <dgm:pt modelId="{1FB621F9-6457-40E5-BAED-1305FB4A655D}" type="sibTrans" cxnId="{AAED9865-95D2-42A2-825F-879B3E08D183}">
      <dgm:prSet/>
      <dgm:spPr/>
      <dgm:t>
        <a:bodyPr/>
        <a:lstStyle/>
        <a:p>
          <a:endParaRPr lang="en-US"/>
        </a:p>
      </dgm:t>
    </dgm:pt>
    <dgm:pt modelId="{513EB107-2866-4205-BCB3-EFFA62CD05F6}" type="pres">
      <dgm:prSet presAssocID="{F7419333-0CC3-41CB-A674-D3159E882A9F}" presName="Name0" presStyleCnt="0">
        <dgm:presLayoutVars>
          <dgm:chPref val="1"/>
          <dgm:dir/>
          <dgm:animOne val="branch"/>
          <dgm:animLvl val="lvl"/>
          <dgm:resizeHandles/>
        </dgm:presLayoutVars>
      </dgm:prSet>
      <dgm:spPr/>
    </dgm:pt>
    <dgm:pt modelId="{ADCD5478-28F0-42E2-AB3A-91AF401A70AD}" type="pres">
      <dgm:prSet presAssocID="{30A1E128-BDD0-4BA4-89C1-AC3535D27702}" presName="vertOne" presStyleCnt="0"/>
      <dgm:spPr/>
    </dgm:pt>
    <dgm:pt modelId="{F36F716B-D540-4EF7-BE35-4A6FF7F526C9}" type="pres">
      <dgm:prSet presAssocID="{30A1E128-BDD0-4BA4-89C1-AC3535D27702}" presName="txOne" presStyleLbl="node0" presStyleIdx="0" presStyleCnt="1">
        <dgm:presLayoutVars>
          <dgm:chPref val="3"/>
        </dgm:presLayoutVars>
      </dgm:prSet>
      <dgm:spPr/>
    </dgm:pt>
    <dgm:pt modelId="{9A2C27BA-1D0C-4887-9426-DBD99837EEC9}" type="pres">
      <dgm:prSet presAssocID="{30A1E128-BDD0-4BA4-89C1-AC3535D27702}" presName="parTransOne" presStyleCnt="0"/>
      <dgm:spPr/>
    </dgm:pt>
    <dgm:pt modelId="{7297F0B6-BA69-4ED7-9674-5B958B013172}" type="pres">
      <dgm:prSet presAssocID="{30A1E128-BDD0-4BA4-89C1-AC3535D27702}" presName="horzOne" presStyleCnt="0"/>
      <dgm:spPr/>
    </dgm:pt>
    <dgm:pt modelId="{BFC727E4-830D-4E12-A943-7CC06CB79AE0}" type="pres">
      <dgm:prSet presAssocID="{CC854E36-0B6A-4773-A6DC-CD72F9E7E7D0}" presName="vertTwo" presStyleCnt="0"/>
      <dgm:spPr/>
    </dgm:pt>
    <dgm:pt modelId="{64F462AB-815B-4BC6-B6B2-C5DD8D2B250E}" type="pres">
      <dgm:prSet presAssocID="{CC854E36-0B6A-4773-A6DC-CD72F9E7E7D0}" presName="txTwo" presStyleLbl="node2" presStyleIdx="0" presStyleCnt="5">
        <dgm:presLayoutVars>
          <dgm:chPref val="3"/>
        </dgm:presLayoutVars>
      </dgm:prSet>
      <dgm:spPr/>
    </dgm:pt>
    <dgm:pt modelId="{B61987D8-1B2F-404B-80C6-BEBE972509DB}" type="pres">
      <dgm:prSet presAssocID="{CC854E36-0B6A-4773-A6DC-CD72F9E7E7D0}" presName="horzTwo" presStyleCnt="0"/>
      <dgm:spPr/>
    </dgm:pt>
    <dgm:pt modelId="{8E972AD3-2333-4E99-AF3F-87C47D7C79B1}" type="pres">
      <dgm:prSet presAssocID="{539F050A-DE4E-4FB3-9467-1A7A49868F85}" presName="sibSpaceTwo" presStyleCnt="0"/>
      <dgm:spPr/>
    </dgm:pt>
    <dgm:pt modelId="{08B1B298-E462-45A7-878E-7DAC2E51B9E0}" type="pres">
      <dgm:prSet presAssocID="{424BD404-A454-4CF0-982B-0DE621E29577}" presName="vertTwo" presStyleCnt="0"/>
      <dgm:spPr/>
    </dgm:pt>
    <dgm:pt modelId="{FAF83094-70D6-46FE-ACFD-26839277B4A4}" type="pres">
      <dgm:prSet presAssocID="{424BD404-A454-4CF0-982B-0DE621E29577}" presName="txTwo" presStyleLbl="node2" presStyleIdx="1" presStyleCnt="5">
        <dgm:presLayoutVars>
          <dgm:chPref val="3"/>
        </dgm:presLayoutVars>
      </dgm:prSet>
      <dgm:spPr/>
    </dgm:pt>
    <dgm:pt modelId="{EDBC1DB1-6E8E-46A8-B85C-E4BAEA445FFD}" type="pres">
      <dgm:prSet presAssocID="{424BD404-A454-4CF0-982B-0DE621E29577}" presName="horzTwo" presStyleCnt="0"/>
      <dgm:spPr/>
    </dgm:pt>
    <dgm:pt modelId="{329E8AF3-63AC-499D-8898-6CA4B98CE0B6}" type="pres">
      <dgm:prSet presAssocID="{4BE54847-1C80-4106-87F7-90C6F2C01584}" presName="sibSpaceTwo" presStyleCnt="0"/>
      <dgm:spPr/>
    </dgm:pt>
    <dgm:pt modelId="{C19D54DC-2761-4415-A12F-5FFF1E89D0BA}" type="pres">
      <dgm:prSet presAssocID="{EB435E38-1147-45E2-9981-CFA5F927CCCC}" presName="vertTwo" presStyleCnt="0"/>
      <dgm:spPr/>
    </dgm:pt>
    <dgm:pt modelId="{584591CA-2454-4E67-9700-ACC715AFA37B}" type="pres">
      <dgm:prSet presAssocID="{EB435E38-1147-45E2-9981-CFA5F927CCCC}" presName="txTwo" presStyleLbl="node2" presStyleIdx="2" presStyleCnt="5">
        <dgm:presLayoutVars>
          <dgm:chPref val="3"/>
        </dgm:presLayoutVars>
      </dgm:prSet>
      <dgm:spPr/>
    </dgm:pt>
    <dgm:pt modelId="{1F45BEAC-3980-41CE-8485-8E0753FF7D13}" type="pres">
      <dgm:prSet presAssocID="{EB435E38-1147-45E2-9981-CFA5F927CCCC}" presName="horzTwo" presStyleCnt="0"/>
      <dgm:spPr/>
    </dgm:pt>
    <dgm:pt modelId="{63A51293-B6F9-4ED3-814B-046FD8311AC3}" type="pres">
      <dgm:prSet presAssocID="{1FDAECD9-34B2-44D7-B028-22AA119269C1}" presName="sibSpaceTwo" presStyleCnt="0"/>
      <dgm:spPr/>
    </dgm:pt>
    <dgm:pt modelId="{AF3AE422-6BCD-4844-B8F6-D0E28F127D92}" type="pres">
      <dgm:prSet presAssocID="{0E0105C8-3E82-4733-9E7D-07E2E99F895F}" presName="vertTwo" presStyleCnt="0"/>
      <dgm:spPr/>
    </dgm:pt>
    <dgm:pt modelId="{CAEEBEE5-75A6-420D-A2E7-0AB58E6724FF}" type="pres">
      <dgm:prSet presAssocID="{0E0105C8-3E82-4733-9E7D-07E2E99F895F}" presName="txTwo" presStyleLbl="node2" presStyleIdx="3" presStyleCnt="5">
        <dgm:presLayoutVars>
          <dgm:chPref val="3"/>
        </dgm:presLayoutVars>
      </dgm:prSet>
      <dgm:spPr/>
    </dgm:pt>
    <dgm:pt modelId="{1890C351-1FBC-4FFE-A1FE-439B62C2936A}" type="pres">
      <dgm:prSet presAssocID="{0E0105C8-3E82-4733-9E7D-07E2E99F895F}" presName="horzTwo" presStyleCnt="0"/>
      <dgm:spPr/>
    </dgm:pt>
    <dgm:pt modelId="{83CA3470-D47E-488A-B3C1-49FA049DB499}" type="pres">
      <dgm:prSet presAssocID="{0FC396B1-0C5A-4AA5-AB72-C7E61F5988D7}" presName="sibSpaceTwo" presStyleCnt="0"/>
      <dgm:spPr/>
    </dgm:pt>
    <dgm:pt modelId="{A83F99F2-D6D5-4FC0-8EEC-9779785D325D}" type="pres">
      <dgm:prSet presAssocID="{6151877F-A7A0-40CB-8DB6-A936E77DE672}" presName="vertTwo" presStyleCnt="0"/>
      <dgm:spPr/>
    </dgm:pt>
    <dgm:pt modelId="{5926DDA9-5FD3-417E-A29A-038A110C42F7}" type="pres">
      <dgm:prSet presAssocID="{6151877F-A7A0-40CB-8DB6-A936E77DE672}" presName="txTwo" presStyleLbl="node2" presStyleIdx="4" presStyleCnt="5">
        <dgm:presLayoutVars>
          <dgm:chPref val="3"/>
        </dgm:presLayoutVars>
      </dgm:prSet>
      <dgm:spPr/>
    </dgm:pt>
    <dgm:pt modelId="{4379338B-F54E-43CE-8443-3558C9B0351F}" type="pres">
      <dgm:prSet presAssocID="{6151877F-A7A0-40CB-8DB6-A936E77DE672}" presName="horzTwo" presStyleCnt="0"/>
      <dgm:spPr/>
    </dgm:pt>
  </dgm:ptLst>
  <dgm:cxnLst>
    <dgm:cxn modelId="{1F5A6539-D4CD-4763-9DAF-EC02CFB84525}" type="presOf" srcId="{6151877F-A7A0-40CB-8DB6-A936E77DE672}" destId="{5926DDA9-5FD3-417E-A29A-038A110C42F7}" srcOrd="0" destOrd="0" presId="urn:microsoft.com/office/officeart/2005/8/layout/architecture"/>
    <dgm:cxn modelId="{6A18BA41-FE83-42EC-B74D-D74D5B4BC7DA}" type="presOf" srcId="{424BD404-A454-4CF0-982B-0DE621E29577}" destId="{FAF83094-70D6-46FE-ACFD-26839277B4A4}" srcOrd="0" destOrd="0" presId="urn:microsoft.com/office/officeart/2005/8/layout/architecture"/>
    <dgm:cxn modelId="{C173A244-6987-4C02-9A3E-EF9F2B8D2A1D}" type="presOf" srcId="{EB435E38-1147-45E2-9981-CFA5F927CCCC}" destId="{584591CA-2454-4E67-9700-ACC715AFA37B}" srcOrd="0" destOrd="0" presId="urn:microsoft.com/office/officeart/2005/8/layout/architecture"/>
    <dgm:cxn modelId="{AAED9865-95D2-42A2-825F-879B3E08D183}" srcId="{30A1E128-BDD0-4BA4-89C1-AC3535D27702}" destId="{6151877F-A7A0-40CB-8DB6-A936E77DE672}" srcOrd="4" destOrd="0" parTransId="{16AF7826-AAFD-43CE-8133-5144CEA02526}" sibTransId="{1FB621F9-6457-40E5-BAED-1305FB4A655D}"/>
    <dgm:cxn modelId="{E4BF8B69-C204-44A5-87C3-9741D4D9715C}" srcId="{30A1E128-BDD0-4BA4-89C1-AC3535D27702}" destId="{EB435E38-1147-45E2-9981-CFA5F927CCCC}" srcOrd="2" destOrd="0" parTransId="{FF218A5A-F835-4B1C-B3AB-E7C28FAF8F95}" sibTransId="{1FDAECD9-34B2-44D7-B028-22AA119269C1}"/>
    <dgm:cxn modelId="{9F5C5272-AF63-436C-9AC4-07D8E095590C}" type="presOf" srcId="{F7419333-0CC3-41CB-A674-D3159E882A9F}" destId="{513EB107-2866-4205-BCB3-EFFA62CD05F6}" srcOrd="0" destOrd="0" presId="urn:microsoft.com/office/officeart/2005/8/layout/architecture"/>
    <dgm:cxn modelId="{6DC6777F-2090-46D3-A084-E38A38F754C1}" srcId="{30A1E128-BDD0-4BA4-89C1-AC3535D27702}" destId="{CC854E36-0B6A-4773-A6DC-CD72F9E7E7D0}" srcOrd="0" destOrd="0" parTransId="{39179507-2E88-4A73-B56C-00ABD8C829E6}" sibTransId="{539F050A-DE4E-4FB3-9467-1A7A49868F85}"/>
    <dgm:cxn modelId="{01A6D28E-1556-4CF0-BF7D-A40C7D8B63F1}" type="presOf" srcId="{30A1E128-BDD0-4BA4-89C1-AC3535D27702}" destId="{F36F716B-D540-4EF7-BE35-4A6FF7F526C9}" srcOrd="0" destOrd="0" presId="urn:microsoft.com/office/officeart/2005/8/layout/architecture"/>
    <dgm:cxn modelId="{8C9E25AE-0F43-41FD-9DB0-9697C729A8CD}" type="presOf" srcId="{0E0105C8-3E82-4733-9E7D-07E2E99F895F}" destId="{CAEEBEE5-75A6-420D-A2E7-0AB58E6724FF}" srcOrd="0" destOrd="0" presId="urn:microsoft.com/office/officeart/2005/8/layout/architecture"/>
    <dgm:cxn modelId="{33F909F7-1477-4857-9CF7-CA10DDDFEAFA}" type="presOf" srcId="{CC854E36-0B6A-4773-A6DC-CD72F9E7E7D0}" destId="{64F462AB-815B-4BC6-B6B2-C5DD8D2B250E}" srcOrd="0" destOrd="0" presId="urn:microsoft.com/office/officeart/2005/8/layout/architecture"/>
    <dgm:cxn modelId="{00DC84F7-9C0B-4E78-8262-6AC153BB030F}" srcId="{30A1E128-BDD0-4BA4-89C1-AC3535D27702}" destId="{424BD404-A454-4CF0-982B-0DE621E29577}" srcOrd="1" destOrd="0" parTransId="{CD655902-8CB7-49CC-BDFE-D4322459DCB4}" sibTransId="{4BE54847-1C80-4106-87F7-90C6F2C01584}"/>
    <dgm:cxn modelId="{207810F9-C082-4A7D-BD29-CD88005CF7AC}" srcId="{F7419333-0CC3-41CB-A674-D3159E882A9F}" destId="{30A1E128-BDD0-4BA4-89C1-AC3535D27702}" srcOrd="0" destOrd="0" parTransId="{0F6AB75A-5FAC-42EC-9C70-AABFF8CC1D4B}" sibTransId="{55DAAA11-D488-4A39-9C55-2A61D40090A6}"/>
    <dgm:cxn modelId="{9C8327FD-706D-43CE-A0CB-52E45BC287FF}" srcId="{30A1E128-BDD0-4BA4-89C1-AC3535D27702}" destId="{0E0105C8-3E82-4733-9E7D-07E2E99F895F}" srcOrd="3" destOrd="0" parTransId="{AB55E818-790E-4A3F-A0E9-541B6049D0F7}" sibTransId="{0FC396B1-0C5A-4AA5-AB72-C7E61F5988D7}"/>
    <dgm:cxn modelId="{3A45B2A2-6079-4085-8EA5-9620ABEFF597}" type="presParOf" srcId="{513EB107-2866-4205-BCB3-EFFA62CD05F6}" destId="{ADCD5478-28F0-42E2-AB3A-91AF401A70AD}" srcOrd="0" destOrd="0" presId="urn:microsoft.com/office/officeart/2005/8/layout/architecture"/>
    <dgm:cxn modelId="{9F7A9E91-7325-473A-B12B-1D053FC78831}" type="presParOf" srcId="{ADCD5478-28F0-42E2-AB3A-91AF401A70AD}" destId="{F36F716B-D540-4EF7-BE35-4A6FF7F526C9}" srcOrd="0" destOrd="0" presId="urn:microsoft.com/office/officeart/2005/8/layout/architecture"/>
    <dgm:cxn modelId="{791CACE4-D870-4BED-85D1-A9700A53C200}" type="presParOf" srcId="{ADCD5478-28F0-42E2-AB3A-91AF401A70AD}" destId="{9A2C27BA-1D0C-4887-9426-DBD99837EEC9}" srcOrd="1" destOrd="0" presId="urn:microsoft.com/office/officeart/2005/8/layout/architecture"/>
    <dgm:cxn modelId="{1F7AC848-48A2-437D-8F1E-14F39AD04296}" type="presParOf" srcId="{ADCD5478-28F0-42E2-AB3A-91AF401A70AD}" destId="{7297F0B6-BA69-4ED7-9674-5B958B013172}" srcOrd="2" destOrd="0" presId="urn:microsoft.com/office/officeart/2005/8/layout/architecture"/>
    <dgm:cxn modelId="{61207B12-6D8A-4192-B86D-35CDE70D493E}" type="presParOf" srcId="{7297F0B6-BA69-4ED7-9674-5B958B013172}" destId="{BFC727E4-830D-4E12-A943-7CC06CB79AE0}" srcOrd="0" destOrd="0" presId="urn:microsoft.com/office/officeart/2005/8/layout/architecture"/>
    <dgm:cxn modelId="{211796A9-2E2B-4E5C-B912-F3BD7CF9A871}" type="presParOf" srcId="{BFC727E4-830D-4E12-A943-7CC06CB79AE0}" destId="{64F462AB-815B-4BC6-B6B2-C5DD8D2B250E}" srcOrd="0" destOrd="0" presId="urn:microsoft.com/office/officeart/2005/8/layout/architecture"/>
    <dgm:cxn modelId="{6078A1EA-AFEC-4C57-B5F6-EF3DE6B6BB08}" type="presParOf" srcId="{BFC727E4-830D-4E12-A943-7CC06CB79AE0}" destId="{B61987D8-1B2F-404B-80C6-BEBE972509DB}" srcOrd="1" destOrd="0" presId="urn:microsoft.com/office/officeart/2005/8/layout/architecture"/>
    <dgm:cxn modelId="{08CBF636-C268-425B-9F7A-CBC81350BA83}" type="presParOf" srcId="{7297F0B6-BA69-4ED7-9674-5B958B013172}" destId="{8E972AD3-2333-4E99-AF3F-87C47D7C79B1}" srcOrd="1" destOrd="0" presId="urn:microsoft.com/office/officeart/2005/8/layout/architecture"/>
    <dgm:cxn modelId="{6856EB46-8CDE-486A-8C0E-BD8437EDE208}" type="presParOf" srcId="{7297F0B6-BA69-4ED7-9674-5B958B013172}" destId="{08B1B298-E462-45A7-878E-7DAC2E51B9E0}" srcOrd="2" destOrd="0" presId="urn:microsoft.com/office/officeart/2005/8/layout/architecture"/>
    <dgm:cxn modelId="{609EE844-5018-4822-AEA6-7AA908E16746}" type="presParOf" srcId="{08B1B298-E462-45A7-878E-7DAC2E51B9E0}" destId="{FAF83094-70D6-46FE-ACFD-26839277B4A4}" srcOrd="0" destOrd="0" presId="urn:microsoft.com/office/officeart/2005/8/layout/architecture"/>
    <dgm:cxn modelId="{EE01DBC9-51D1-4635-80AE-B54E6FCD3A13}" type="presParOf" srcId="{08B1B298-E462-45A7-878E-7DAC2E51B9E0}" destId="{EDBC1DB1-6E8E-46A8-B85C-E4BAEA445FFD}" srcOrd="1" destOrd="0" presId="urn:microsoft.com/office/officeart/2005/8/layout/architecture"/>
    <dgm:cxn modelId="{64505D7C-BB88-459F-877B-DF7E019F1E3D}" type="presParOf" srcId="{7297F0B6-BA69-4ED7-9674-5B958B013172}" destId="{329E8AF3-63AC-499D-8898-6CA4B98CE0B6}" srcOrd="3" destOrd="0" presId="urn:microsoft.com/office/officeart/2005/8/layout/architecture"/>
    <dgm:cxn modelId="{43C837FF-1011-4307-84FB-0CD8199E52F5}" type="presParOf" srcId="{7297F0B6-BA69-4ED7-9674-5B958B013172}" destId="{C19D54DC-2761-4415-A12F-5FFF1E89D0BA}" srcOrd="4" destOrd="0" presId="urn:microsoft.com/office/officeart/2005/8/layout/architecture"/>
    <dgm:cxn modelId="{E8F32C62-D5ED-4914-A943-4C574E01D5F2}" type="presParOf" srcId="{C19D54DC-2761-4415-A12F-5FFF1E89D0BA}" destId="{584591CA-2454-4E67-9700-ACC715AFA37B}" srcOrd="0" destOrd="0" presId="urn:microsoft.com/office/officeart/2005/8/layout/architecture"/>
    <dgm:cxn modelId="{DAC0C0D1-0E22-4423-875C-967CD907BD8E}" type="presParOf" srcId="{C19D54DC-2761-4415-A12F-5FFF1E89D0BA}" destId="{1F45BEAC-3980-41CE-8485-8E0753FF7D13}" srcOrd="1" destOrd="0" presId="urn:microsoft.com/office/officeart/2005/8/layout/architecture"/>
    <dgm:cxn modelId="{7CE66E83-9E1C-409A-A177-29ED8C5B8315}" type="presParOf" srcId="{7297F0B6-BA69-4ED7-9674-5B958B013172}" destId="{63A51293-B6F9-4ED3-814B-046FD8311AC3}" srcOrd="5" destOrd="0" presId="urn:microsoft.com/office/officeart/2005/8/layout/architecture"/>
    <dgm:cxn modelId="{57083753-4CD0-426F-A377-BB3E99206BBB}" type="presParOf" srcId="{7297F0B6-BA69-4ED7-9674-5B958B013172}" destId="{AF3AE422-6BCD-4844-B8F6-D0E28F127D92}" srcOrd="6" destOrd="0" presId="urn:microsoft.com/office/officeart/2005/8/layout/architecture"/>
    <dgm:cxn modelId="{502841F0-9959-4606-A90A-4EFC48AD73F3}" type="presParOf" srcId="{AF3AE422-6BCD-4844-B8F6-D0E28F127D92}" destId="{CAEEBEE5-75A6-420D-A2E7-0AB58E6724FF}" srcOrd="0" destOrd="0" presId="urn:microsoft.com/office/officeart/2005/8/layout/architecture"/>
    <dgm:cxn modelId="{0B5EFD47-69E6-44C8-A2A5-964B77531CF1}" type="presParOf" srcId="{AF3AE422-6BCD-4844-B8F6-D0E28F127D92}" destId="{1890C351-1FBC-4FFE-A1FE-439B62C2936A}" srcOrd="1" destOrd="0" presId="urn:microsoft.com/office/officeart/2005/8/layout/architecture"/>
    <dgm:cxn modelId="{451FEC7C-B5ED-499B-BB5A-E9BD17B218AF}" type="presParOf" srcId="{7297F0B6-BA69-4ED7-9674-5B958B013172}" destId="{83CA3470-D47E-488A-B3C1-49FA049DB499}" srcOrd="7" destOrd="0" presId="urn:microsoft.com/office/officeart/2005/8/layout/architecture"/>
    <dgm:cxn modelId="{C0746D66-AD34-424C-8078-06F8EF215038}" type="presParOf" srcId="{7297F0B6-BA69-4ED7-9674-5B958B013172}" destId="{A83F99F2-D6D5-4FC0-8EEC-9779785D325D}" srcOrd="8" destOrd="0" presId="urn:microsoft.com/office/officeart/2005/8/layout/architecture"/>
    <dgm:cxn modelId="{F7EB6A9A-C99C-4C85-B3A6-4DABE36547FA}" type="presParOf" srcId="{A83F99F2-D6D5-4FC0-8EEC-9779785D325D}" destId="{5926DDA9-5FD3-417E-A29A-038A110C42F7}" srcOrd="0" destOrd="0" presId="urn:microsoft.com/office/officeart/2005/8/layout/architecture"/>
    <dgm:cxn modelId="{E433F8D4-0551-487D-8F1E-E68EBBD25064}" type="presParOf" srcId="{A83F99F2-D6D5-4FC0-8EEC-9779785D325D}" destId="{4379338B-F54E-43CE-8443-3558C9B0351F}"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8588B-98EE-4D42-B2D4-A865C134B80B}"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n-US"/>
        </a:p>
      </dgm:t>
    </dgm:pt>
    <dgm:pt modelId="{6830E847-42E9-464B-AC87-8EE30321511D}">
      <dgm:prSet custT="1"/>
      <dgm:spPr/>
      <dgm:t>
        <a:bodyPr/>
        <a:lstStyle/>
        <a:p>
          <a:r>
            <a:rPr lang="en-US" sz="1100" b="1" i="1" dirty="0">
              <a:latin typeface="+mn-lt"/>
            </a:rPr>
            <a:t>Analyze the problem</a:t>
          </a:r>
          <a:r>
            <a:rPr lang="en-US" sz="1100" b="1" dirty="0">
              <a:latin typeface="+mn-lt"/>
            </a:rPr>
            <a:t> </a:t>
          </a:r>
          <a:r>
            <a:rPr lang="en-US" sz="1100" b="1" i="1" dirty="0">
              <a:latin typeface="+mn-lt"/>
            </a:rPr>
            <a:t> </a:t>
          </a:r>
          <a:r>
            <a:rPr lang="en-US" sz="1100" b="1" dirty="0">
              <a:latin typeface="+mn-lt"/>
            </a:rPr>
            <a:t> </a:t>
          </a:r>
          <a:r>
            <a:rPr lang="en-US" sz="1100" i="1" dirty="0">
              <a:latin typeface="+mn-lt"/>
            </a:rPr>
            <a:t> </a:t>
          </a:r>
        </a:p>
      </dgm:t>
    </dgm:pt>
    <dgm:pt modelId="{A64E18F4-8173-48F9-8727-05F214AE4082}" type="parTrans" cxnId="{6D091DB1-FA55-4EA7-89D3-10BDDA4B86BF}">
      <dgm:prSet/>
      <dgm:spPr/>
      <dgm:t>
        <a:bodyPr/>
        <a:lstStyle/>
        <a:p>
          <a:endParaRPr lang="en-US"/>
        </a:p>
      </dgm:t>
    </dgm:pt>
    <dgm:pt modelId="{F9A0E7E6-9BEF-42CC-8C97-BA1C130BBAC3}" type="sibTrans" cxnId="{6D091DB1-FA55-4EA7-89D3-10BDDA4B86BF}">
      <dgm:prSet/>
      <dgm:spPr/>
      <dgm:t>
        <a:bodyPr/>
        <a:lstStyle/>
        <a:p>
          <a:endParaRPr lang="en-US"/>
        </a:p>
      </dgm:t>
    </dgm:pt>
    <dgm:pt modelId="{30FCAF32-400D-4F88-A8F1-948857A41806}">
      <dgm:prSet custT="1"/>
      <dgm:spPr/>
      <dgm:t>
        <a:bodyPr/>
        <a:lstStyle/>
        <a:p>
          <a:r>
            <a:rPr lang="en-US" sz="1000" dirty="0">
              <a:latin typeface="+mn-lt"/>
            </a:rPr>
            <a:t>Spring Semester 2023</a:t>
          </a:r>
          <a:endParaRPr lang="en-US" sz="1000" i="1" dirty="0">
            <a:latin typeface="+mn-lt"/>
          </a:endParaRPr>
        </a:p>
      </dgm:t>
    </dgm:pt>
    <dgm:pt modelId="{AC8647F0-CF49-45FC-BFE1-65B03668ACE9}" type="parTrans" cxnId="{9F438290-416A-4856-8799-4D46D809CED1}">
      <dgm:prSet/>
      <dgm:spPr/>
      <dgm:t>
        <a:bodyPr/>
        <a:lstStyle/>
        <a:p>
          <a:endParaRPr lang="en-US"/>
        </a:p>
      </dgm:t>
    </dgm:pt>
    <dgm:pt modelId="{9C413B0C-0947-48FC-98F5-CD7B1601627C}" type="sibTrans" cxnId="{9F438290-416A-4856-8799-4D46D809CED1}">
      <dgm:prSet/>
      <dgm:spPr/>
      <dgm:t>
        <a:bodyPr/>
        <a:lstStyle/>
        <a:p>
          <a:endParaRPr lang="en-US"/>
        </a:p>
      </dgm:t>
    </dgm:pt>
    <dgm:pt modelId="{47209FB4-E394-4BB8-9CFD-6498BEDFF3D9}">
      <dgm:prSet custT="1"/>
      <dgm:spPr/>
      <dgm:t>
        <a:bodyPr/>
        <a:lstStyle/>
        <a:p>
          <a:r>
            <a:rPr lang="en-US" sz="1100" b="1" i="1" dirty="0"/>
            <a:t>Set specific goals &amp; Develop a strategy</a:t>
          </a:r>
          <a:r>
            <a:rPr lang="en-US" sz="1100" b="1" dirty="0"/>
            <a:t> </a:t>
          </a:r>
        </a:p>
      </dgm:t>
    </dgm:pt>
    <dgm:pt modelId="{F594FAB7-F0AC-4A38-B6A9-450D97C5C82F}" type="parTrans" cxnId="{AE286C77-89FE-460F-9EE7-8775DEF48F47}">
      <dgm:prSet/>
      <dgm:spPr/>
      <dgm:t>
        <a:bodyPr/>
        <a:lstStyle/>
        <a:p>
          <a:endParaRPr lang="en-US"/>
        </a:p>
      </dgm:t>
    </dgm:pt>
    <dgm:pt modelId="{235FB6FD-8654-4693-BECE-5DC6FB53481D}" type="sibTrans" cxnId="{AE286C77-89FE-460F-9EE7-8775DEF48F47}">
      <dgm:prSet/>
      <dgm:spPr/>
      <dgm:t>
        <a:bodyPr/>
        <a:lstStyle/>
        <a:p>
          <a:endParaRPr lang="en-US"/>
        </a:p>
      </dgm:t>
    </dgm:pt>
    <dgm:pt modelId="{6A423A65-B2A7-455F-BA33-90B712525F78}">
      <dgm:prSet custT="1"/>
      <dgm:spPr/>
      <dgm:t>
        <a:bodyPr/>
        <a:lstStyle/>
        <a:p>
          <a:r>
            <a:rPr lang="en-US" sz="1000" dirty="0"/>
            <a:t>BY OCTOBER 15, 2023:  Finalize action plans to include strategies and high-impact practices</a:t>
          </a:r>
        </a:p>
      </dgm:t>
    </dgm:pt>
    <dgm:pt modelId="{58BABF4C-FE62-4C05-B00C-19F62EF62120}" type="parTrans" cxnId="{DA0B61B1-4821-4305-B988-1F059CFB4537}">
      <dgm:prSet/>
      <dgm:spPr/>
      <dgm:t>
        <a:bodyPr/>
        <a:lstStyle/>
        <a:p>
          <a:endParaRPr lang="en-US"/>
        </a:p>
      </dgm:t>
    </dgm:pt>
    <dgm:pt modelId="{7AEE6C78-292F-4CBC-AE70-28AD291FCEBF}" type="sibTrans" cxnId="{DA0B61B1-4821-4305-B988-1F059CFB4537}">
      <dgm:prSet/>
      <dgm:spPr/>
      <dgm:t>
        <a:bodyPr/>
        <a:lstStyle/>
        <a:p>
          <a:endParaRPr lang="en-US"/>
        </a:p>
      </dgm:t>
    </dgm:pt>
    <dgm:pt modelId="{5423F1C6-3E73-45A0-8407-4CC71470F639}">
      <dgm:prSet custT="1"/>
      <dgm:spPr/>
      <dgm:t>
        <a:bodyPr/>
        <a:lstStyle/>
        <a:p>
          <a:r>
            <a:rPr lang="en-US" sz="1100" b="1" i="1" dirty="0"/>
            <a:t>Implement the strategy</a:t>
          </a:r>
          <a:r>
            <a:rPr lang="en-US" sz="1100" b="1" dirty="0"/>
            <a:t> </a:t>
          </a:r>
        </a:p>
      </dgm:t>
    </dgm:pt>
    <dgm:pt modelId="{78698A84-4C21-4370-99A1-809CE64F9518}" type="parTrans" cxnId="{971F29EF-4BB3-4C69-B3B8-C2CFE8EEC5E1}">
      <dgm:prSet/>
      <dgm:spPr/>
      <dgm:t>
        <a:bodyPr/>
        <a:lstStyle/>
        <a:p>
          <a:endParaRPr lang="en-US"/>
        </a:p>
      </dgm:t>
    </dgm:pt>
    <dgm:pt modelId="{FE53C639-C5F1-4466-972A-EB92FFA9B6C9}" type="sibTrans" cxnId="{971F29EF-4BB3-4C69-B3B8-C2CFE8EEC5E1}">
      <dgm:prSet/>
      <dgm:spPr/>
      <dgm:t>
        <a:bodyPr/>
        <a:lstStyle/>
        <a:p>
          <a:endParaRPr lang="en-US"/>
        </a:p>
      </dgm:t>
    </dgm:pt>
    <dgm:pt modelId="{42AD360A-C355-49ED-BD49-AF845BDD8CC7}">
      <dgm:prSet custT="1"/>
      <dgm:spPr/>
      <dgm:t>
        <a:bodyPr/>
        <a:lstStyle/>
        <a:p>
          <a:r>
            <a:rPr lang="en-US" sz="1000" dirty="0"/>
            <a:t>BEGIN FALL 2023 AND SPRING 2024</a:t>
          </a:r>
        </a:p>
      </dgm:t>
    </dgm:pt>
    <dgm:pt modelId="{1A7AA7FD-B799-4A61-B797-7E7BD420A3D8}" type="parTrans" cxnId="{6C667D95-2C9A-472D-977C-ACA3368D17CB}">
      <dgm:prSet/>
      <dgm:spPr/>
      <dgm:t>
        <a:bodyPr/>
        <a:lstStyle/>
        <a:p>
          <a:endParaRPr lang="en-US"/>
        </a:p>
      </dgm:t>
    </dgm:pt>
    <dgm:pt modelId="{960717A2-79BE-49B7-A0AB-9FC07149C6D7}" type="sibTrans" cxnId="{6C667D95-2C9A-472D-977C-ACA3368D17CB}">
      <dgm:prSet/>
      <dgm:spPr/>
      <dgm:t>
        <a:bodyPr/>
        <a:lstStyle/>
        <a:p>
          <a:endParaRPr lang="en-US"/>
        </a:p>
      </dgm:t>
    </dgm:pt>
    <dgm:pt modelId="{CA360206-D046-4CB2-BDD0-E7C0BECBCB1B}">
      <dgm:prSet custT="1"/>
      <dgm:spPr/>
      <dgm:t>
        <a:bodyPr/>
        <a:lstStyle/>
        <a:p>
          <a:r>
            <a:rPr lang="en-US" sz="1100" b="1" i="1" dirty="0"/>
            <a:t>Evaluate the results</a:t>
          </a:r>
          <a:r>
            <a:rPr lang="en-US" sz="1100" b="1" dirty="0"/>
            <a:t> </a:t>
          </a:r>
        </a:p>
      </dgm:t>
    </dgm:pt>
    <dgm:pt modelId="{B3CAB107-F372-4E01-B9C3-CD6B81A5854F}" type="parTrans" cxnId="{AA77EEEC-7A6B-43A8-9996-48575745614E}">
      <dgm:prSet/>
      <dgm:spPr/>
      <dgm:t>
        <a:bodyPr/>
        <a:lstStyle/>
        <a:p>
          <a:endParaRPr lang="en-US"/>
        </a:p>
      </dgm:t>
    </dgm:pt>
    <dgm:pt modelId="{89D4D339-45AA-46C9-9DBD-3A637D398464}" type="sibTrans" cxnId="{AA77EEEC-7A6B-43A8-9996-48575745614E}">
      <dgm:prSet/>
      <dgm:spPr/>
      <dgm:t>
        <a:bodyPr/>
        <a:lstStyle/>
        <a:p>
          <a:endParaRPr lang="en-US"/>
        </a:p>
      </dgm:t>
    </dgm:pt>
    <dgm:pt modelId="{ECDF17B8-E6CC-440C-B9D3-ABACD2689C82}">
      <dgm:prSet custT="1"/>
      <dgm:spPr/>
      <dgm:t>
        <a:bodyPr/>
        <a:lstStyle/>
        <a:p>
          <a:r>
            <a:rPr lang="en-US" sz="1000" dirty="0"/>
            <a:t>BY JULY 1, 2024: Assess</a:t>
          </a:r>
        </a:p>
      </dgm:t>
    </dgm:pt>
    <dgm:pt modelId="{DA8A554C-3CD0-4A23-B668-7E44AA7FA229}" type="parTrans" cxnId="{164F7C90-F99A-4651-9DE6-AA9367B90FE9}">
      <dgm:prSet/>
      <dgm:spPr/>
      <dgm:t>
        <a:bodyPr/>
        <a:lstStyle/>
        <a:p>
          <a:endParaRPr lang="en-US"/>
        </a:p>
      </dgm:t>
    </dgm:pt>
    <dgm:pt modelId="{91D7EEED-06B7-41A2-8B43-68C15455BE9D}" type="sibTrans" cxnId="{164F7C90-F99A-4651-9DE6-AA9367B90FE9}">
      <dgm:prSet/>
      <dgm:spPr/>
      <dgm:t>
        <a:bodyPr/>
        <a:lstStyle/>
        <a:p>
          <a:endParaRPr lang="en-US"/>
        </a:p>
      </dgm:t>
    </dgm:pt>
    <dgm:pt modelId="{F689B9EB-839D-4842-900A-8CE9BFE75F1D}">
      <dgm:prSet custT="1"/>
      <dgm:spPr/>
      <dgm:t>
        <a:bodyPr/>
        <a:lstStyle/>
        <a:p>
          <a:r>
            <a:rPr lang="en-US" sz="1100" b="1" i="1" dirty="0"/>
            <a:t>Revise goals</a:t>
          </a:r>
          <a:r>
            <a:rPr lang="en-US" sz="1100" b="1" dirty="0"/>
            <a:t> </a:t>
          </a:r>
        </a:p>
      </dgm:t>
    </dgm:pt>
    <dgm:pt modelId="{4810CA6C-944E-4BDB-8242-9E792C82117A}" type="parTrans" cxnId="{817D9A23-CDCE-4AB0-A9D0-FDA3D8DED924}">
      <dgm:prSet/>
      <dgm:spPr/>
      <dgm:t>
        <a:bodyPr/>
        <a:lstStyle/>
        <a:p>
          <a:endParaRPr lang="en-US"/>
        </a:p>
      </dgm:t>
    </dgm:pt>
    <dgm:pt modelId="{F3FADB5F-8883-4685-9D7E-1E34A198CCEE}" type="sibTrans" cxnId="{817D9A23-CDCE-4AB0-A9D0-FDA3D8DED924}">
      <dgm:prSet/>
      <dgm:spPr/>
      <dgm:t>
        <a:bodyPr/>
        <a:lstStyle/>
        <a:p>
          <a:endParaRPr lang="en-US"/>
        </a:p>
      </dgm:t>
    </dgm:pt>
    <dgm:pt modelId="{0A854A61-9CA1-49EB-8496-CA774C4D5B4B}">
      <dgm:prSet custT="1"/>
      <dgm:spPr/>
      <dgm:t>
        <a:bodyPr/>
        <a:lstStyle/>
        <a:p>
          <a:r>
            <a:rPr lang="en-US" sz="1000" dirty="0"/>
            <a:t>OCTOBER 15, 2024:  Review and revise</a:t>
          </a:r>
        </a:p>
      </dgm:t>
    </dgm:pt>
    <dgm:pt modelId="{67F3A3B2-DE34-487C-9D2F-29FF4B51A968}" type="parTrans" cxnId="{48821E60-825E-4441-A7F1-2507AC5B9969}">
      <dgm:prSet/>
      <dgm:spPr/>
      <dgm:t>
        <a:bodyPr/>
        <a:lstStyle/>
        <a:p>
          <a:endParaRPr lang="en-US"/>
        </a:p>
      </dgm:t>
    </dgm:pt>
    <dgm:pt modelId="{53B397F0-E8A7-45C8-BD0A-59F117D618A4}" type="sibTrans" cxnId="{48821E60-825E-4441-A7F1-2507AC5B9969}">
      <dgm:prSet/>
      <dgm:spPr/>
      <dgm:t>
        <a:bodyPr/>
        <a:lstStyle/>
        <a:p>
          <a:endParaRPr lang="en-US"/>
        </a:p>
      </dgm:t>
    </dgm:pt>
    <dgm:pt modelId="{9B195889-370C-4BD7-9A06-71C1051D0E07}">
      <dgm:prSet custT="1"/>
      <dgm:spPr/>
      <dgm:t>
        <a:bodyPr/>
        <a:lstStyle/>
        <a:p>
          <a:r>
            <a:rPr lang="en-US" sz="1100" b="1" i="1" dirty="0"/>
            <a:t>Communicate results</a:t>
          </a:r>
          <a:r>
            <a:rPr lang="en-US" sz="1100" b="1" dirty="0"/>
            <a:t> </a:t>
          </a:r>
        </a:p>
      </dgm:t>
    </dgm:pt>
    <dgm:pt modelId="{1150DDE2-B8B0-4496-A0D0-DDBEEC09B77D}" type="parTrans" cxnId="{7E2B32F8-6642-4682-96B6-4FE63625AD32}">
      <dgm:prSet/>
      <dgm:spPr/>
      <dgm:t>
        <a:bodyPr/>
        <a:lstStyle/>
        <a:p>
          <a:endParaRPr lang="en-US"/>
        </a:p>
      </dgm:t>
    </dgm:pt>
    <dgm:pt modelId="{1A46BC9C-7741-40D4-86C0-E7C18939FF78}" type="sibTrans" cxnId="{7E2B32F8-6642-4682-96B6-4FE63625AD32}">
      <dgm:prSet/>
      <dgm:spPr/>
      <dgm:t>
        <a:bodyPr/>
        <a:lstStyle/>
        <a:p>
          <a:endParaRPr lang="en-US"/>
        </a:p>
      </dgm:t>
    </dgm:pt>
    <dgm:pt modelId="{D685A9B9-D7F2-4757-B70B-BA0A80046B6A}">
      <dgm:prSet custT="1"/>
      <dgm:spPr/>
      <dgm:t>
        <a:bodyPr/>
        <a:lstStyle/>
        <a:p>
          <a:r>
            <a:rPr lang="en-US" sz="1000" dirty="0"/>
            <a:t>Beginning APRIL 2024 and ongoing</a:t>
          </a:r>
        </a:p>
      </dgm:t>
    </dgm:pt>
    <dgm:pt modelId="{E3CBCFFC-7F94-412B-AE21-7E6B79831EE7}" type="parTrans" cxnId="{4CD99950-ACC0-4F26-94EC-5CC4CAE68FA5}">
      <dgm:prSet/>
      <dgm:spPr/>
      <dgm:t>
        <a:bodyPr/>
        <a:lstStyle/>
        <a:p>
          <a:endParaRPr lang="en-US"/>
        </a:p>
      </dgm:t>
    </dgm:pt>
    <dgm:pt modelId="{24A7C823-8EC1-4CE9-939F-445E89A87C87}" type="sibTrans" cxnId="{4CD99950-ACC0-4F26-94EC-5CC4CAE68FA5}">
      <dgm:prSet/>
      <dgm:spPr/>
      <dgm:t>
        <a:bodyPr/>
        <a:lstStyle/>
        <a:p>
          <a:endParaRPr lang="en-US"/>
        </a:p>
      </dgm:t>
    </dgm:pt>
    <dgm:pt modelId="{3EEA540B-B4BF-4A4C-A49A-90134B504A8B}" type="pres">
      <dgm:prSet presAssocID="{1BF8588B-98EE-4D42-B2D4-A865C134B80B}" presName="Name0" presStyleCnt="0">
        <dgm:presLayoutVars>
          <dgm:dir/>
          <dgm:resizeHandles val="exact"/>
        </dgm:presLayoutVars>
      </dgm:prSet>
      <dgm:spPr/>
    </dgm:pt>
    <dgm:pt modelId="{A120F878-F394-4138-8823-DEE125839F95}" type="pres">
      <dgm:prSet presAssocID="{1BF8588B-98EE-4D42-B2D4-A865C134B80B}" presName="cycle" presStyleCnt="0"/>
      <dgm:spPr/>
    </dgm:pt>
    <dgm:pt modelId="{7FB8C901-8BEE-4F5B-AB92-8291267C67C6}" type="pres">
      <dgm:prSet presAssocID="{6830E847-42E9-464B-AC87-8EE30321511D}" presName="nodeFirstNode" presStyleLbl="node1" presStyleIdx="0" presStyleCnt="6" custScaleY="72264">
        <dgm:presLayoutVars>
          <dgm:bulletEnabled val="1"/>
        </dgm:presLayoutVars>
      </dgm:prSet>
      <dgm:spPr/>
    </dgm:pt>
    <dgm:pt modelId="{6C6D7692-B2AF-4F9A-853C-43F199078046}" type="pres">
      <dgm:prSet presAssocID="{F9A0E7E6-9BEF-42CC-8C97-BA1C130BBAC3}" presName="sibTransFirstNode" presStyleLbl="bgShp" presStyleIdx="0" presStyleCnt="1"/>
      <dgm:spPr/>
    </dgm:pt>
    <dgm:pt modelId="{07D5E790-0CDC-40A4-80DE-63717741BAFF}" type="pres">
      <dgm:prSet presAssocID="{47209FB4-E394-4BB8-9CFD-6498BEDFF3D9}" presName="nodeFollowingNodes" presStyleLbl="node1" presStyleIdx="1" presStyleCnt="6" custScaleY="175529" custRadScaleRad="104345" custRadScaleInc="21157">
        <dgm:presLayoutVars>
          <dgm:bulletEnabled val="1"/>
        </dgm:presLayoutVars>
      </dgm:prSet>
      <dgm:spPr/>
    </dgm:pt>
    <dgm:pt modelId="{A523BD18-9819-419B-9E58-AC4D3AA91013}" type="pres">
      <dgm:prSet presAssocID="{5423F1C6-3E73-45A0-8407-4CC71470F639}" presName="nodeFollowingNodes" presStyleLbl="node1" presStyleIdx="2" presStyleCnt="6">
        <dgm:presLayoutVars>
          <dgm:bulletEnabled val="1"/>
        </dgm:presLayoutVars>
      </dgm:prSet>
      <dgm:spPr/>
    </dgm:pt>
    <dgm:pt modelId="{29F18F2E-AE1A-4F16-9804-D5F5540DC325}" type="pres">
      <dgm:prSet presAssocID="{CA360206-D046-4CB2-BDD0-E7C0BECBCB1B}" presName="nodeFollowingNodes" presStyleLbl="node1" presStyleIdx="3" presStyleCnt="6" custRadScaleRad="103878" custRadScaleInc="11869">
        <dgm:presLayoutVars>
          <dgm:bulletEnabled val="1"/>
        </dgm:presLayoutVars>
      </dgm:prSet>
      <dgm:spPr/>
    </dgm:pt>
    <dgm:pt modelId="{D6EA4E2C-04A8-4413-A9BC-C7F6E581084C}" type="pres">
      <dgm:prSet presAssocID="{9B195889-370C-4BD7-9A06-71C1051D0E07}" presName="nodeFollowingNodes" presStyleLbl="node1" presStyleIdx="4" presStyleCnt="6" custRadScaleRad="105328" custRadScaleInc="15529">
        <dgm:presLayoutVars>
          <dgm:bulletEnabled val="1"/>
        </dgm:presLayoutVars>
      </dgm:prSet>
      <dgm:spPr/>
    </dgm:pt>
    <dgm:pt modelId="{0213A7EB-9C56-47DD-B7D5-A130E7B1D759}" type="pres">
      <dgm:prSet presAssocID="{F689B9EB-839D-4842-900A-8CE9BFE75F1D}" presName="nodeFollowingNodes" presStyleLbl="node1" presStyleIdx="5" presStyleCnt="6" custRadScaleRad="105360" custRadScaleInc="-16951">
        <dgm:presLayoutVars>
          <dgm:bulletEnabled val="1"/>
        </dgm:presLayoutVars>
      </dgm:prSet>
      <dgm:spPr/>
    </dgm:pt>
  </dgm:ptLst>
  <dgm:cxnLst>
    <dgm:cxn modelId="{3316B90A-6123-41E4-A5C2-C9721FA9516E}" type="presOf" srcId="{42AD360A-C355-49ED-BD49-AF845BDD8CC7}" destId="{A523BD18-9819-419B-9E58-AC4D3AA91013}" srcOrd="0" destOrd="1" presId="urn:microsoft.com/office/officeart/2005/8/layout/cycle3"/>
    <dgm:cxn modelId="{817D9A23-CDCE-4AB0-A9D0-FDA3D8DED924}" srcId="{1BF8588B-98EE-4D42-B2D4-A865C134B80B}" destId="{F689B9EB-839D-4842-900A-8CE9BFE75F1D}" srcOrd="5" destOrd="0" parTransId="{4810CA6C-944E-4BDB-8242-9E792C82117A}" sibTransId="{F3FADB5F-8883-4685-9D7E-1E34A198CCEE}"/>
    <dgm:cxn modelId="{7166512B-F011-4CFE-9D2E-1AEA6E8A5985}" type="presOf" srcId="{CA360206-D046-4CB2-BDD0-E7C0BECBCB1B}" destId="{29F18F2E-AE1A-4F16-9804-D5F5540DC325}" srcOrd="0" destOrd="0" presId="urn:microsoft.com/office/officeart/2005/8/layout/cycle3"/>
    <dgm:cxn modelId="{48821E60-825E-4441-A7F1-2507AC5B9969}" srcId="{F689B9EB-839D-4842-900A-8CE9BFE75F1D}" destId="{0A854A61-9CA1-49EB-8496-CA774C4D5B4B}" srcOrd="0" destOrd="0" parTransId="{67F3A3B2-DE34-487C-9D2F-29FF4B51A968}" sibTransId="{53B397F0-E8A7-45C8-BD0A-59F117D618A4}"/>
    <dgm:cxn modelId="{4CD99950-ACC0-4F26-94EC-5CC4CAE68FA5}" srcId="{9B195889-370C-4BD7-9A06-71C1051D0E07}" destId="{D685A9B9-D7F2-4757-B70B-BA0A80046B6A}" srcOrd="0" destOrd="0" parTransId="{E3CBCFFC-7F94-412B-AE21-7E6B79831EE7}" sibTransId="{24A7C823-8EC1-4CE9-939F-445E89A87C87}"/>
    <dgm:cxn modelId="{F792B254-BA8E-451F-BDA6-1C367912E423}" type="presOf" srcId="{6A423A65-B2A7-455F-BA33-90B712525F78}" destId="{07D5E790-0CDC-40A4-80DE-63717741BAFF}" srcOrd="0" destOrd="1" presId="urn:microsoft.com/office/officeart/2005/8/layout/cycle3"/>
    <dgm:cxn modelId="{AE286C77-89FE-460F-9EE7-8775DEF48F47}" srcId="{1BF8588B-98EE-4D42-B2D4-A865C134B80B}" destId="{47209FB4-E394-4BB8-9CFD-6498BEDFF3D9}" srcOrd="1" destOrd="0" parTransId="{F594FAB7-F0AC-4A38-B6A9-450D97C5C82F}" sibTransId="{235FB6FD-8654-4693-BECE-5DC6FB53481D}"/>
    <dgm:cxn modelId="{18A5635A-22C6-444E-B4EC-CB67E885EE0C}" type="presOf" srcId="{F689B9EB-839D-4842-900A-8CE9BFE75F1D}" destId="{0213A7EB-9C56-47DD-B7D5-A130E7B1D759}" srcOrd="0" destOrd="0" presId="urn:microsoft.com/office/officeart/2005/8/layout/cycle3"/>
    <dgm:cxn modelId="{3F00E186-DD7A-4F5F-8CC5-001E7AF199E3}" type="presOf" srcId="{5423F1C6-3E73-45A0-8407-4CC71470F639}" destId="{A523BD18-9819-419B-9E58-AC4D3AA91013}" srcOrd="0" destOrd="0" presId="urn:microsoft.com/office/officeart/2005/8/layout/cycle3"/>
    <dgm:cxn modelId="{9B50648C-996C-4923-B6A0-CA2289A5157F}" type="presOf" srcId="{0A854A61-9CA1-49EB-8496-CA774C4D5B4B}" destId="{0213A7EB-9C56-47DD-B7D5-A130E7B1D759}" srcOrd="0" destOrd="1" presId="urn:microsoft.com/office/officeart/2005/8/layout/cycle3"/>
    <dgm:cxn modelId="{164F7C90-F99A-4651-9DE6-AA9367B90FE9}" srcId="{CA360206-D046-4CB2-BDD0-E7C0BECBCB1B}" destId="{ECDF17B8-E6CC-440C-B9D3-ABACD2689C82}" srcOrd="0" destOrd="0" parTransId="{DA8A554C-3CD0-4A23-B668-7E44AA7FA229}" sibTransId="{91D7EEED-06B7-41A2-8B43-68C15455BE9D}"/>
    <dgm:cxn modelId="{9F438290-416A-4856-8799-4D46D809CED1}" srcId="{6830E847-42E9-464B-AC87-8EE30321511D}" destId="{30FCAF32-400D-4F88-A8F1-948857A41806}" srcOrd="0" destOrd="0" parTransId="{AC8647F0-CF49-45FC-BFE1-65B03668ACE9}" sibTransId="{9C413B0C-0947-48FC-98F5-CD7B1601627C}"/>
    <dgm:cxn modelId="{6C667D95-2C9A-472D-977C-ACA3368D17CB}" srcId="{5423F1C6-3E73-45A0-8407-4CC71470F639}" destId="{42AD360A-C355-49ED-BD49-AF845BDD8CC7}" srcOrd="0" destOrd="0" parTransId="{1A7AA7FD-B799-4A61-B797-7E7BD420A3D8}" sibTransId="{960717A2-79BE-49B7-A0AB-9FC07149C6D7}"/>
    <dgm:cxn modelId="{8D2F3498-76C8-45A4-BBED-85176D9D70A7}" type="presOf" srcId="{F9A0E7E6-9BEF-42CC-8C97-BA1C130BBAC3}" destId="{6C6D7692-B2AF-4F9A-853C-43F199078046}" srcOrd="0" destOrd="0" presId="urn:microsoft.com/office/officeart/2005/8/layout/cycle3"/>
    <dgm:cxn modelId="{6D091DB1-FA55-4EA7-89D3-10BDDA4B86BF}" srcId="{1BF8588B-98EE-4D42-B2D4-A865C134B80B}" destId="{6830E847-42E9-464B-AC87-8EE30321511D}" srcOrd="0" destOrd="0" parTransId="{A64E18F4-8173-48F9-8727-05F214AE4082}" sibTransId="{F9A0E7E6-9BEF-42CC-8C97-BA1C130BBAC3}"/>
    <dgm:cxn modelId="{DA0B61B1-4821-4305-B988-1F059CFB4537}" srcId="{47209FB4-E394-4BB8-9CFD-6498BEDFF3D9}" destId="{6A423A65-B2A7-455F-BA33-90B712525F78}" srcOrd="0" destOrd="0" parTransId="{58BABF4C-FE62-4C05-B00C-19F62EF62120}" sibTransId="{7AEE6C78-292F-4CBC-AE70-28AD291FCEBF}"/>
    <dgm:cxn modelId="{DF743DBF-4864-47F7-A66C-0E8269840ABC}" type="presOf" srcId="{30FCAF32-400D-4F88-A8F1-948857A41806}" destId="{7FB8C901-8BEE-4F5B-AB92-8291267C67C6}" srcOrd="0" destOrd="1" presId="urn:microsoft.com/office/officeart/2005/8/layout/cycle3"/>
    <dgm:cxn modelId="{CE5F25C2-6DEB-4D33-A482-51CF89FFC3D6}" type="presOf" srcId="{9B195889-370C-4BD7-9A06-71C1051D0E07}" destId="{D6EA4E2C-04A8-4413-A9BC-C7F6E581084C}" srcOrd="0" destOrd="0" presId="urn:microsoft.com/office/officeart/2005/8/layout/cycle3"/>
    <dgm:cxn modelId="{851345CA-36DF-4DA0-A6E7-F2BF05075265}" type="presOf" srcId="{47209FB4-E394-4BB8-9CFD-6498BEDFF3D9}" destId="{07D5E790-0CDC-40A4-80DE-63717741BAFF}" srcOrd="0" destOrd="0" presId="urn:microsoft.com/office/officeart/2005/8/layout/cycle3"/>
    <dgm:cxn modelId="{F76C8FD1-6ED0-49B1-B768-DF51D72C31F9}" type="presOf" srcId="{ECDF17B8-E6CC-440C-B9D3-ABACD2689C82}" destId="{29F18F2E-AE1A-4F16-9804-D5F5540DC325}" srcOrd="0" destOrd="1" presId="urn:microsoft.com/office/officeart/2005/8/layout/cycle3"/>
    <dgm:cxn modelId="{C02212D7-4DD4-46B6-855B-E8487489F40D}" type="presOf" srcId="{6830E847-42E9-464B-AC87-8EE30321511D}" destId="{7FB8C901-8BEE-4F5B-AB92-8291267C67C6}" srcOrd="0" destOrd="0" presId="urn:microsoft.com/office/officeart/2005/8/layout/cycle3"/>
    <dgm:cxn modelId="{AA77EEEC-7A6B-43A8-9996-48575745614E}" srcId="{1BF8588B-98EE-4D42-B2D4-A865C134B80B}" destId="{CA360206-D046-4CB2-BDD0-E7C0BECBCB1B}" srcOrd="3" destOrd="0" parTransId="{B3CAB107-F372-4E01-B9C3-CD6B81A5854F}" sibTransId="{89D4D339-45AA-46C9-9DBD-3A637D398464}"/>
    <dgm:cxn modelId="{15CFF4ED-B2D4-4FA0-AC5F-36A0DA576EC6}" type="presOf" srcId="{1BF8588B-98EE-4D42-B2D4-A865C134B80B}" destId="{3EEA540B-B4BF-4A4C-A49A-90134B504A8B}" srcOrd="0" destOrd="0" presId="urn:microsoft.com/office/officeart/2005/8/layout/cycle3"/>
    <dgm:cxn modelId="{971F29EF-4BB3-4C69-B3B8-C2CFE8EEC5E1}" srcId="{1BF8588B-98EE-4D42-B2D4-A865C134B80B}" destId="{5423F1C6-3E73-45A0-8407-4CC71470F639}" srcOrd="2" destOrd="0" parTransId="{78698A84-4C21-4370-99A1-809CE64F9518}" sibTransId="{FE53C639-C5F1-4466-972A-EB92FFA9B6C9}"/>
    <dgm:cxn modelId="{131274F4-3A29-4C85-A372-55082B35B45F}" type="presOf" srcId="{D685A9B9-D7F2-4757-B70B-BA0A80046B6A}" destId="{D6EA4E2C-04A8-4413-A9BC-C7F6E581084C}" srcOrd="0" destOrd="1" presId="urn:microsoft.com/office/officeart/2005/8/layout/cycle3"/>
    <dgm:cxn modelId="{7E2B32F8-6642-4682-96B6-4FE63625AD32}" srcId="{1BF8588B-98EE-4D42-B2D4-A865C134B80B}" destId="{9B195889-370C-4BD7-9A06-71C1051D0E07}" srcOrd="4" destOrd="0" parTransId="{1150DDE2-B8B0-4496-A0D0-DDBEEC09B77D}" sibTransId="{1A46BC9C-7741-40D4-86C0-E7C18939FF78}"/>
    <dgm:cxn modelId="{299DE13A-0359-46BC-8C43-85A5CD0D9AF4}" type="presParOf" srcId="{3EEA540B-B4BF-4A4C-A49A-90134B504A8B}" destId="{A120F878-F394-4138-8823-DEE125839F95}" srcOrd="0" destOrd="0" presId="urn:microsoft.com/office/officeart/2005/8/layout/cycle3"/>
    <dgm:cxn modelId="{6B6D882B-19FC-4F63-9EDE-79C3B67036DD}" type="presParOf" srcId="{A120F878-F394-4138-8823-DEE125839F95}" destId="{7FB8C901-8BEE-4F5B-AB92-8291267C67C6}" srcOrd="0" destOrd="0" presId="urn:microsoft.com/office/officeart/2005/8/layout/cycle3"/>
    <dgm:cxn modelId="{829951C1-FF82-46F2-A01B-4024CE48B0FC}" type="presParOf" srcId="{A120F878-F394-4138-8823-DEE125839F95}" destId="{6C6D7692-B2AF-4F9A-853C-43F199078046}" srcOrd="1" destOrd="0" presId="urn:microsoft.com/office/officeart/2005/8/layout/cycle3"/>
    <dgm:cxn modelId="{63F4D75F-99EC-462D-9AD3-AC76262B96D3}" type="presParOf" srcId="{A120F878-F394-4138-8823-DEE125839F95}" destId="{07D5E790-0CDC-40A4-80DE-63717741BAFF}" srcOrd="2" destOrd="0" presId="urn:microsoft.com/office/officeart/2005/8/layout/cycle3"/>
    <dgm:cxn modelId="{5C19BF7D-D475-4131-8CAE-7A0C20EFE002}" type="presParOf" srcId="{A120F878-F394-4138-8823-DEE125839F95}" destId="{A523BD18-9819-419B-9E58-AC4D3AA91013}" srcOrd="3" destOrd="0" presId="urn:microsoft.com/office/officeart/2005/8/layout/cycle3"/>
    <dgm:cxn modelId="{F4C37BFE-4078-4DBB-A215-BCA21DCD2914}" type="presParOf" srcId="{A120F878-F394-4138-8823-DEE125839F95}" destId="{29F18F2E-AE1A-4F16-9804-D5F5540DC325}" srcOrd="4" destOrd="0" presId="urn:microsoft.com/office/officeart/2005/8/layout/cycle3"/>
    <dgm:cxn modelId="{442F4F61-4C74-4BA8-81DB-BFCE5F9B1141}" type="presParOf" srcId="{A120F878-F394-4138-8823-DEE125839F95}" destId="{D6EA4E2C-04A8-4413-A9BC-C7F6E581084C}" srcOrd="5" destOrd="0" presId="urn:microsoft.com/office/officeart/2005/8/layout/cycle3"/>
    <dgm:cxn modelId="{C6DCEB66-3B64-4C96-AFC5-AB7001B83905}" type="presParOf" srcId="{A120F878-F394-4138-8823-DEE125839F95}" destId="{0213A7EB-9C56-47DD-B7D5-A130E7B1D759}"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F716B-D540-4EF7-BE35-4A6FF7F526C9}">
      <dsp:nvSpPr>
        <dsp:cNvPr id="0" name=""/>
        <dsp:cNvSpPr/>
      </dsp:nvSpPr>
      <dsp:spPr>
        <a:xfrm>
          <a:off x="2012" y="1572293"/>
          <a:ext cx="5010633" cy="143762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50000"/>
                  <a:lumOff val="50000"/>
                </a:schemeClr>
              </a:solidFill>
            </a:rPr>
            <a:t>University Retention Coordinating Committee</a:t>
          </a:r>
        </a:p>
      </dsp:txBody>
      <dsp:txXfrm>
        <a:off x="44119" y="1614400"/>
        <a:ext cx="4926419" cy="1353410"/>
      </dsp:txXfrm>
    </dsp:sp>
    <dsp:sp modelId="{64F462AB-815B-4BC6-B6B2-C5DD8D2B250E}">
      <dsp:nvSpPr>
        <dsp:cNvPr id="0" name=""/>
        <dsp:cNvSpPr/>
      </dsp:nvSpPr>
      <dsp:spPr>
        <a:xfrm>
          <a:off x="2012" y="566"/>
          <a:ext cx="939024" cy="143762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50000"/>
                  <a:lumOff val="50000"/>
                </a:schemeClr>
              </a:solidFill>
            </a:rPr>
            <a:t>COLA Retention Committee</a:t>
          </a:r>
        </a:p>
      </dsp:txBody>
      <dsp:txXfrm>
        <a:off x="29515" y="28069"/>
        <a:ext cx="884018" cy="1382618"/>
      </dsp:txXfrm>
    </dsp:sp>
    <dsp:sp modelId="{FAF83094-70D6-46FE-ACFD-26839277B4A4}">
      <dsp:nvSpPr>
        <dsp:cNvPr id="0" name=""/>
        <dsp:cNvSpPr/>
      </dsp:nvSpPr>
      <dsp:spPr>
        <a:xfrm>
          <a:off x="1019915" y="566"/>
          <a:ext cx="939024" cy="143762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50000"/>
                  <a:lumOff val="50000"/>
                </a:schemeClr>
              </a:solidFill>
            </a:rPr>
            <a:t>COSM Retention Committee</a:t>
          </a:r>
        </a:p>
      </dsp:txBody>
      <dsp:txXfrm>
        <a:off x="1047418" y="28069"/>
        <a:ext cx="884018" cy="1382618"/>
      </dsp:txXfrm>
    </dsp:sp>
    <dsp:sp modelId="{584591CA-2454-4E67-9700-ACC715AFA37B}">
      <dsp:nvSpPr>
        <dsp:cNvPr id="0" name=""/>
        <dsp:cNvSpPr/>
      </dsp:nvSpPr>
      <dsp:spPr>
        <a:xfrm>
          <a:off x="2037817" y="566"/>
          <a:ext cx="939024" cy="143762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50000"/>
                  <a:lumOff val="50000"/>
                </a:schemeClr>
              </a:solidFill>
            </a:rPr>
            <a:t>CHEH Retention Committee</a:t>
          </a:r>
        </a:p>
      </dsp:txBody>
      <dsp:txXfrm>
        <a:off x="2065320" y="28069"/>
        <a:ext cx="884018" cy="1382618"/>
      </dsp:txXfrm>
    </dsp:sp>
    <dsp:sp modelId="{CAEEBEE5-75A6-420D-A2E7-0AB58E6724FF}">
      <dsp:nvSpPr>
        <dsp:cNvPr id="0" name=""/>
        <dsp:cNvSpPr/>
      </dsp:nvSpPr>
      <dsp:spPr>
        <a:xfrm>
          <a:off x="3055719" y="566"/>
          <a:ext cx="939024" cy="143762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50000"/>
                  <a:lumOff val="50000"/>
                </a:schemeClr>
              </a:solidFill>
            </a:rPr>
            <a:t>CECS Retention Committee</a:t>
          </a:r>
        </a:p>
      </dsp:txBody>
      <dsp:txXfrm>
        <a:off x="3083222" y="28069"/>
        <a:ext cx="884018" cy="1382618"/>
      </dsp:txXfrm>
    </dsp:sp>
    <dsp:sp modelId="{5926DDA9-5FD3-417E-A29A-038A110C42F7}">
      <dsp:nvSpPr>
        <dsp:cNvPr id="0" name=""/>
        <dsp:cNvSpPr/>
      </dsp:nvSpPr>
      <dsp:spPr>
        <a:xfrm>
          <a:off x="4073621" y="566"/>
          <a:ext cx="939024" cy="143762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50000"/>
                  <a:lumOff val="50000"/>
                </a:schemeClr>
              </a:solidFill>
            </a:rPr>
            <a:t>Lake Retention Committee</a:t>
          </a:r>
        </a:p>
      </dsp:txBody>
      <dsp:txXfrm>
        <a:off x="4101124" y="28069"/>
        <a:ext cx="884018" cy="1382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D7692-B2AF-4F9A-853C-43F199078046}">
      <dsp:nvSpPr>
        <dsp:cNvPr id="0" name=""/>
        <dsp:cNvSpPr/>
      </dsp:nvSpPr>
      <dsp:spPr>
        <a:xfrm>
          <a:off x="1060842" y="-57767"/>
          <a:ext cx="4160314" cy="4160314"/>
        </a:xfrm>
        <a:prstGeom prst="circularArrow">
          <a:avLst>
            <a:gd name="adj1" fmla="val 5274"/>
            <a:gd name="adj2" fmla="val 312630"/>
            <a:gd name="adj3" fmla="val 14259423"/>
            <a:gd name="adj4" fmla="val 17108731"/>
            <a:gd name="adj5" fmla="val 547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B8C901-8BEE-4F5B-AB92-8291267C67C6}">
      <dsp:nvSpPr>
        <dsp:cNvPr id="0" name=""/>
        <dsp:cNvSpPr/>
      </dsp:nvSpPr>
      <dsp:spPr>
        <a:xfrm>
          <a:off x="2364185" y="55513"/>
          <a:ext cx="1553629" cy="5613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1" kern="1200" dirty="0">
              <a:latin typeface="+mn-lt"/>
            </a:rPr>
            <a:t>Analyze the problem</a:t>
          </a:r>
          <a:r>
            <a:rPr lang="en-US" sz="1100" b="1" kern="1200" dirty="0">
              <a:latin typeface="+mn-lt"/>
            </a:rPr>
            <a:t> </a:t>
          </a:r>
          <a:r>
            <a:rPr lang="en-US" sz="1100" b="1" i="1" kern="1200" dirty="0">
              <a:latin typeface="+mn-lt"/>
            </a:rPr>
            <a:t> </a:t>
          </a:r>
          <a:r>
            <a:rPr lang="en-US" sz="1100" b="1" kern="1200" dirty="0">
              <a:latin typeface="+mn-lt"/>
            </a:rPr>
            <a:t> </a:t>
          </a:r>
          <a:r>
            <a:rPr lang="en-US" sz="1100" i="1" kern="1200" dirty="0">
              <a:latin typeface="+mn-lt"/>
            </a:rPr>
            <a:t> </a:t>
          </a:r>
        </a:p>
        <a:p>
          <a:pPr marL="57150" lvl="1" indent="-57150" algn="l" defTabSz="444500">
            <a:lnSpc>
              <a:spcPct val="90000"/>
            </a:lnSpc>
            <a:spcBef>
              <a:spcPct val="0"/>
            </a:spcBef>
            <a:spcAft>
              <a:spcPct val="15000"/>
            </a:spcAft>
            <a:buChar char="•"/>
          </a:pPr>
          <a:r>
            <a:rPr lang="en-US" sz="1000" kern="1200" dirty="0">
              <a:latin typeface="+mn-lt"/>
            </a:rPr>
            <a:t>Spring Semester 2023</a:t>
          </a:r>
          <a:endParaRPr lang="en-US" sz="1000" i="1" kern="1200" dirty="0">
            <a:latin typeface="+mn-lt"/>
          </a:endParaRPr>
        </a:p>
      </dsp:txBody>
      <dsp:txXfrm>
        <a:off x="2391588" y="82916"/>
        <a:ext cx="1498823" cy="506551"/>
      </dsp:txXfrm>
    </dsp:sp>
    <dsp:sp modelId="{07D5E790-0CDC-40A4-80DE-63717741BAFF}">
      <dsp:nvSpPr>
        <dsp:cNvPr id="0" name=""/>
        <dsp:cNvSpPr/>
      </dsp:nvSpPr>
      <dsp:spPr>
        <a:xfrm>
          <a:off x="4028129" y="765360"/>
          <a:ext cx="1553629" cy="1363535"/>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1" kern="1200" dirty="0"/>
            <a:t>Set specific goals &amp; Develop a strategy</a:t>
          </a:r>
          <a:r>
            <a:rPr lang="en-US" sz="1100" b="1" kern="1200" dirty="0"/>
            <a:t> </a:t>
          </a:r>
        </a:p>
        <a:p>
          <a:pPr marL="57150" lvl="1" indent="-57150" algn="l" defTabSz="444500">
            <a:lnSpc>
              <a:spcPct val="90000"/>
            </a:lnSpc>
            <a:spcBef>
              <a:spcPct val="0"/>
            </a:spcBef>
            <a:spcAft>
              <a:spcPct val="15000"/>
            </a:spcAft>
            <a:buChar char="•"/>
          </a:pPr>
          <a:r>
            <a:rPr lang="en-US" sz="1000" kern="1200" dirty="0"/>
            <a:t>BY OCTOBER 15, 2023:  Finalize action plans to include strategies and high-impact practices</a:t>
          </a:r>
        </a:p>
      </dsp:txBody>
      <dsp:txXfrm>
        <a:off x="4094691" y="831922"/>
        <a:ext cx="1420505" cy="1230411"/>
      </dsp:txXfrm>
    </dsp:sp>
    <dsp:sp modelId="{A523BD18-9819-419B-9E58-AC4D3AA91013}">
      <dsp:nvSpPr>
        <dsp:cNvPr id="0" name=""/>
        <dsp:cNvSpPr/>
      </dsp:nvSpPr>
      <dsp:spPr>
        <a:xfrm>
          <a:off x="3825823" y="2479416"/>
          <a:ext cx="1553629" cy="776814"/>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1" kern="1200" dirty="0"/>
            <a:t>Implement the strategy</a:t>
          </a:r>
          <a:r>
            <a:rPr lang="en-US" sz="1100" b="1" kern="1200" dirty="0"/>
            <a:t> </a:t>
          </a:r>
        </a:p>
        <a:p>
          <a:pPr marL="57150" lvl="1" indent="-57150" algn="l" defTabSz="444500">
            <a:lnSpc>
              <a:spcPct val="90000"/>
            </a:lnSpc>
            <a:spcBef>
              <a:spcPct val="0"/>
            </a:spcBef>
            <a:spcAft>
              <a:spcPct val="15000"/>
            </a:spcAft>
            <a:buChar char="•"/>
          </a:pPr>
          <a:r>
            <a:rPr lang="en-US" sz="1000" kern="1200" dirty="0"/>
            <a:t>BEGIN FALL 2023 AND SPRING 2024</a:t>
          </a:r>
        </a:p>
      </dsp:txBody>
      <dsp:txXfrm>
        <a:off x="3863744" y="2517337"/>
        <a:ext cx="1477787" cy="700972"/>
      </dsp:txXfrm>
    </dsp:sp>
    <dsp:sp modelId="{29F18F2E-AE1A-4F16-9804-D5F5540DC325}">
      <dsp:nvSpPr>
        <dsp:cNvPr id="0" name=""/>
        <dsp:cNvSpPr/>
      </dsp:nvSpPr>
      <dsp:spPr>
        <a:xfrm>
          <a:off x="2177759" y="3378805"/>
          <a:ext cx="1553629" cy="776814"/>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1" kern="1200" dirty="0"/>
            <a:t>Evaluate the results</a:t>
          </a:r>
          <a:r>
            <a:rPr lang="en-US" sz="1100" b="1" kern="1200" dirty="0"/>
            <a:t> </a:t>
          </a:r>
        </a:p>
        <a:p>
          <a:pPr marL="57150" lvl="1" indent="-57150" algn="l" defTabSz="444500">
            <a:lnSpc>
              <a:spcPct val="90000"/>
            </a:lnSpc>
            <a:spcBef>
              <a:spcPct val="0"/>
            </a:spcBef>
            <a:spcAft>
              <a:spcPct val="15000"/>
            </a:spcAft>
            <a:buChar char="•"/>
          </a:pPr>
          <a:r>
            <a:rPr lang="en-US" sz="1000" kern="1200" dirty="0"/>
            <a:t>BY JULY 1, 2024: Assess</a:t>
          </a:r>
        </a:p>
      </dsp:txBody>
      <dsp:txXfrm>
        <a:off x="2215680" y="3416726"/>
        <a:ext cx="1477787" cy="700972"/>
      </dsp:txXfrm>
    </dsp:sp>
    <dsp:sp modelId="{D6EA4E2C-04A8-4413-A9BC-C7F6E581084C}">
      <dsp:nvSpPr>
        <dsp:cNvPr id="0" name=""/>
        <dsp:cNvSpPr/>
      </dsp:nvSpPr>
      <dsp:spPr>
        <a:xfrm>
          <a:off x="716109" y="2301862"/>
          <a:ext cx="1553629" cy="776814"/>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1" kern="1200" dirty="0"/>
            <a:t>Communicate results</a:t>
          </a:r>
          <a:r>
            <a:rPr lang="en-US" sz="1100" b="1" kern="1200" dirty="0"/>
            <a:t> </a:t>
          </a:r>
        </a:p>
        <a:p>
          <a:pPr marL="57150" lvl="1" indent="-57150" algn="l" defTabSz="444500">
            <a:lnSpc>
              <a:spcPct val="90000"/>
            </a:lnSpc>
            <a:spcBef>
              <a:spcPct val="0"/>
            </a:spcBef>
            <a:spcAft>
              <a:spcPct val="15000"/>
            </a:spcAft>
            <a:buChar char="•"/>
          </a:pPr>
          <a:r>
            <a:rPr lang="en-US" sz="1000" kern="1200" dirty="0"/>
            <a:t>Beginning APRIL 2024 and ongoing</a:t>
          </a:r>
        </a:p>
      </dsp:txBody>
      <dsp:txXfrm>
        <a:off x="754030" y="2339783"/>
        <a:ext cx="1477787" cy="700972"/>
      </dsp:txXfrm>
    </dsp:sp>
    <dsp:sp modelId="{0213A7EB-9C56-47DD-B7D5-A130E7B1D759}">
      <dsp:nvSpPr>
        <dsp:cNvPr id="0" name=""/>
        <dsp:cNvSpPr/>
      </dsp:nvSpPr>
      <dsp:spPr>
        <a:xfrm>
          <a:off x="707236" y="990109"/>
          <a:ext cx="1553629" cy="776814"/>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i="1" kern="1200" dirty="0"/>
            <a:t>Revise goals</a:t>
          </a:r>
          <a:r>
            <a:rPr lang="en-US" sz="1100" b="1" kern="1200" dirty="0"/>
            <a:t> </a:t>
          </a:r>
        </a:p>
        <a:p>
          <a:pPr marL="57150" lvl="1" indent="-57150" algn="l" defTabSz="444500">
            <a:lnSpc>
              <a:spcPct val="90000"/>
            </a:lnSpc>
            <a:spcBef>
              <a:spcPct val="0"/>
            </a:spcBef>
            <a:spcAft>
              <a:spcPct val="15000"/>
            </a:spcAft>
            <a:buChar char="•"/>
          </a:pPr>
          <a:r>
            <a:rPr lang="en-US" sz="1000" kern="1200" dirty="0"/>
            <a:t>OCTOBER 15, 2024:  Review and revise</a:t>
          </a:r>
        </a:p>
      </dsp:txBody>
      <dsp:txXfrm>
        <a:off x="745157" y="1028030"/>
        <a:ext cx="1477787" cy="700972"/>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5" y="2"/>
            <a:ext cx="3043343" cy="467072"/>
          </a:xfrm>
          <a:prstGeom prst="rect">
            <a:avLst/>
          </a:prstGeom>
        </p:spPr>
        <p:txBody>
          <a:bodyPr vert="horz" lIns="93324" tIns="46662" rIns="93324" bIns="46662" rtlCol="0"/>
          <a:lstStyle>
            <a:lvl1pPr algn="r">
              <a:defRPr sz="1200"/>
            </a:lvl1pPr>
          </a:lstStyle>
          <a:p>
            <a:fld id="{B25684E4-10C8-504E-B0DA-25DB33105397}" type="datetimeFigureOut">
              <a:rPr lang="en-US" smtClean="0"/>
              <a:t>4/24/2023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5" y="8842030"/>
            <a:ext cx="3043343" cy="467071"/>
          </a:xfrm>
          <a:prstGeom prst="rect">
            <a:avLst/>
          </a:prstGeom>
        </p:spPr>
        <p:txBody>
          <a:bodyPr vert="horz" lIns="93324" tIns="46662" rIns="93324" bIns="46662" rtlCol="0" anchor="b"/>
          <a:lstStyle>
            <a:lvl1pPr algn="r">
              <a:defRPr sz="1200"/>
            </a:lvl1pPr>
          </a:lstStyle>
          <a:p>
            <a:fld id="{0F8A3D71-9FB5-0A42-A10C-A4B0FEE699CB}" type="slidenum">
              <a:rPr lang="en-US" smtClean="0"/>
              <a:t>‹#›</a:t>
            </a:fld>
            <a:endParaRPr lang="en-US"/>
          </a:p>
        </p:txBody>
      </p:sp>
    </p:spTree>
    <p:extLst>
      <p:ext uri="{BB962C8B-B14F-4D97-AF65-F5344CB8AC3E}">
        <p14:creationId xmlns:p14="http://schemas.microsoft.com/office/powerpoint/2010/main" val="241178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start, and next slide</a:t>
            </a:r>
          </a:p>
          <a:p>
            <a:r>
              <a:rPr lang="en-US" dirty="0"/>
              <a:t>Tim:  Data slide and last slide</a:t>
            </a:r>
          </a:p>
        </p:txBody>
      </p:sp>
      <p:sp>
        <p:nvSpPr>
          <p:cNvPr id="4" name="Slide Number Placeholder 3"/>
          <p:cNvSpPr>
            <a:spLocks noGrp="1"/>
          </p:cNvSpPr>
          <p:nvPr>
            <p:ph type="sldNum" sz="quarter" idx="5"/>
          </p:nvPr>
        </p:nvSpPr>
        <p:spPr/>
        <p:txBody>
          <a:bodyPr/>
          <a:lstStyle/>
          <a:p>
            <a:fld id="{0F8A3D71-9FB5-0A42-A10C-A4B0FEE699CB}" type="slidenum">
              <a:rPr lang="en-US" smtClean="0"/>
              <a:t>1</a:t>
            </a:fld>
            <a:endParaRPr lang="en-US"/>
          </a:p>
        </p:txBody>
      </p:sp>
    </p:spTree>
    <p:extLst>
      <p:ext uri="{BB962C8B-B14F-4D97-AF65-F5344CB8AC3E}">
        <p14:creationId xmlns:p14="http://schemas.microsoft.com/office/powerpoint/2010/main" val="199417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Charged with improving retention and graduation rates, college retention committees and a university-wide coordinating committee comprised of nearly 70 faculty, staff, and administrators from both the Dayton and Lake campuses have been meeting since last November to devise success strategies and tactics informed by high-impact best practices shared through </a:t>
            </a:r>
            <a:r>
              <a:rPr lang="en-US" sz="1200" b="1" kern="1200" dirty="0">
                <a:solidFill>
                  <a:schemeClr val="tx1"/>
                </a:solidFill>
                <a:effectLst/>
                <a:latin typeface="+mn-lt"/>
                <a:ea typeface="+mn-ea"/>
                <a:cs typeface="+mn-cs"/>
              </a:rPr>
              <a:t>workshops and trainings </a:t>
            </a:r>
            <a:r>
              <a:rPr lang="en-US" sz="1200" kern="1200" dirty="0">
                <a:solidFill>
                  <a:schemeClr val="tx1"/>
                </a:solidFill>
                <a:effectLst/>
                <a:latin typeface="+mn-lt"/>
                <a:ea typeface="+mn-ea"/>
                <a:cs typeface="+mn-cs"/>
              </a:rPr>
              <a:t>held earlier in the Fall with experts on course completion and persistence.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Throughout this spring semester, the committees have been analyzing data including </a:t>
            </a:r>
            <a:r>
              <a:rPr lang="en-US" sz="1200" b="1" kern="1200" dirty="0">
                <a:solidFill>
                  <a:schemeClr val="tx1"/>
                </a:solidFill>
                <a:effectLst/>
                <a:latin typeface="+mn-lt"/>
                <a:ea typeface="+mn-ea"/>
                <a:cs typeface="+mn-cs"/>
              </a:rPr>
              <a:t>5-year trend data on courses that have high failure rates</a:t>
            </a:r>
            <a:r>
              <a:rPr lang="en-US" sz="1200" kern="1200" dirty="0">
                <a:solidFill>
                  <a:schemeClr val="tx1"/>
                </a:solidFill>
                <a:effectLst/>
                <a:latin typeface="+mn-lt"/>
                <a:ea typeface="+mn-ea"/>
                <a:cs typeface="+mn-cs"/>
              </a:rPr>
              <a:t>.  From these data, and what was learned in the workshops, committees are developing success plans that will impact course completion and ultimately persistence, retention, and degree-attainment.   </a:t>
            </a:r>
          </a:p>
          <a:p>
            <a:endParaRPr lang="en-US" dirty="0"/>
          </a:p>
        </p:txBody>
      </p:sp>
      <p:sp>
        <p:nvSpPr>
          <p:cNvPr id="4" name="Slide Number Placeholder 3"/>
          <p:cNvSpPr>
            <a:spLocks noGrp="1"/>
          </p:cNvSpPr>
          <p:nvPr>
            <p:ph type="sldNum" sz="quarter" idx="5"/>
          </p:nvPr>
        </p:nvSpPr>
        <p:spPr/>
        <p:txBody>
          <a:bodyPr/>
          <a:lstStyle/>
          <a:p>
            <a:fld id="{0F8A3D71-9FB5-0A42-A10C-A4B0FEE699CB}" type="slidenum">
              <a:rPr lang="en-US" smtClean="0"/>
              <a:t>2</a:t>
            </a:fld>
            <a:endParaRPr lang="en-US"/>
          </a:p>
        </p:txBody>
      </p:sp>
    </p:spTree>
    <p:extLst>
      <p:ext uri="{BB962C8B-B14F-4D97-AF65-F5344CB8AC3E}">
        <p14:creationId xmlns:p14="http://schemas.microsoft.com/office/powerpoint/2010/main" val="164880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UNIVERSITY AND COLLEGE RETENTION COMMITTEES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a number of data sets provided by IR, the college committees studied and </a:t>
            </a:r>
            <a:r>
              <a:rPr lang="en-US" sz="1200" b="1" kern="1200" dirty="0">
                <a:solidFill>
                  <a:schemeClr val="tx1"/>
                </a:solidFill>
                <a:effectLst/>
                <a:latin typeface="+mn-lt"/>
                <a:ea typeface="+mn-ea"/>
                <a:cs typeface="+mn-cs"/>
              </a:rPr>
              <a:t>analyzed 5-year trend data</a:t>
            </a:r>
            <a:r>
              <a:rPr lang="en-US" sz="1200" kern="1200" dirty="0">
                <a:solidFill>
                  <a:schemeClr val="tx1"/>
                </a:solidFill>
                <a:effectLst/>
                <a:latin typeface="+mn-lt"/>
                <a:ea typeface="+mn-ea"/>
                <a:cs typeface="+mn-cs"/>
              </a:rPr>
              <a:t> to identify 34 courses across 21 academic prefixes among the 5 colleges targeted for success planning.  These courses range from 0-level courses to 4000-level courses with nearly half in the general education core curriculum.  The average DFW rate for these courses is 28.7% (average overall is 17.2% for all courses – more than a 10 point difference) but in the most recent Fall semester that rate was 30%.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data show that DFW rates are </a:t>
            </a:r>
            <a:r>
              <a:rPr lang="en-US" sz="1200" b="1" kern="1200" dirty="0">
                <a:solidFill>
                  <a:schemeClr val="tx1"/>
                </a:solidFill>
                <a:effectLst/>
                <a:latin typeface="+mn-lt"/>
                <a:ea typeface="+mn-ea"/>
                <a:cs typeface="+mn-cs"/>
              </a:rPr>
              <a:t>even higher </a:t>
            </a:r>
            <a:r>
              <a:rPr lang="en-US" sz="1200" kern="1200" dirty="0">
                <a:solidFill>
                  <a:schemeClr val="tx1"/>
                </a:solidFill>
                <a:effectLst/>
                <a:latin typeface="+mn-lt"/>
                <a:ea typeface="+mn-ea"/>
                <a:cs typeface="+mn-cs"/>
              </a:rPr>
              <a:t>for our Pell-eligible and underrepresented students.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of the success strategies are already underway others will be implemented over the coming months.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targeted “difficult courses” serve as a hub</a:t>
            </a:r>
            <a:r>
              <a:rPr lang="en-US" sz="1200" kern="1200" dirty="0">
                <a:solidFill>
                  <a:schemeClr val="tx1"/>
                </a:solidFill>
                <a:effectLst/>
                <a:latin typeface="+mn-lt"/>
                <a:ea typeface="+mn-ea"/>
                <a:cs typeface="+mn-cs"/>
              </a:rPr>
              <a:t> for the varied tactics and approaches to improving course outcomes; whether it is increased tutoring or supplemental instruction, program re-sequencing, course redesign or the many other strategies we can consider. The work ahead will include </a:t>
            </a:r>
            <a:r>
              <a:rPr lang="en-US" sz="1200" b="1" kern="1200" dirty="0">
                <a:solidFill>
                  <a:schemeClr val="tx1"/>
                </a:solidFill>
                <a:effectLst/>
                <a:latin typeface="+mn-lt"/>
                <a:ea typeface="+mn-ea"/>
                <a:cs typeface="+mn-cs"/>
              </a:rPr>
              <a:t>curricular analytics</a:t>
            </a:r>
            <a:r>
              <a:rPr lang="en-US" sz="1200" kern="1200" dirty="0">
                <a:solidFill>
                  <a:schemeClr val="tx1"/>
                </a:solidFill>
                <a:effectLst/>
                <a:latin typeface="+mn-lt"/>
                <a:ea typeface="+mn-ea"/>
                <a:cs typeface="+mn-cs"/>
              </a:rPr>
              <a:t> where we can examine degree pathways and identify barriers or pinch points that can hinder a student’s time to degree.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Data Literacy Institute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Success plans will be finalized in the Fall semester, and working closely with the </a:t>
            </a:r>
            <a:r>
              <a:rPr lang="en-US" sz="1200" b="1" kern="1200" dirty="0">
                <a:solidFill>
                  <a:schemeClr val="tx1"/>
                </a:solidFill>
                <a:effectLst/>
                <a:latin typeface="+mn-lt"/>
                <a:ea typeface="+mn-ea"/>
                <a:cs typeface="+mn-cs"/>
              </a:rPr>
              <a:t>Center for Faculty Excellence and our newly appointed Student Success Fellow, the Coordinating Committee </a:t>
            </a:r>
            <a:r>
              <a:rPr lang="en-US" sz="1200" kern="1200" dirty="0">
                <a:solidFill>
                  <a:schemeClr val="tx1"/>
                </a:solidFill>
                <a:effectLst/>
                <a:latin typeface="+mn-lt"/>
                <a:ea typeface="+mn-ea"/>
                <a:cs typeface="+mn-cs"/>
              </a:rPr>
              <a:t>will help prioritize the resources and support necessary for implementing these plans.  This will be the foundation for the next Campus Completion Plan which will be due to the state next year at this time.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primary goal is to </a:t>
            </a:r>
            <a:r>
              <a:rPr lang="en-US" sz="1200" b="1" kern="1200" dirty="0">
                <a:solidFill>
                  <a:schemeClr val="tx1"/>
                </a:solidFill>
                <a:effectLst/>
                <a:latin typeface="+mn-lt"/>
                <a:ea typeface="+mn-ea"/>
                <a:cs typeface="+mn-cs"/>
              </a:rPr>
              <a:t>improve course completion</a:t>
            </a:r>
            <a:r>
              <a:rPr lang="en-US" sz="1200" kern="1200" dirty="0">
                <a:solidFill>
                  <a:schemeClr val="tx1"/>
                </a:solidFill>
                <a:effectLst/>
                <a:latin typeface="+mn-lt"/>
                <a:ea typeface="+mn-ea"/>
                <a:cs typeface="+mn-cs"/>
              </a:rPr>
              <a:t>, which in turn will impact the student’s ability to persist and be </a:t>
            </a:r>
            <a:r>
              <a:rPr lang="en-US" sz="1200" b="1" kern="1200" dirty="0">
                <a:solidFill>
                  <a:schemeClr val="tx1"/>
                </a:solidFill>
                <a:effectLst/>
                <a:latin typeface="+mn-lt"/>
                <a:ea typeface="+mn-ea"/>
                <a:cs typeface="+mn-cs"/>
              </a:rPr>
              <a:t>retained</a:t>
            </a:r>
            <a:r>
              <a:rPr lang="en-US" sz="1200" kern="1200" dirty="0">
                <a:solidFill>
                  <a:schemeClr val="tx1"/>
                </a:solidFill>
                <a:effectLst/>
                <a:latin typeface="+mn-lt"/>
                <a:ea typeface="+mn-ea"/>
                <a:cs typeface="+mn-cs"/>
              </a:rPr>
              <a:t> – and, ultimately, earn their </a:t>
            </a:r>
            <a:r>
              <a:rPr lang="en-US" sz="1200" b="1" kern="1200" dirty="0">
                <a:solidFill>
                  <a:schemeClr val="tx1"/>
                </a:solidFill>
                <a:effectLst/>
                <a:latin typeface="+mn-lt"/>
                <a:ea typeface="+mn-ea"/>
                <a:cs typeface="+mn-cs"/>
              </a:rPr>
              <a:t>degree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F8A3D71-9FB5-0A42-A10C-A4B0FEE699CB}" type="slidenum">
              <a:rPr lang="en-US" smtClean="0"/>
              <a:t>3</a:t>
            </a:fld>
            <a:endParaRPr lang="en-US"/>
          </a:p>
        </p:txBody>
      </p:sp>
    </p:spTree>
    <p:extLst>
      <p:ext uri="{BB962C8B-B14F-4D97-AF65-F5344CB8AC3E}">
        <p14:creationId xmlns:p14="http://schemas.microsoft.com/office/powerpoint/2010/main" val="399764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Success plans will be finalized in the Fall semester, and working closely with the </a:t>
            </a:r>
            <a:r>
              <a:rPr lang="en-US" sz="1200" b="1" kern="1200" dirty="0">
                <a:solidFill>
                  <a:schemeClr val="tx1"/>
                </a:solidFill>
                <a:effectLst/>
                <a:latin typeface="+mn-lt"/>
                <a:ea typeface="+mn-ea"/>
                <a:cs typeface="+mn-cs"/>
              </a:rPr>
              <a:t>Center for Faculty Excellence and our newly appointed Student Success Fellow, the Coordinating Committee </a:t>
            </a:r>
            <a:r>
              <a:rPr lang="en-US" sz="1200" kern="1200" dirty="0">
                <a:solidFill>
                  <a:schemeClr val="tx1"/>
                </a:solidFill>
                <a:effectLst/>
                <a:latin typeface="+mn-lt"/>
                <a:ea typeface="+mn-ea"/>
                <a:cs typeface="+mn-cs"/>
              </a:rPr>
              <a:t>will help facilitate the resources and support for implementing these plans.  This will be the foundation for the next Campus Completion Plan which will be due to the state next year at this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a:t>
            </a:r>
            <a:r>
              <a:rPr lang="en-US" sz="1200" b="1" kern="1200" dirty="0">
                <a:solidFill>
                  <a:schemeClr val="tx1"/>
                </a:solidFill>
                <a:effectLst/>
                <a:latin typeface="+mn-lt"/>
                <a:ea typeface="+mn-ea"/>
                <a:cs typeface="+mn-cs"/>
              </a:rPr>
              <a:t>long-term, multi-faceted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primary goal is to </a:t>
            </a:r>
            <a:r>
              <a:rPr lang="en-US" sz="1200" b="1" kern="1200" dirty="0">
                <a:solidFill>
                  <a:schemeClr val="tx1"/>
                </a:solidFill>
                <a:effectLst/>
                <a:latin typeface="+mn-lt"/>
                <a:ea typeface="+mn-ea"/>
                <a:cs typeface="+mn-cs"/>
              </a:rPr>
              <a:t>improve course completion</a:t>
            </a:r>
            <a:r>
              <a:rPr lang="en-US" sz="1200" kern="1200" dirty="0">
                <a:solidFill>
                  <a:schemeClr val="tx1"/>
                </a:solidFill>
                <a:effectLst/>
                <a:latin typeface="+mn-lt"/>
                <a:ea typeface="+mn-ea"/>
                <a:cs typeface="+mn-cs"/>
              </a:rPr>
              <a:t>, which in turn will impact the student’s ability to persist and be </a:t>
            </a:r>
            <a:r>
              <a:rPr lang="en-US" sz="1200" b="1" kern="1200" dirty="0">
                <a:solidFill>
                  <a:schemeClr val="tx1"/>
                </a:solidFill>
                <a:effectLst/>
                <a:latin typeface="+mn-lt"/>
                <a:ea typeface="+mn-ea"/>
                <a:cs typeface="+mn-cs"/>
              </a:rPr>
              <a:t>retained</a:t>
            </a:r>
            <a:r>
              <a:rPr lang="en-US" sz="1200" kern="1200" dirty="0">
                <a:solidFill>
                  <a:schemeClr val="tx1"/>
                </a:solidFill>
                <a:effectLst/>
                <a:latin typeface="+mn-lt"/>
                <a:ea typeface="+mn-ea"/>
                <a:cs typeface="+mn-cs"/>
              </a:rPr>
              <a:t> – and, ultimately, earn their </a:t>
            </a:r>
            <a:r>
              <a:rPr lang="en-US" sz="1200" b="1" kern="1200" dirty="0">
                <a:solidFill>
                  <a:schemeClr val="tx1"/>
                </a:solidFill>
                <a:effectLst/>
                <a:latin typeface="+mn-lt"/>
                <a:ea typeface="+mn-ea"/>
                <a:cs typeface="+mn-cs"/>
              </a:rPr>
              <a:t>degree</a:t>
            </a:r>
            <a:r>
              <a:rPr lang="en-US" sz="1200" kern="1200" dirty="0">
                <a:solidFill>
                  <a:schemeClr val="tx1"/>
                </a:solidFill>
                <a:effectLst/>
                <a:latin typeface="+mn-lt"/>
                <a:ea typeface="+mn-ea"/>
                <a:cs typeface="+mn-cs"/>
              </a:rPr>
              <a:t>.</a:t>
            </a:r>
          </a:p>
          <a:p>
            <a:endParaRPr lang="en-US" dirty="0"/>
          </a:p>
          <a:p>
            <a:r>
              <a:rPr lang="en-US" dirty="0"/>
              <a:t>What questions do you have?</a:t>
            </a:r>
          </a:p>
        </p:txBody>
      </p:sp>
      <p:sp>
        <p:nvSpPr>
          <p:cNvPr id="4" name="Slide Number Placeholder 3"/>
          <p:cNvSpPr>
            <a:spLocks noGrp="1"/>
          </p:cNvSpPr>
          <p:nvPr>
            <p:ph type="sldNum" sz="quarter" idx="5"/>
          </p:nvPr>
        </p:nvSpPr>
        <p:spPr/>
        <p:txBody>
          <a:bodyPr/>
          <a:lstStyle/>
          <a:p>
            <a:fld id="{0F8A3D71-9FB5-0A42-A10C-A4B0FEE699CB}" type="slidenum">
              <a:rPr lang="en-US" smtClean="0"/>
              <a:t>4</a:t>
            </a:fld>
            <a:endParaRPr lang="en-US"/>
          </a:p>
        </p:txBody>
      </p:sp>
    </p:spTree>
    <p:extLst>
      <p:ext uri="{BB962C8B-B14F-4D97-AF65-F5344CB8AC3E}">
        <p14:creationId xmlns:p14="http://schemas.microsoft.com/office/powerpoint/2010/main" val="270003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26282"/>
            <a:ext cx="8229600" cy="1102519"/>
          </a:xfrm>
          <a:prstGeom prst="rect">
            <a:avLst/>
          </a:prstGeo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043113"/>
            <a:ext cx="6400800" cy="1314450"/>
          </a:xfrm>
          <a:prstGeom prst="rect">
            <a:avLst/>
          </a:prstGeom>
        </p:spPr>
        <p:txBody>
          <a:bodyPr/>
          <a:lstStyle>
            <a:lvl1pPr marL="0" indent="0" algn="ctr">
              <a:buNone/>
              <a:defRPr>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CC3BD2BA-2883-FD40-805C-007EC2993B74}" type="datetimeFigureOut">
              <a:rPr lang="en-US" smtClean="0"/>
              <a:pPr/>
              <a:t>4/24/2023</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122028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19800" y="564945"/>
            <a:ext cx="2339436" cy="1438026"/>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6019800" y="2102955"/>
            <a:ext cx="2339436" cy="1314450"/>
          </a:xfrm>
          <a:prstGeom prst="rect">
            <a:avLst/>
          </a:prstGeom>
        </p:spPr>
        <p:txBody>
          <a:bodyPr>
            <a:normAutofit/>
          </a:bodyPr>
          <a:lstStyle>
            <a:lvl1pPr marL="0" indent="0" algn="ctr">
              <a:buNone/>
              <a:defRPr sz="150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3C63FDA4-5734-0949-BDA6-D0D6FDC31663}"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68425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3C63FDA4-5734-0949-BDA6-D0D6FDC31663}" type="datetimeFigureOut">
              <a:rPr lang="en-US" smtClean="0"/>
              <a:t>4/24/2023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6019800" y="564945"/>
            <a:ext cx="2339436" cy="1583169"/>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26714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3C63FDA4-5734-0949-BDA6-D0D6FDC31663}" type="datetimeFigureOut">
              <a:rPr lang="en-US" smtClean="0"/>
              <a:pPr/>
              <a:t>4/24/2023</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90234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56F9B4-387C-D346-B378-FCBE2DEF1520}"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3635829" y="564945"/>
            <a:ext cx="5089630" cy="1102519"/>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3635829" y="1819927"/>
            <a:ext cx="5089630" cy="1314450"/>
          </a:xfrm>
          <a:prstGeom prst="rect">
            <a:avLst/>
          </a:prstGeom>
        </p:spPr>
        <p:txBody>
          <a:bodyPr>
            <a:normAutofit/>
          </a:bodyPr>
          <a:lstStyle>
            <a:lvl1pPr marL="0" indent="0" algn="ctr">
              <a:buNone/>
              <a:defRPr sz="150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58462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56F9B4-387C-D346-B378-FCBE2DEF1520}" type="datetimeFigureOut">
              <a:rPr lang="en-US" smtClean="0"/>
              <a:pPr/>
              <a:t>4/24/2023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3643086" y="1116203"/>
            <a:ext cx="5082373" cy="1102519"/>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518273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56F9B4-387C-D346-B378-FCBE2DEF1520}" type="datetimeFigureOut">
              <a:rPr lang="en-US" smtClean="0"/>
              <a:pPr/>
              <a:t>4/24/2023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60384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989784"/>
            <a:ext cx="5562600" cy="669301"/>
          </a:xfrm>
          <a:prstGeom prst="rect">
            <a:avLst/>
          </a:prstGeom>
        </p:spPr>
        <p:txBody>
          <a:bodyPr>
            <a:normAutofit/>
          </a:bodyPr>
          <a:lstStyle>
            <a:lvl1pPr algn="l">
              <a:defRPr sz="2625"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4534A80-8F0F-8B4A-B1EE-DA8BDE36D262}" type="datetimeFigureOut">
              <a:rPr lang="en-US" smtClean="0"/>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228251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24534A80-8F0F-8B4A-B1EE-DA8BDE36D262}" type="datetimeFigureOut">
              <a:rPr lang="en-US" smtClean="0"/>
              <a:t>4/24/2023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1992125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55664"/>
            <a:ext cx="8229600" cy="1102519"/>
          </a:xfrm>
          <a:prstGeom prst="rect">
            <a:avLst/>
          </a:prstGeo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72495"/>
            <a:ext cx="6400800" cy="1314450"/>
          </a:xfrm>
          <a:prstGeom prst="rect">
            <a:avLst/>
          </a:prstGeom>
        </p:spPr>
        <p:txBody>
          <a:bodyPr/>
          <a:lstStyle>
            <a:lvl1pPr marL="0" indent="0" algn="ctr">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980766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4735"/>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668907"/>
            <a:ext cx="8229600" cy="3026464"/>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04101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CC3BD2BA-2883-FD40-805C-007EC2993B74}" type="datetimeFigureOut">
              <a:rPr lang="en-US" smtClean="0"/>
              <a:pPr/>
              <a:t>4/24/2023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87350AA8-8DCB-AE4B-9C05-A61ED8CA6812}" type="slidenum">
              <a:rPr lang="en-US" smtClean="0"/>
              <a:pPr/>
              <a:t>‹#›</a:t>
            </a:fld>
            <a:endParaRPr lang="en-US"/>
          </a:p>
        </p:txBody>
      </p:sp>
      <p:sp>
        <p:nvSpPr>
          <p:cNvPr id="6" name="Title 1"/>
          <p:cNvSpPr>
            <a:spLocks noGrp="1"/>
          </p:cNvSpPr>
          <p:nvPr>
            <p:ph type="ctrTitle"/>
          </p:nvPr>
        </p:nvSpPr>
        <p:spPr>
          <a:xfrm>
            <a:off x="457200" y="1357140"/>
            <a:ext cx="8229600" cy="1102519"/>
          </a:xfrm>
          <a:prstGeom prst="rect">
            <a:avLst/>
          </a:prstGeom>
        </p:spPr>
        <p:txBody>
          <a:bodyPr/>
          <a:lstStyle>
            <a:lvl1pPr>
              <a:defRPr b="1">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471026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462772"/>
            <a:ext cx="8001000" cy="1102519"/>
          </a:xfrm>
          <a:prstGeom prst="rect">
            <a:avLst/>
          </a:prstGeo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2565290"/>
            <a:ext cx="6400800" cy="1314450"/>
          </a:xfrm>
          <a:prstGeom prst="rect">
            <a:avLst/>
          </a:prstGeom>
        </p:spPr>
        <p:txBody>
          <a:bodyPr/>
          <a:lstStyle>
            <a:lvl1pPr marL="0" indent="0" algn="l">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81905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69502"/>
            <a:ext cx="4038600" cy="3540383"/>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69502"/>
            <a:ext cx="4038600" cy="3540383"/>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173171"/>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828448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74210"/>
            <a:ext cx="4040188"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54032"/>
            <a:ext cx="4040188" cy="3055854"/>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74210"/>
            <a:ext cx="4041775"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54032"/>
            <a:ext cx="4041775" cy="3055854"/>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173171"/>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23386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659400"/>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38886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41329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93401"/>
            <a:ext cx="3008313" cy="1214635"/>
          </a:xfrm>
          <a:prstGeom prst="rect">
            <a:avLst/>
          </a:prstGeom>
        </p:spPr>
        <p:txBody>
          <a:bodyPr anchor="b">
            <a:noAutofit/>
          </a:bodyPr>
          <a:lstStyle>
            <a:lvl1pPr algn="l">
              <a:defRPr sz="24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760122"/>
            <a:ext cx="5111750" cy="3788153"/>
          </a:xfrm>
          <a:prstGeom prst="rect">
            <a:avLst/>
          </a:prstGeo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908036"/>
            <a:ext cx="3008313" cy="2640239"/>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223410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29274"/>
            <a:ext cx="5486400" cy="425054"/>
          </a:xfrm>
          <a:prstGeom prst="rect">
            <a:avLst/>
          </a:prstGeom>
        </p:spPr>
        <p:txBody>
          <a:bodyPr anchor="b"/>
          <a:lstStyle>
            <a:lvl1pPr algn="l">
              <a:defRPr sz="15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689375"/>
            <a:ext cx="5486400" cy="2785130"/>
          </a:xfrm>
          <a:prstGeom prst="rect">
            <a:avLst/>
          </a:prstGeom>
        </p:spPr>
        <p:txBody>
          <a:bodyPr/>
          <a:lstStyle>
            <a:lvl1pPr marL="0" indent="0">
              <a:buNone/>
              <a:defRPr sz="240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3954327"/>
            <a:ext cx="5486400" cy="603647"/>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558626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641652"/>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657147"/>
            <a:ext cx="8229600" cy="3030967"/>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4507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46727"/>
            <a:ext cx="2057400" cy="4041387"/>
          </a:xfrm>
          <a:prstGeom prst="rect">
            <a:avLst/>
          </a:prstGeo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646727"/>
            <a:ext cx="6019800" cy="4041387"/>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337879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97819"/>
            <a:ext cx="8229600" cy="1102519"/>
          </a:xfrm>
          <a:prstGeom prst="rect">
            <a:avLst/>
          </a:prstGeo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914650"/>
            <a:ext cx="6400800" cy="1214664"/>
          </a:xfrm>
          <a:prstGeom prst="rect">
            <a:avLst/>
          </a:prstGeom>
        </p:spPr>
        <p:txBody>
          <a:bodyPr/>
          <a:lstStyle>
            <a:lvl1pPr marL="0" indent="0" algn="ctr">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20307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CC3BD2BA-2883-FD40-805C-007EC2993B74}" type="datetimeFigureOut">
              <a:rPr lang="en-US" smtClean="0"/>
              <a:pPr/>
              <a:t>4/24/2023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2291408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1796"/>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95968"/>
            <a:ext cx="8229600" cy="2787346"/>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055843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597819"/>
            <a:ext cx="8001000" cy="1102519"/>
          </a:xfrm>
          <a:prstGeom prst="rect">
            <a:avLst/>
          </a:prstGeo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2700338"/>
            <a:ext cx="6400800" cy="1314450"/>
          </a:xfrm>
          <a:prstGeom prst="rect">
            <a:avLst/>
          </a:prstGeom>
        </p:spPr>
        <p:txBody>
          <a:bodyPr/>
          <a:lstStyle>
            <a:lvl1pPr marL="0" indent="0" algn="l">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89795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5968"/>
            <a:ext cx="4038600" cy="2780089"/>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5968"/>
            <a:ext cx="4038600" cy="2780089"/>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457200" y="599636"/>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74988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2835"/>
            <a:ext cx="4040188"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082658"/>
            <a:ext cx="4040188" cy="2315172"/>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602835"/>
            <a:ext cx="4041775"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82658"/>
            <a:ext cx="4041775" cy="2315172"/>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601796"/>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2862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601796"/>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881824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669046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47830"/>
            <a:ext cx="3008313" cy="1214635"/>
          </a:xfrm>
          <a:prstGeom prst="rect">
            <a:avLst/>
          </a:prstGeom>
        </p:spPr>
        <p:txBody>
          <a:bodyPr anchor="b">
            <a:noAutofit/>
          </a:bodyPr>
          <a:lstStyle>
            <a:lvl1pPr algn="l">
              <a:defRPr sz="24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314551"/>
            <a:ext cx="5111750" cy="4002073"/>
          </a:xfrm>
          <a:prstGeom prst="rect">
            <a:avLst/>
          </a:prstGeo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62465"/>
            <a:ext cx="3008313" cy="2854159"/>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039643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237593"/>
            <a:ext cx="5486400" cy="425054"/>
          </a:xfrm>
          <a:prstGeom prst="rect">
            <a:avLst/>
          </a:prstGeom>
        </p:spPr>
        <p:txBody>
          <a:bodyPr anchor="b"/>
          <a:lstStyle>
            <a:lvl1pPr algn="l">
              <a:defRPr sz="15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397695"/>
            <a:ext cx="5486400" cy="2785130"/>
          </a:xfrm>
          <a:prstGeom prst="rect">
            <a:avLst/>
          </a:prstGeom>
        </p:spPr>
        <p:txBody>
          <a:bodyPr/>
          <a:lstStyle>
            <a:lvl1pPr marL="0" indent="0">
              <a:buNone/>
              <a:defRPr sz="240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3662646"/>
            <a:ext cx="5486400" cy="590040"/>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091634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219041"/>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213214"/>
            <a:ext cx="8229600" cy="3141072"/>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311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2105"/>
            <a:ext cx="2057400" cy="4131209"/>
          </a:xfrm>
          <a:prstGeom prst="rect">
            <a:avLst/>
          </a:prstGeo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252105"/>
            <a:ext cx="6019800" cy="4131209"/>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37965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6138"/>
            <a:ext cx="8229600" cy="1102519"/>
          </a:xfrm>
          <a:prstGeom prst="rect">
            <a:avLst/>
          </a:prstGeo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192969"/>
            <a:ext cx="6400800" cy="1314450"/>
          </a:xfrm>
          <a:prstGeom prst="rect">
            <a:avLst/>
          </a:prstGeom>
        </p:spPr>
        <p:txBody>
          <a:bodyPr/>
          <a:lstStyle>
            <a:lvl1pPr marL="0" indent="0" algn="ctr">
              <a:buNone/>
              <a:defRPr>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12D24543-DE0D-2249-9D6A-916A21ACF412}" type="datetimeFigureOut">
              <a:rPr lang="en-US" smtClean="0"/>
              <a:pPr/>
              <a:t>4/24/2023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208059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597"/>
            <a:ext cx="8229600" cy="857250"/>
          </a:xfrm>
          <a:prstGeom prst="rect">
            <a:avLst/>
          </a:prstGeom>
        </p:spPr>
        <p:txBody>
          <a:bodyPr/>
          <a:lstStyle>
            <a:lvl1pPr>
              <a:defRPr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12D24543-DE0D-2249-9D6A-916A21ACF412}" type="datetimeFigureOut">
              <a:rPr lang="en-US" smtClean="0"/>
              <a:pPr/>
              <a:t>4/24/2023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281406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12D24543-DE0D-2249-9D6A-916A21ACF412}" type="datetimeFigureOut">
              <a:rPr lang="en-US" smtClean="0"/>
              <a:pPr/>
              <a:t>4/24/2023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401309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1250"/>
            <a:ext cx="8229600" cy="1102519"/>
          </a:xfrm>
        </p:spPr>
        <p:txBody>
          <a:bodyPr/>
          <a:lstStyle>
            <a:lvl1pPr>
              <a:defRPr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078081"/>
            <a:ext cx="6400800" cy="1129576"/>
          </a:xfrm>
        </p:spPr>
        <p:txBody>
          <a:bodyPr/>
          <a:lstStyle>
            <a:lvl1pPr marL="0" indent="0" algn="ctr">
              <a:buNone/>
              <a:defRPr>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4/24/2023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49362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306887"/>
            <a:ext cx="8229599" cy="857250"/>
          </a:xfrm>
        </p:spPr>
        <p:txBody>
          <a:bodyPr/>
          <a:lstStyle>
            <a:lvl1pPr>
              <a:defRPr b="1">
                <a:solidFill>
                  <a:srgbClr val="FFFFFF"/>
                </a:solidFill>
                <a:latin typeface="Arial"/>
                <a:cs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4/24/2023</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335821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4/24/2023</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4168888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44037-AAC2-0742-99B9-07B0DC7FF25D}"/>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7346598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AE3B6F-FC12-BE4B-8D3C-9E5125837362}"/>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0966556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A6CFA1A-A022-D649-8AD9-9F30A5C06CF5}" type="datetimeFigureOut">
              <a:rPr lang="en-US" smtClean="0"/>
              <a:t>4/24/2023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07A361-AE56-CD4A-B91B-4241634854C6}" type="slidenum">
              <a:rPr lang="en-US" smtClean="0"/>
              <a:t>‹#›</a:t>
            </a:fld>
            <a:endParaRPr lang="en-US"/>
          </a:p>
        </p:txBody>
      </p:sp>
      <p:pic>
        <p:nvPicPr>
          <p:cNvPr id="9" name="Picture 8">
            <a:extLst>
              <a:ext uri="{FF2B5EF4-FFF2-40B4-BE49-F238E27FC236}">
                <a16:creationId xmlns:a16="http://schemas.microsoft.com/office/drawing/2014/main" id="{1A8C30BF-6A77-8E44-A67A-DDF61ADA4E12}"/>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2166532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3E02CE-440C-AD41-9DDA-5591ED1E75C6}"/>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3805033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363C08-5832-E94D-9314-2E2054CA158D}"/>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0116647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18B8E3-4674-A347-9DC4-DBF0F0A66E7F}"/>
              </a:ext>
            </a:extLst>
          </p:cNvPr>
          <p:cNvPicPr>
            <a:picLocks noChangeAspect="1"/>
          </p:cNvPicPr>
          <p:nvPr userDrawn="1"/>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79054184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F186C6-9C93-C04D-87CC-2877C61E6594}"/>
              </a:ext>
            </a:extLst>
          </p:cNvPr>
          <p:cNvPicPr>
            <a:picLocks noChangeAspect="1"/>
          </p:cNvPicPr>
          <p:nvPr userDrawn="1"/>
        </p:nvPicPr>
        <p:blipFill>
          <a:blip r:embed="rId13"/>
          <a:stretch>
            <a:fillRect/>
          </a:stretch>
        </p:blipFill>
        <p:spPr>
          <a:xfrm>
            <a:off x="11261" y="0"/>
            <a:ext cx="9121478" cy="5143500"/>
          </a:xfrm>
          <a:prstGeom prst="rect">
            <a:avLst/>
          </a:prstGeom>
        </p:spPr>
      </p:pic>
    </p:spTree>
    <p:extLst>
      <p:ext uri="{BB962C8B-B14F-4D97-AF65-F5344CB8AC3E}">
        <p14:creationId xmlns:p14="http://schemas.microsoft.com/office/powerpoint/2010/main" val="19708765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36530E-C695-2C44-9F92-259B01868F5D}"/>
              </a:ext>
            </a:extLst>
          </p:cNvPr>
          <p:cNvPicPr>
            <a:picLocks noChangeAspect="1"/>
          </p:cNvPicPr>
          <p:nvPr userDrawn="1"/>
        </p:nvPicPr>
        <p:blipFill>
          <a:blip r:embed="rId13"/>
          <a:stretch>
            <a:fillRect/>
          </a:stretch>
        </p:blipFill>
        <p:spPr>
          <a:xfrm>
            <a:off x="11261" y="0"/>
            <a:ext cx="9121478" cy="5143500"/>
          </a:xfrm>
          <a:prstGeom prst="rect">
            <a:avLst/>
          </a:prstGeom>
        </p:spPr>
      </p:pic>
    </p:spTree>
    <p:extLst>
      <p:ext uri="{BB962C8B-B14F-4D97-AF65-F5344CB8AC3E}">
        <p14:creationId xmlns:p14="http://schemas.microsoft.com/office/powerpoint/2010/main" val="36447867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23090E-3AC3-40D9-BED6-99DE11D3D690}"/>
              </a:ext>
            </a:extLst>
          </p:cNvPr>
          <p:cNvSpPr/>
          <p:nvPr/>
        </p:nvSpPr>
        <p:spPr>
          <a:xfrm>
            <a:off x="381464" y="0"/>
            <a:ext cx="3038709" cy="5457524"/>
          </a:xfrm>
          <a:prstGeom prst="rect">
            <a:avLst/>
          </a:prstGeom>
          <a:solidFill>
            <a:srgbClr val="CD9E52">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5" name="Rectangle 4">
            <a:extLst>
              <a:ext uri="{FF2B5EF4-FFF2-40B4-BE49-F238E27FC236}">
                <a16:creationId xmlns:a16="http://schemas.microsoft.com/office/drawing/2014/main" id="{78B7FEE4-2220-4767-B873-DA46C55C737F}"/>
              </a:ext>
            </a:extLst>
          </p:cNvPr>
          <p:cNvSpPr/>
          <p:nvPr/>
        </p:nvSpPr>
        <p:spPr>
          <a:xfrm>
            <a:off x="167335" y="2435066"/>
            <a:ext cx="3049369" cy="1461939"/>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2000" b="1" dirty="0">
                <a:solidFill>
                  <a:schemeClr val="bg1"/>
                </a:solidFill>
              </a:rPr>
              <a:t>Co-chairs:</a:t>
            </a:r>
          </a:p>
          <a:p>
            <a:pPr lvl="1"/>
            <a:r>
              <a:rPr lang="en-US" sz="2000" b="1" dirty="0">
                <a:solidFill>
                  <a:schemeClr val="bg1"/>
                </a:solidFill>
              </a:rPr>
              <a:t>Tim Littell</a:t>
            </a:r>
          </a:p>
          <a:p>
            <a:pPr lvl="1"/>
            <a:r>
              <a:rPr lang="en-US" sz="1200" dirty="0">
                <a:solidFill>
                  <a:schemeClr val="bg1"/>
                </a:solidFill>
              </a:rPr>
              <a:t>Assoc Vice Provost, Student Success</a:t>
            </a:r>
          </a:p>
          <a:p>
            <a:pPr lvl="1"/>
            <a:r>
              <a:rPr lang="en-US" sz="2000" b="1" dirty="0">
                <a:solidFill>
                  <a:schemeClr val="bg1"/>
                </a:solidFill>
              </a:rPr>
              <a:t>Laura Luehrmann</a:t>
            </a:r>
          </a:p>
          <a:p>
            <a:pPr lvl="1"/>
            <a:r>
              <a:rPr lang="en-US" sz="1200" dirty="0">
                <a:solidFill>
                  <a:schemeClr val="bg1"/>
                </a:solidFill>
              </a:rPr>
              <a:t>Professor &amp; Chair, </a:t>
            </a:r>
            <a:r>
              <a:rPr lang="en-US" sz="1200" dirty="0" err="1">
                <a:solidFill>
                  <a:schemeClr val="bg1"/>
                </a:solidFill>
              </a:rPr>
              <a:t>SoSIS</a:t>
            </a:r>
            <a:endParaRPr lang="en-US" sz="1200" dirty="0">
              <a:solidFill>
                <a:schemeClr val="bg1"/>
              </a:solidFill>
            </a:endParaRPr>
          </a:p>
        </p:txBody>
      </p:sp>
      <p:sp>
        <p:nvSpPr>
          <p:cNvPr id="6" name="Rectangle 2">
            <a:extLst>
              <a:ext uri="{FF2B5EF4-FFF2-40B4-BE49-F238E27FC236}">
                <a16:creationId xmlns:a16="http://schemas.microsoft.com/office/drawing/2014/main" id="{F7993732-1FA9-4806-82DE-485380F7A6FD}"/>
              </a:ext>
            </a:extLst>
          </p:cNvPr>
          <p:cNvSpPr>
            <a:spLocks noGrp="1" noChangeArrowheads="1"/>
          </p:cNvSpPr>
          <p:nvPr>
            <p:ph type="title"/>
          </p:nvPr>
        </p:nvSpPr>
        <p:spPr>
          <a:xfrm>
            <a:off x="440897" y="368636"/>
            <a:ext cx="3493912" cy="612198"/>
          </a:xfrm>
        </p:spPr>
        <p:txBody>
          <a:bodyPr/>
          <a:lstStyle/>
          <a:p>
            <a:pPr eaLnBrk="1" hangingPunct="1">
              <a:defRPr/>
            </a:pPr>
            <a:r>
              <a:rPr lang="en-US" sz="3000" b="1" dirty="0">
                <a:solidFill>
                  <a:srgbClr val="007C48"/>
                </a:solidFill>
                <a:effectLst>
                  <a:outerShdw blurRad="38100" dist="38100" dir="2700000" algn="tl">
                    <a:srgbClr val="000000">
                      <a:alpha val="43137"/>
                    </a:srgbClr>
                  </a:outerShdw>
                </a:effectLst>
                <a:latin typeface="+mn-lt"/>
              </a:rPr>
              <a:t>University Coordinating Retention Committee</a:t>
            </a:r>
            <a:br>
              <a:rPr lang="en-US" sz="3000" b="1" dirty="0">
                <a:solidFill>
                  <a:srgbClr val="007C48"/>
                </a:solidFill>
                <a:latin typeface="+mn-lt"/>
              </a:rPr>
            </a:br>
            <a:endParaRPr lang="en-US" sz="2400" b="1" i="1" dirty="0">
              <a:solidFill>
                <a:srgbClr val="007C48"/>
              </a:solidFill>
              <a:latin typeface="+mn-lt"/>
            </a:endParaRPr>
          </a:p>
        </p:txBody>
      </p:sp>
    </p:spTree>
    <p:extLst>
      <p:ext uri="{BB962C8B-B14F-4D97-AF65-F5344CB8AC3E}">
        <p14:creationId xmlns:p14="http://schemas.microsoft.com/office/powerpoint/2010/main" val="84983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431"/>
            <a:ext cx="8229600" cy="857250"/>
          </a:xfrm>
        </p:spPr>
        <p:txBody>
          <a:bodyPr>
            <a:normAutofit/>
          </a:bodyPr>
          <a:lstStyle/>
          <a:p>
            <a:r>
              <a:rPr lang="en-US" sz="3200" b="1" dirty="0">
                <a:solidFill>
                  <a:srgbClr val="007C48"/>
                </a:solidFill>
                <a:latin typeface="+mn-lt"/>
              </a:rPr>
              <a:t>Structure</a:t>
            </a:r>
            <a:endParaRPr lang="en-US" sz="3200" dirty="0">
              <a:solidFill>
                <a:srgbClr val="007C48"/>
              </a:solidFill>
              <a:latin typeface="+mn-lt"/>
            </a:endParaRPr>
          </a:p>
        </p:txBody>
      </p:sp>
      <p:pic>
        <p:nvPicPr>
          <p:cNvPr id="10" name="Picture 9" descr="Shape&#10;&#10;Description automatically generated with medium confidence">
            <a:extLst>
              <a:ext uri="{FF2B5EF4-FFF2-40B4-BE49-F238E27FC236}">
                <a16:creationId xmlns:a16="http://schemas.microsoft.com/office/drawing/2014/main" id="{100320D4-E98C-45EE-AEA6-E52D29AE3515}"/>
              </a:ext>
            </a:extLst>
          </p:cNvPr>
          <p:cNvPicPr>
            <a:picLocks noChangeAspect="1"/>
          </p:cNvPicPr>
          <p:nvPr/>
        </p:nvPicPr>
        <p:blipFill>
          <a:blip r:embed="rId3"/>
          <a:stretch>
            <a:fillRect/>
          </a:stretch>
        </p:blipFill>
        <p:spPr>
          <a:xfrm>
            <a:off x="7801337" y="4359032"/>
            <a:ext cx="1175328" cy="556021"/>
          </a:xfrm>
          <a:prstGeom prst="rect">
            <a:avLst/>
          </a:prstGeom>
        </p:spPr>
      </p:pic>
      <p:graphicFrame>
        <p:nvGraphicFramePr>
          <p:cNvPr id="3" name="Diagram 2">
            <a:extLst>
              <a:ext uri="{FF2B5EF4-FFF2-40B4-BE49-F238E27FC236}">
                <a16:creationId xmlns:a16="http://schemas.microsoft.com/office/drawing/2014/main" id="{4FA84844-29F8-49EC-B0F8-9D0C62C21786}"/>
              </a:ext>
            </a:extLst>
          </p:cNvPr>
          <p:cNvGraphicFramePr/>
          <p:nvPr>
            <p:extLst>
              <p:ext uri="{D42A27DB-BD31-4B8C-83A1-F6EECF244321}">
                <p14:modId xmlns:p14="http://schemas.microsoft.com/office/powerpoint/2010/main" val="1326984582"/>
              </p:ext>
            </p:extLst>
          </p:nvPr>
        </p:nvGraphicFramePr>
        <p:xfrm>
          <a:off x="507599" y="1373584"/>
          <a:ext cx="5014659" cy="30104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08640BA4-17E3-41A7-9146-A33E5A7EB5CE}"/>
              </a:ext>
            </a:extLst>
          </p:cNvPr>
          <p:cNvSpPr/>
          <p:nvPr/>
        </p:nvSpPr>
        <p:spPr>
          <a:xfrm>
            <a:off x="5764306" y="759431"/>
            <a:ext cx="3212359" cy="3724096"/>
          </a:xfrm>
          <a:prstGeom prst="rect">
            <a:avLst/>
          </a:prstGeom>
        </p:spPr>
        <p:txBody>
          <a:bodyPr wrap="square">
            <a:spAutoFit/>
          </a:bodyPr>
          <a:lstStyle/>
          <a:p>
            <a:r>
              <a:rPr lang="en-US" sz="3200" b="1" dirty="0">
                <a:solidFill>
                  <a:srgbClr val="007C48"/>
                </a:solidFill>
              </a:rPr>
              <a:t>Work To-date</a:t>
            </a:r>
            <a:br>
              <a:rPr lang="en-US" sz="1400" b="1" dirty="0">
                <a:solidFill>
                  <a:srgbClr val="007C48"/>
                </a:solidFill>
              </a:rPr>
            </a:br>
            <a:br>
              <a:rPr lang="en-US" sz="1400" b="1" dirty="0">
                <a:solidFill>
                  <a:srgbClr val="007C48"/>
                </a:solidFill>
              </a:rPr>
            </a:br>
            <a:r>
              <a:rPr lang="en-US" sz="1600" b="1" dirty="0">
                <a:solidFill>
                  <a:srgbClr val="007C48"/>
                </a:solidFill>
              </a:rPr>
              <a:t>Fall 2022</a:t>
            </a:r>
            <a:br>
              <a:rPr lang="en-US" sz="1600" b="1" dirty="0">
                <a:solidFill>
                  <a:srgbClr val="007C48"/>
                </a:solidFill>
              </a:rPr>
            </a:br>
            <a:endParaRPr lang="en-US" sz="1600" b="1" dirty="0">
              <a:solidFill>
                <a:srgbClr val="007C48"/>
              </a:solidFill>
            </a:endParaRPr>
          </a:p>
          <a:p>
            <a:r>
              <a:rPr lang="en-US" sz="1600" dirty="0"/>
              <a:t>DFW Workshop</a:t>
            </a:r>
            <a:br>
              <a:rPr lang="en-US" sz="1600" dirty="0"/>
            </a:br>
            <a:endParaRPr lang="en-US" sz="1600" dirty="0"/>
          </a:p>
          <a:p>
            <a:r>
              <a:rPr lang="en-US" sz="1600" dirty="0"/>
              <a:t>Retention Committee Kickoff </a:t>
            </a:r>
          </a:p>
          <a:p>
            <a:r>
              <a:rPr lang="en-US" sz="1400" dirty="0"/>
              <a:t>Keynote (Eboni Pringle, Kent State)</a:t>
            </a:r>
          </a:p>
          <a:p>
            <a:endParaRPr lang="en-US" sz="1600" b="1" dirty="0">
              <a:solidFill>
                <a:srgbClr val="007C48"/>
              </a:solidFill>
            </a:endParaRPr>
          </a:p>
          <a:p>
            <a:r>
              <a:rPr lang="en-US" sz="1600" b="1" dirty="0">
                <a:solidFill>
                  <a:srgbClr val="007C48"/>
                </a:solidFill>
              </a:rPr>
              <a:t>Spring 2023</a:t>
            </a:r>
            <a:br>
              <a:rPr lang="en-US" sz="1600" dirty="0"/>
            </a:br>
            <a:endParaRPr lang="en-US" sz="1600" dirty="0"/>
          </a:p>
          <a:p>
            <a:r>
              <a:rPr lang="en-US" sz="1600" dirty="0"/>
              <a:t>Analysis of data</a:t>
            </a:r>
            <a:br>
              <a:rPr lang="en-US" sz="1600" dirty="0"/>
            </a:br>
            <a:r>
              <a:rPr lang="en-US" sz="1600" dirty="0"/>
              <a:t>       </a:t>
            </a:r>
            <a:r>
              <a:rPr lang="en-US" sz="1400" dirty="0"/>
              <a:t>Identified “difficult courses”</a:t>
            </a:r>
            <a:br>
              <a:rPr lang="en-US" sz="1400" dirty="0"/>
            </a:br>
            <a:r>
              <a:rPr lang="en-US" sz="1400" dirty="0"/>
              <a:t>        Curricular Analytics</a:t>
            </a:r>
          </a:p>
        </p:txBody>
      </p:sp>
      <p:sp>
        <p:nvSpPr>
          <p:cNvPr id="6" name="Rectangle 5">
            <a:extLst>
              <a:ext uri="{FF2B5EF4-FFF2-40B4-BE49-F238E27FC236}">
                <a16:creationId xmlns:a16="http://schemas.microsoft.com/office/drawing/2014/main" id="{30BEA209-589B-41A0-B65A-16F5511C04CC}"/>
              </a:ext>
            </a:extLst>
          </p:cNvPr>
          <p:cNvSpPr/>
          <p:nvPr/>
        </p:nvSpPr>
        <p:spPr>
          <a:xfrm>
            <a:off x="4320988" y="3204080"/>
            <a:ext cx="4572000" cy="946413"/>
          </a:xfrm>
          <a:prstGeom prst="rect">
            <a:avLst/>
          </a:prstGeom>
        </p:spPr>
        <p:txBody>
          <a:bodyPr>
            <a:spAutoFit/>
          </a:bodyPr>
          <a:lstStyle/>
          <a:p>
            <a:endParaRPr lang="en-US" sz="1400" b="1" dirty="0">
              <a:solidFill>
                <a:srgbClr val="007C48"/>
              </a:solidFill>
            </a:endParaRPr>
          </a:p>
          <a:p>
            <a:br>
              <a:rPr lang="en-US" sz="1400" b="1" dirty="0">
                <a:solidFill>
                  <a:srgbClr val="007C48"/>
                </a:solidFill>
              </a:rPr>
            </a:br>
            <a:br>
              <a:rPr lang="en-US" sz="1400" b="1" dirty="0">
                <a:solidFill>
                  <a:srgbClr val="007C48"/>
                </a:solidFill>
              </a:rPr>
            </a:br>
            <a:endParaRPr lang="en-US" dirty="0"/>
          </a:p>
        </p:txBody>
      </p:sp>
      <p:cxnSp>
        <p:nvCxnSpPr>
          <p:cNvPr id="7" name="Straight Connector 6">
            <a:extLst>
              <a:ext uri="{FF2B5EF4-FFF2-40B4-BE49-F238E27FC236}">
                <a16:creationId xmlns:a16="http://schemas.microsoft.com/office/drawing/2014/main" id="{DBCB316B-4C4B-4B26-9EF5-8A7DC98F7E81}"/>
              </a:ext>
            </a:extLst>
          </p:cNvPr>
          <p:cNvCxnSpPr>
            <a:cxnSpLocks/>
          </p:cNvCxnSpPr>
          <p:nvPr/>
        </p:nvCxnSpPr>
        <p:spPr>
          <a:xfrm>
            <a:off x="5683624" y="573741"/>
            <a:ext cx="80682" cy="4634753"/>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5960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576DF2-C10F-4D3D-B086-7611B9FCA945}"/>
              </a:ext>
            </a:extLst>
          </p:cNvPr>
          <p:cNvSpPr/>
          <p:nvPr/>
        </p:nvSpPr>
        <p:spPr>
          <a:xfrm>
            <a:off x="666205" y="4482508"/>
            <a:ext cx="4572000" cy="507831"/>
          </a:xfrm>
          <a:prstGeom prst="rect">
            <a:avLst/>
          </a:prstGeom>
        </p:spPr>
        <p:txBody>
          <a:bodyPr>
            <a:spAutoFit/>
          </a:bodyPr>
          <a:lstStyle/>
          <a:p>
            <a:r>
              <a:rPr lang="en-US" dirty="0"/>
              <a:t>Source: Grade Distribution Dashboard, Institutional Research, PRELIMINARY DATA</a:t>
            </a:r>
          </a:p>
        </p:txBody>
      </p:sp>
      <p:sp>
        <p:nvSpPr>
          <p:cNvPr id="8" name="Title 1">
            <a:extLst>
              <a:ext uri="{FF2B5EF4-FFF2-40B4-BE49-F238E27FC236}">
                <a16:creationId xmlns:a16="http://schemas.microsoft.com/office/drawing/2014/main" id="{BF892604-17BD-46C1-8E4F-EFCCE32B0D27}"/>
              </a:ext>
            </a:extLst>
          </p:cNvPr>
          <p:cNvSpPr txBox="1">
            <a:spLocks/>
          </p:cNvSpPr>
          <p:nvPr/>
        </p:nvSpPr>
        <p:spPr>
          <a:xfrm>
            <a:off x="457200" y="572088"/>
            <a:ext cx="8229600" cy="857250"/>
          </a:xfrm>
          <a:prstGeom prst="rect">
            <a:avLst/>
          </a:prstGeom>
        </p:spPr>
        <p:txBody>
          <a:bodyPr>
            <a:normAutofit/>
          </a:bodyPr>
          <a:lstStyle>
            <a:lvl1pPr algn="l" defTabSz="342900" rtl="0" eaLnBrk="1" latinLnBrk="0" hangingPunct="1">
              <a:spcBef>
                <a:spcPct val="0"/>
              </a:spcBef>
              <a:buNone/>
              <a:defRPr sz="3300" kern="1200">
                <a:solidFill>
                  <a:schemeClr val="tx1"/>
                </a:solidFill>
                <a:latin typeface="Arial"/>
                <a:ea typeface="+mj-ea"/>
                <a:cs typeface="Arial"/>
              </a:defRPr>
            </a:lvl1pPr>
          </a:lstStyle>
          <a:p>
            <a:r>
              <a:rPr lang="en-US" sz="3200" b="1" dirty="0">
                <a:solidFill>
                  <a:srgbClr val="007C48"/>
                </a:solidFill>
                <a:latin typeface="+mn-lt"/>
              </a:rPr>
              <a:t>DFW Rates</a:t>
            </a:r>
            <a:endParaRPr lang="en-US" sz="3200" dirty="0">
              <a:solidFill>
                <a:srgbClr val="007C48"/>
              </a:solidFill>
              <a:latin typeface="+mn-lt"/>
            </a:endParaRPr>
          </a:p>
        </p:txBody>
      </p:sp>
      <p:sp>
        <p:nvSpPr>
          <p:cNvPr id="3" name="Rectangle 2">
            <a:extLst>
              <a:ext uri="{FF2B5EF4-FFF2-40B4-BE49-F238E27FC236}">
                <a16:creationId xmlns:a16="http://schemas.microsoft.com/office/drawing/2014/main" id="{726D7D38-29EB-40E9-8886-05E0AA3A2A52}"/>
              </a:ext>
            </a:extLst>
          </p:cNvPr>
          <p:cNvSpPr/>
          <p:nvPr/>
        </p:nvSpPr>
        <p:spPr>
          <a:xfrm>
            <a:off x="469021" y="1011152"/>
            <a:ext cx="8524508" cy="369332"/>
          </a:xfrm>
          <a:prstGeom prst="rect">
            <a:avLst/>
          </a:prstGeom>
        </p:spPr>
        <p:txBody>
          <a:bodyPr wrap="square">
            <a:spAutoFit/>
          </a:bodyPr>
          <a:lstStyle/>
          <a:p>
            <a:pPr>
              <a:spcBef>
                <a:spcPts val="600"/>
              </a:spcBef>
            </a:pPr>
            <a:r>
              <a:rPr lang="en-US" sz="1800" b="1" dirty="0"/>
              <a:t>34 courses targeted across 21 </a:t>
            </a:r>
            <a:r>
              <a:rPr lang="en-US" sz="1800" b="1"/>
              <a:t>academic prefixes </a:t>
            </a:r>
            <a:r>
              <a:rPr lang="en-US" sz="1800" b="1" dirty="0"/>
              <a:t>among the 5 colleges</a:t>
            </a:r>
          </a:p>
        </p:txBody>
      </p:sp>
      <p:pic>
        <p:nvPicPr>
          <p:cNvPr id="10" name="Picture 9" descr="Shape&#10;&#10;Description automatically generated with medium confidence">
            <a:extLst>
              <a:ext uri="{FF2B5EF4-FFF2-40B4-BE49-F238E27FC236}">
                <a16:creationId xmlns:a16="http://schemas.microsoft.com/office/drawing/2014/main" id="{A95361A9-A0B6-4A0C-A625-FE7BFD080C09}"/>
              </a:ext>
            </a:extLst>
          </p:cNvPr>
          <p:cNvPicPr>
            <a:picLocks noChangeAspect="1"/>
          </p:cNvPicPr>
          <p:nvPr/>
        </p:nvPicPr>
        <p:blipFill>
          <a:blip r:embed="rId3"/>
          <a:stretch>
            <a:fillRect/>
          </a:stretch>
        </p:blipFill>
        <p:spPr>
          <a:xfrm>
            <a:off x="7801337" y="4359032"/>
            <a:ext cx="1175328" cy="556021"/>
          </a:xfrm>
          <a:prstGeom prst="rect">
            <a:avLst/>
          </a:prstGeom>
        </p:spPr>
      </p:pic>
      <p:graphicFrame>
        <p:nvGraphicFramePr>
          <p:cNvPr id="11" name="Chart 10">
            <a:extLst>
              <a:ext uri="{FF2B5EF4-FFF2-40B4-BE49-F238E27FC236}">
                <a16:creationId xmlns:a16="http://schemas.microsoft.com/office/drawing/2014/main" id="{52089E89-08FE-4143-A25B-F86131DE2ACD}"/>
              </a:ext>
            </a:extLst>
          </p:cNvPr>
          <p:cNvGraphicFramePr>
            <a:graphicFrameLocks/>
          </p:cNvGraphicFramePr>
          <p:nvPr>
            <p:extLst>
              <p:ext uri="{D42A27DB-BD31-4B8C-83A1-F6EECF244321}">
                <p14:modId xmlns:p14="http://schemas.microsoft.com/office/powerpoint/2010/main" val="3025182643"/>
              </p:ext>
            </p:extLst>
          </p:nvPr>
        </p:nvGraphicFramePr>
        <p:xfrm>
          <a:off x="666205" y="1380484"/>
          <a:ext cx="7135131" cy="29785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99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237"/>
            <a:ext cx="8229600" cy="857250"/>
          </a:xfrm>
        </p:spPr>
        <p:txBody>
          <a:bodyPr>
            <a:normAutofit/>
          </a:bodyPr>
          <a:lstStyle/>
          <a:p>
            <a:r>
              <a:rPr lang="en-US" sz="3200" b="1" dirty="0">
                <a:solidFill>
                  <a:srgbClr val="007C48"/>
                </a:solidFill>
                <a:latin typeface="+mn-lt"/>
              </a:rPr>
              <a:t>Timeline</a:t>
            </a:r>
            <a:endParaRPr lang="en-US" sz="3200" dirty="0">
              <a:solidFill>
                <a:srgbClr val="007C48"/>
              </a:solidFill>
              <a:latin typeface="+mn-lt"/>
            </a:endParaRPr>
          </a:p>
        </p:txBody>
      </p:sp>
      <p:pic>
        <p:nvPicPr>
          <p:cNvPr id="10" name="Picture 9" descr="Shape&#10;&#10;Description automatically generated with medium confidence">
            <a:extLst>
              <a:ext uri="{FF2B5EF4-FFF2-40B4-BE49-F238E27FC236}">
                <a16:creationId xmlns:a16="http://schemas.microsoft.com/office/drawing/2014/main" id="{100320D4-E98C-45EE-AEA6-E52D29AE3515}"/>
              </a:ext>
            </a:extLst>
          </p:cNvPr>
          <p:cNvPicPr>
            <a:picLocks noChangeAspect="1"/>
          </p:cNvPicPr>
          <p:nvPr/>
        </p:nvPicPr>
        <p:blipFill>
          <a:blip r:embed="rId3"/>
          <a:stretch>
            <a:fillRect/>
          </a:stretch>
        </p:blipFill>
        <p:spPr>
          <a:xfrm>
            <a:off x="7801337" y="4359032"/>
            <a:ext cx="1175328" cy="556021"/>
          </a:xfrm>
          <a:prstGeom prst="rect">
            <a:avLst/>
          </a:prstGeom>
        </p:spPr>
      </p:pic>
      <p:graphicFrame>
        <p:nvGraphicFramePr>
          <p:cNvPr id="4" name="Diagram 3">
            <a:extLst>
              <a:ext uri="{FF2B5EF4-FFF2-40B4-BE49-F238E27FC236}">
                <a16:creationId xmlns:a16="http://schemas.microsoft.com/office/drawing/2014/main" id="{C896BB24-9716-4B0A-8267-20897FA3D3A7}"/>
              </a:ext>
            </a:extLst>
          </p:cNvPr>
          <p:cNvGraphicFramePr/>
          <p:nvPr>
            <p:extLst>
              <p:ext uri="{D42A27DB-BD31-4B8C-83A1-F6EECF244321}">
                <p14:modId xmlns:p14="http://schemas.microsoft.com/office/powerpoint/2010/main" val="2812570958"/>
              </p:ext>
            </p:extLst>
          </p:nvPr>
        </p:nvGraphicFramePr>
        <p:xfrm>
          <a:off x="1922400" y="759431"/>
          <a:ext cx="6282000" cy="4155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B2256076-AED5-4468-ACED-83CBB4115D53}"/>
              </a:ext>
            </a:extLst>
          </p:cNvPr>
          <p:cNvSpPr txBox="1"/>
          <p:nvPr/>
        </p:nvSpPr>
        <p:spPr>
          <a:xfrm>
            <a:off x="457200" y="1100799"/>
            <a:ext cx="2535822" cy="307777"/>
          </a:xfrm>
          <a:prstGeom prst="rect">
            <a:avLst/>
          </a:prstGeom>
          <a:noFill/>
        </p:spPr>
        <p:txBody>
          <a:bodyPr wrap="none" rtlCol="0">
            <a:spAutoFit/>
          </a:bodyPr>
          <a:lstStyle/>
          <a:p>
            <a:r>
              <a:rPr lang="en-US" sz="1400" b="1" dirty="0">
                <a:solidFill>
                  <a:schemeClr val="tx1">
                    <a:lumMod val="50000"/>
                    <a:lumOff val="50000"/>
                  </a:schemeClr>
                </a:solidFill>
              </a:rPr>
              <a:t>Multi-faceted &amp; Long-term Plan</a:t>
            </a:r>
          </a:p>
        </p:txBody>
      </p:sp>
    </p:spTree>
    <p:extLst>
      <p:ext uri="{BB962C8B-B14F-4D97-AF65-F5344CB8AC3E}">
        <p14:creationId xmlns:p14="http://schemas.microsoft.com/office/powerpoint/2010/main" val="252891629"/>
      </p:ext>
    </p:extLst>
  </p:cSld>
  <p:clrMapOvr>
    <a:masterClrMapping/>
  </p:clrMapOvr>
</p:sld>
</file>

<file path=ppt/theme/theme1.xml><?xml version="1.0" encoding="utf-8"?>
<a:theme xmlns:a="http://schemas.openxmlformats.org/drawingml/2006/main" name="Cover Slide Option 1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16335</TotalTime>
  <Words>741</Words>
  <Application>Microsoft Office PowerPoint</Application>
  <PresentationFormat>On-screen Show (16:9)</PresentationFormat>
  <Paragraphs>70</Paragraphs>
  <Slides>4</Slides>
  <Notes>4</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4</vt:i4>
      </vt:variant>
    </vt:vector>
  </HeadingPairs>
  <TitlesOfParts>
    <vt:vector size="14" baseType="lpstr">
      <vt:lpstr>Arial</vt:lpstr>
      <vt:lpstr>Calibri</vt:lpstr>
      <vt:lpstr>Cover Slide Option 1 (includes title slide, title/author slide, and ending slide)</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2 (includes different content layouts)</vt:lpstr>
      <vt:lpstr>Inside Slide Option 1 (includes different content layouts)</vt:lpstr>
      <vt:lpstr>University Coordinating Retention Committee </vt:lpstr>
      <vt:lpstr>Structure</vt:lpstr>
      <vt:lpstr>PowerPoint Presentation</vt:lpstr>
      <vt:lpstr>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Earnest-Reitmann, Amanda J.</dc:creator>
  <cp:lastModifiedBy>Tim Littell</cp:lastModifiedBy>
  <cp:revision>362</cp:revision>
  <cp:lastPrinted>2023-04-24T12:54:04Z</cp:lastPrinted>
  <dcterms:created xsi:type="dcterms:W3CDTF">2018-09-19T20:02:44Z</dcterms:created>
  <dcterms:modified xsi:type="dcterms:W3CDTF">2023-04-24T16:13:03Z</dcterms:modified>
</cp:coreProperties>
</file>