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sldIdLst>
    <p:sldId id="264" r:id="rId8"/>
    <p:sldId id="273" r:id="rId9"/>
    <p:sldId id="276" r:id="rId10"/>
    <p:sldId id="278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0" autoAdjust="0"/>
    <p:restoredTop sz="92344" autoAdjust="0"/>
  </p:normalViewPr>
  <p:slideViewPr>
    <p:cSldViewPr snapToGrid="0" snapToObjects="1">
      <p:cViewPr varScale="1">
        <p:scale>
          <a:sx n="120" d="100"/>
          <a:sy n="120" d="100"/>
        </p:scale>
        <p:origin x="10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7"/>
            <a:ext cx="8229600" cy="408746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4/27/22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4/27/22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Master of Public Administration (MPA)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Daniel N. </a:t>
            </a:r>
            <a:r>
              <a:rPr lang="en-US" dirty="0" err="1"/>
              <a:t>Warshawsky</a:t>
            </a:r>
            <a:r>
              <a:rPr lang="en-US" dirty="0"/>
              <a:t> </a:t>
            </a:r>
          </a:p>
          <a:p>
            <a:r>
              <a:rPr lang="en-US" sz="2200" i="1" dirty="0"/>
              <a:t>Director of MPA Program and Associate Professor School of Public and International Affairs</a:t>
            </a:r>
          </a:p>
          <a:p>
            <a:r>
              <a:rPr lang="en-US" dirty="0"/>
              <a:t>29 April 2022</a:t>
            </a:r>
          </a:p>
        </p:txBody>
      </p:sp>
    </p:spTree>
    <p:extLst>
      <p:ext uri="{BB962C8B-B14F-4D97-AF65-F5344CB8AC3E}">
        <p14:creationId xmlns:p14="http://schemas.microsoft.com/office/powerpoint/2010/main" val="164926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06" y="925921"/>
            <a:ext cx="8939893" cy="1470025"/>
          </a:xfrm>
        </p:spPr>
        <p:txBody>
          <a:bodyPr>
            <a:normAutofit/>
          </a:bodyPr>
          <a:lstStyle/>
          <a:p>
            <a:r>
              <a:rPr lang="en-US" sz="3800" dirty="0"/>
              <a:t>Value of the MPA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59" y="2395946"/>
            <a:ext cx="5830513" cy="361296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Nationally accredited degree in public service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Applied degree aligns with university’s mission to serve the region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Graduates work in leadership positions in government and non-profit sector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Designed for experienced professionals and students starting careers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Flexible start date and evening courses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Access to practitioners and completion of applied capstone with community partners</a:t>
            </a:r>
          </a:p>
        </p:txBody>
      </p:sp>
      <p:pic>
        <p:nvPicPr>
          <p:cNvPr id="4" name="Picture 3" descr="Student/Faculty interaction - photo grid">
            <a:extLst>
              <a:ext uri="{FF2B5EF4-FFF2-40B4-BE49-F238E27FC236}">
                <a16:creationId xmlns:a16="http://schemas.microsoft.com/office/drawing/2014/main" id="{9A7A7E7A-D0C3-AA40-AD9D-3EA6F0497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3" r="24076" b="63893"/>
          <a:stretch/>
        </p:blipFill>
        <p:spPr bwMode="auto">
          <a:xfrm>
            <a:off x="5942179" y="2485330"/>
            <a:ext cx="2994962" cy="3122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C0C92D9-7C1C-874A-B9FC-E4EEC6429009}"/>
              </a:ext>
            </a:extLst>
          </p:cNvPr>
          <p:cNvSpPr txBox="1">
            <a:spLocks/>
          </p:cNvSpPr>
          <p:nvPr/>
        </p:nvSpPr>
        <p:spPr>
          <a:xfrm>
            <a:off x="3747290" y="2588077"/>
            <a:ext cx="5078185" cy="3608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CD9E52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1832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164" y="612677"/>
            <a:ext cx="8939894" cy="1470025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Careers of MPA Graduates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270" y="1863155"/>
            <a:ext cx="5093061" cy="4073978"/>
          </a:xfrm>
        </p:spPr>
        <p:txBody>
          <a:bodyPr>
            <a:noAutofit/>
          </a:bodyPr>
          <a:lstStyle/>
          <a:p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managers and planners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management directors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 managers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Federal, state, and local government directors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Nonprofit executive directors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Fundraising and grant writing professionals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 and recreation administrators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and fire chiefs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analysts and program managers</a:t>
            </a:r>
          </a:p>
          <a:p>
            <a:endParaRPr lang="en-US" sz="1800" dirty="0"/>
          </a:p>
        </p:txBody>
      </p:sp>
      <p:pic>
        <p:nvPicPr>
          <p:cNvPr id="4" name="Picture 2" descr="City Manager Job Description: Salary, Skills, &amp; More">
            <a:extLst>
              <a:ext uri="{FF2B5EF4-FFF2-40B4-BE49-F238E27FC236}">
                <a16:creationId xmlns:a16="http://schemas.microsoft.com/office/drawing/2014/main" id="{DB06D02B-135B-5949-84AC-63397F3CE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957" y="2583609"/>
            <a:ext cx="3859773" cy="257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7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3163"/>
            <a:ext cx="8939894" cy="1470025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Job Placement of MPA Graduates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7D308E-CE13-6B4E-BCFA-09D6A7315366}"/>
              </a:ext>
            </a:extLst>
          </p:cNvPr>
          <p:cNvSpPr txBox="1">
            <a:spLocks/>
          </p:cNvSpPr>
          <p:nvPr/>
        </p:nvSpPr>
        <p:spPr>
          <a:xfrm>
            <a:off x="542260" y="1446026"/>
            <a:ext cx="9175266" cy="1305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CD9E52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 of WSU’s MPA graduates find employment within six months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80-90% of WSU’s MPA graduates stay in Ohio after graduation</a:t>
            </a:r>
          </a:p>
          <a:p>
            <a:endParaRPr lang="en-US" sz="18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33ACA2-45D7-4244-AE3F-B8AC7A1B5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07707"/>
              </p:ext>
            </p:extLst>
          </p:nvPr>
        </p:nvGraphicFramePr>
        <p:xfrm>
          <a:off x="418945" y="2844825"/>
          <a:ext cx="8229600" cy="3665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8618">
                  <a:extLst>
                    <a:ext uri="{9D8B030D-6E8A-4147-A177-3AD203B41FA5}">
                      <a16:colId xmlns:a16="http://schemas.microsoft.com/office/drawing/2014/main" val="1913170492"/>
                    </a:ext>
                  </a:extLst>
                </a:gridCol>
                <a:gridCol w="1149927">
                  <a:extLst>
                    <a:ext uri="{9D8B030D-6E8A-4147-A177-3AD203B41FA5}">
                      <a16:colId xmlns:a16="http://schemas.microsoft.com/office/drawing/2014/main" val="260561157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4025502623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1059865575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563236556"/>
                    </a:ext>
                  </a:extLst>
                </a:gridCol>
                <a:gridCol w="1136073">
                  <a:extLst>
                    <a:ext uri="{9D8B030D-6E8A-4147-A177-3AD203B41FA5}">
                      <a16:colId xmlns:a16="http://schemas.microsoft.com/office/drawing/2014/main" val="2689991382"/>
                    </a:ext>
                  </a:extLst>
                </a:gridCol>
              </a:tblGrid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Employment Status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2016-2017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2017-2018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2018-2019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2019-2020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2020-2021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019951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Federal Government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extLst>
                  <a:ext uri="{0D108BD9-81ED-4DB2-BD59-A6C34878D82A}">
                    <a16:rowId xmlns:a16="http://schemas.microsoft.com/office/drawing/2014/main" val="1599375905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State Government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extLst>
                  <a:ext uri="{0D108BD9-81ED-4DB2-BD59-A6C34878D82A}">
                    <a16:rowId xmlns:a16="http://schemas.microsoft.com/office/drawing/2014/main" val="3897638737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Local Government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extLst>
                  <a:ext uri="{0D108BD9-81ED-4DB2-BD59-A6C34878D82A}">
                    <a16:rowId xmlns:a16="http://schemas.microsoft.com/office/drawing/2014/main" val="1675305631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International Government/Nonprofit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extLst>
                  <a:ext uri="{0D108BD9-81ED-4DB2-BD59-A6C34878D82A}">
                    <a16:rowId xmlns:a16="http://schemas.microsoft.com/office/drawing/2014/main" val="1685560003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Domestic Nonprofit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extLst>
                  <a:ext uri="{0D108BD9-81ED-4DB2-BD59-A6C34878D82A}">
                    <a16:rowId xmlns:a16="http://schemas.microsoft.com/office/drawing/2014/main" val="2398533030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Private-Research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extLst>
                  <a:ext uri="{0D108BD9-81ED-4DB2-BD59-A6C34878D82A}">
                    <a16:rowId xmlns:a16="http://schemas.microsoft.com/office/drawing/2014/main" val="706290787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Private-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Nonresearch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extLst>
                  <a:ext uri="{0D108BD9-81ED-4DB2-BD59-A6C34878D82A}">
                    <a16:rowId xmlns:a16="http://schemas.microsoft.com/office/drawing/2014/main" val="3383877358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Obtaining further education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extLst>
                  <a:ext uri="{0D108BD9-81ED-4DB2-BD59-A6C34878D82A}">
                    <a16:rowId xmlns:a16="http://schemas.microsoft.com/office/drawing/2014/main" val="1027413889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Unemployed (not seeking employment)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extLst>
                  <a:ext uri="{0D108BD9-81ED-4DB2-BD59-A6C34878D82A}">
                    <a16:rowId xmlns:a16="http://schemas.microsoft.com/office/drawing/2014/main" val="3176242212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Unemployed (seeking employment)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extLst>
                  <a:ext uri="{0D108BD9-81ED-4DB2-BD59-A6C34878D82A}">
                    <a16:rowId xmlns:a16="http://schemas.microsoft.com/office/drawing/2014/main" val="3635896069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Unknown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extLst>
                  <a:ext uri="{0D108BD9-81ED-4DB2-BD59-A6C34878D82A}">
                    <a16:rowId xmlns:a16="http://schemas.microsoft.com/office/drawing/2014/main" val="2218552008"/>
                  </a:ext>
                </a:extLst>
              </a:tr>
              <a:tr h="278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581" marR="76581" marT="57150" marB="57150"/>
                </a:tc>
                <a:extLst>
                  <a:ext uri="{0D108BD9-81ED-4DB2-BD59-A6C34878D82A}">
                    <a16:rowId xmlns:a16="http://schemas.microsoft.com/office/drawing/2014/main" val="575247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83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12" y="706589"/>
            <a:ext cx="8629649" cy="1470025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Future Directions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50" y="2194819"/>
            <a:ext cx="5976377" cy="3608615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Regionally unique program with 3 MPA Tracks: General, Criminal Justice, and Social Issues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Combine strengths of Applied Behavioral Science (ABS) program with MPA program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Inside WSU: Opportunity to pivot and grow in new School of Social Sciences and International Studies within </a:t>
            </a:r>
            <a:r>
              <a:rPr lang="en-US" sz="1800" b="1" dirty="0" err="1">
                <a:solidFill>
                  <a:schemeClr val="tx1"/>
                </a:solidFill>
              </a:rPr>
              <a:t>CoLA</a:t>
            </a:r>
            <a:endParaRPr lang="en-US" sz="1800" b="1" dirty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</a:rPr>
              <a:t>Outside WSU: Expand relationships through capstone projects with community partners, MPA advisory board, MPA alumni base, and regional institutions such as WPAFB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1800" dirty="0"/>
          </a:p>
        </p:txBody>
      </p:sp>
      <p:pic>
        <p:nvPicPr>
          <p:cNvPr id="5" name="Picture 2" descr="Public Administration | Wright State University">
            <a:extLst>
              <a:ext uri="{FF2B5EF4-FFF2-40B4-BE49-F238E27FC236}">
                <a16:creationId xmlns:a16="http://schemas.microsoft.com/office/drawing/2014/main" id="{371EDF8A-2283-EB4C-A67D-4EBA55464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1143" r="19351" b="-1143"/>
          <a:stretch/>
        </p:blipFill>
        <p:spPr bwMode="auto">
          <a:xfrm>
            <a:off x="6117909" y="2467943"/>
            <a:ext cx="287144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1141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327</Words>
  <Application>Microsoft Macintosh PowerPoint</Application>
  <PresentationFormat>On-screen Show (4:3)</PresentationFormat>
  <Paragraphs>109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Wingdings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Master of Public Administration (MPA) Program</vt:lpstr>
      <vt:lpstr>Value of the MPA Program</vt:lpstr>
      <vt:lpstr>Careers of MPA Graduates</vt:lpstr>
      <vt:lpstr>Job Placement of MPA Graduates</vt:lpstr>
      <vt:lpstr>Future Directions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Microsoft Office User</cp:lastModifiedBy>
  <cp:revision>102</cp:revision>
  <dcterms:created xsi:type="dcterms:W3CDTF">2016-09-27T14:33:50Z</dcterms:created>
  <dcterms:modified xsi:type="dcterms:W3CDTF">2022-04-28T01:31:31Z</dcterms:modified>
</cp:coreProperties>
</file>