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6" r:id="rId2"/>
    <p:sldMasterId id="2147483670" r:id="rId3"/>
    <p:sldMasterId id="2147483674" r:id="rId4"/>
    <p:sldMasterId id="2147483678" r:id="rId5"/>
    <p:sldMasterId id="2147483682" r:id="rId6"/>
    <p:sldMasterId id="2147483697" r:id="rId7"/>
    <p:sldMasterId id="2147483685" r:id="rId8"/>
  </p:sldMasterIdLst>
  <p:notesMasterIdLst>
    <p:notesMasterId r:id="rId19"/>
  </p:notesMasterIdLst>
  <p:sldIdLst>
    <p:sldId id="271" r:id="rId9"/>
    <p:sldId id="646" r:id="rId10"/>
    <p:sldId id="656" r:id="rId11"/>
    <p:sldId id="657" r:id="rId12"/>
    <p:sldId id="655" r:id="rId13"/>
    <p:sldId id="654" r:id="rId14"/>
    <p:sldId id="648" r:id="rId15"/>
    <p:sldId id="649" r:id="rId16"/>
    <p:sldId id="650" r:id="rId17"/>
    <p:sldId id="585" r:id="rId18"/>
  </p:sldIdLst>
  <p:sldSz cx="9144000" cy="5143500" type="screen16x9"/>
  <p:notesSz cx="7023100" cy="93091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A38"/>
    <a:srgbClr val="CEA05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74"/>
  </p:normalViewPr>
  <p:slideViewPr>
    <p:cSldViewPr snapToGrid="0" snapToObjects="1">
      <p:cViewPr varScale="1">
        <p:scale>
          <a:sx n="108" d="100"/>
          <a:sy n="108" d="100"/>
        </p:scale>
        <p:origin x="763"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Sheet5!$A$2</c:f>
              <c:strCache>
                <c:ptCount val="1"/>
                <c:pt idx="0">
                  <c:v>Admits</c:v>
                </c:pt>
              </c:strCache>
            </c:strRef>
          </c:tx>
          <c:spPr>
            <a:solidFill>
              <a:srgbClr val="CEA052"/>
            </a:solidFill>
            <a:ln>
              <a:noFill/>
            </a:ln>
            <a:effectLst/>
            <a:sp3d/>
          </c:spPr>
          <c:invertIfNegative val="0"/>
          <c:dLbls>
            <c:dLbl>
              <c:idx val="0"/>
              <c:layout>
                <c:manualLayout>
                  <c:x val="-3.4906316110333465E-17"/>
                  <c:y val="0.142653886475962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6B-4D66-AB12-866DB5946AEE}"/>
                </c:ext>
              </c:extLst>
            </c:dLbl>
            <c:dLbl>
              <c:idx val="1"/>
              <c:layout>
                <c:manualLayout>
                  <c:x val="1.9040028736950459E-3"/>
                  <c:y val="0.168258430202416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6B-4D66-AB12-866DB5946AEE}"/>
                </c:ext>
              </c:extLst>
            </c:dLbl>
            <c:dLbl>
              <c:idx val="2"/>
              <c:layout>
                <c:manualLayout>
                  <c:x val="-6.9812632220666931E-17"/>
                  <c:y val="0.16460063824149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6B-4D66-AB12-866DB5946AE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Sheet5!$B$1:$D$1</c:f>
              <c:strCache>
                <c:ptCount val="3"/>
                <c:pt idx="0">
                  <c:v>Fall 2020</c:v>
                </c:pt>
                <c:pt idx="1">
                  <c:v>Fall 2021</c:v>
                </c:pt>
                <c:pt idx="2">
                  <c:v>Fall 2022</c:v>
                </c:pt>
              </c:strCache>
            </c:strRef>
          </c:cat>
          <c:val>
            <c:numRef>
              <c:f>Sheet5!$B$2:$D$2</c:f>
              <c:numCache>
                <c:formatCode>General</c:formatCode>
                <c:ptCount val="3"/>
                <c:pt idx="0">
                  <c:v>4399</c:v>
                </c:pt>
                <c:pt idx="1">
                  <c:v>5293</c:v>
                </c:pt>
                <c:pt idx="2">
                  <c:v>5501</c:v>
                </c:pt>
              </c:numCache>
            </c:numRef>
          </c:val>
          <c:extLst>
            <c:ext xmlns:c16="http://schemas.microsoft.com/office/drawing/2014/chart" uri="{C3380CC4-5D6E-409C-BE32-E72D297353CC}">
              <c16:uniqueId val="{00000000-296B-4D66-AB12-866DB5946AEE}"/>
            </c:ext>
          </c:extLst>
        </c:ser>
        <c:ser>
          <c:idx val="1"/>
          <c:order val="1"/>
          <c:tx>
            <c:strRef>
              <c:f>Sheet5!$A$3</c:f>
              <c:strCache>
                <c:ptCount val="1"/>
                <c:pt idx="0">
                  <c:v>Applications</c:v>
                </c:pt>
              </c:strCache>
            </c:strRef>
          </c:tx>
          <c:spPr>
            <a:solidFill>
              <a:srgbClr val="046A38"/>
            </a:solidFill>
            <a:ln>
              <a:noFill/>
            </a:ln>
            <a:effectLst/>
            <a:sp3d/>
          </c:spPr>
          <c:invertIfNegative val="0"/>
          <c:dLbls>
            <c:dLbl>
              <c:idx val="0"/>
              <c:layout>
                <c:manualLayout>
                  <c:x val="3.8080057473900918E-3"/>
                  <c:y val="9.14447990230527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6B-4D66-AB12-866DB5946AEE}"/>
                </c:ext>
              </c:extLst>
            </c:dLbl>
            <c:dLbl>
              <c:idx val="1"/>
              <c:layout>
                <c:manualLayout>
                  <c:x val="3.8080057473900918E-3"/>
                  <c:y val="8.04714231402864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6B-4D66-AB12-866DB5946AEE}"/>
                </c:ext>
              </c:extLst>
            </c:dLbl>
            <c:dLbl>
              <c:idx val="2"/>
              <c:layout>
                <c:manualLayout>
                  <c:x val="3.8080057473900918E-3"/>
                  <c:y val="8.0471423140286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6B-4D66-AB12-866DB5946AE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Sheet5!$B$1:$D$1</c:f>
              <c:strCache>
                <c:ptCount val="3"/>
                <c:pt idx="0">
                  <c:v>Fall 2020</c:v>
                </c:pt>
                <c:pt idx="1">
                  <c:v>Fall 2021</c:v>
                </c:pt>
                <c:pt idx="2">
                  <c:v>Fall 2022</c:v>
                </c:pt>
              </c:strCache>
            </c:strRef>
          </c:cat>
          <c:val>
            <c:numRef>
              <c:f>Sheet5!$B$3:$D$3</c:f>
              <c:numCache>
                <c:formatCode>General</c:formatCode>
                <c:ptCount val="3"/>
                <c:pt idx="0">
                  <c:v>5331</c:v>
                </c:pt>
                <c:pt idx="1">
                  <c:v>6188</c:v>
                </c:pt>
                <c:pt idx="2">
                  <c:v>6543</c:v>
                </c:pt>
              </c:numCache>
            </c:numRef>
          </c:val>
          <c:extLst>
            <c:ext xmlns:c16="http://schemas.microsoft.com/office/drawing/2014/chart" uri="{C3380CC4-5D6E-409C-BE32-E72D297353CC}">
              <c16:uniqueId val="{00000001-296B-4D66-AB12-866DB5946AEE}"/>
            </c:ext>
          </c:extLst>
        </c:ser>
        <c:dLbls>
          <c:showLegendKey val="0"/>
          <c:showVal val="0"/>
          <c:showCatName val="0"/>
          <c:showSerName val="0"/>
          <c:showPercent val="0"/>
          <c:showBubbleSize val="0"/>
        </c:dLbls>
        <c:gapWidth val="150"/>
        <c:shape val="box"/>
        <c:axId val="777730768"/>
        <c:axId val="777728800"/>
        <c:axId val="804385184"/>
      </c:bar3DChart>
      <c:catAx>
        <c:axId val="7777307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7728800"/>
        <c:crosses val="autoZero"/>
        <c:auto val="1"/>
        <c:lblAlgn val="ctr"/>
        <c:lblOffset val="100"/>
        <c:noMultiLvlLbl val="0"/>
      </c:catAx>
      <c:valAx>
        <c:axId val="7777288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77730768"/>
        <c:crosses val="autoZero"/>
        <c:crossBetween val="between"/>
      </c:valAx>
      <c:serAx>
        <c:axId val="80438518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7728800"/>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Sheet6!$A$2</c:f>
              <c:strCache>
                <c:ptCount val="1"/>
                <c:pt idx="0">
                  <c:v>Admits</c:v>
                </c:pt>
              </c:strCache>
            </c:strRef>
          </c:tx>
          <c:spPr>
            <a:solidFill>
              <a:srgbClr val="CEA052"/>
            </a:solidFill>
            <a:ln>
              <a:noFill/>
            </a:ln>
            <a:effectLst/>
            <a:sp3d/>
          </c:spPr>
          <c:invertIfNegative val="0"/>
          <c:dLbls>
            <c:dLbl>
              <c:idx val="0"/>
              <c:layout>
                <c:manualLayout>
                  <c:x val="3.8181490755719756E-3"/>
                  <c:y val="5.948139715401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DD-48C1-A332-69F0CE9330EA}"/>
                </c:ext>
              </c:extLst>
            </c:dLbl>
            <c:dLbl>
              <c:idx val="1"/>
              <c:layout>
                <c:manualLayout>
                  <c:x val="-6.9998591089122405E-17"/>
                  <c:y val="7.1377676584812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DD-48C1-A332-69F0CE9330EA}"/>
                </c:ext>
              </c:extLst>
            </c:dLbl>
            <c:dLbl>
              <c:idx val="2"/>
              <c:layout>
                <c:manualLayout>
                  <c:x val="-6.9998591089122405E-17"/>
                  <c:y val="9.1204808969482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DD-48C1-A332-69F0CE9330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Sheet6!$B$1:$D$1</c:f>
              <c:strCache>
                <c:ptCount val="3"/>
                <c:pt idx="0">
                  <c:v>Fall 2020</c:v>
                </c:pt>
                <c:pt idx="1">
                  <c:v>Fall 2021</c:v>
                </c:pt>
                <c:pt idx="2">
                  <c:v>Fall 2022</c:v>
                </c:pt>
              </c:strCache>
            </c:strRef>
          </c:cat>
          <c:val>
            <c:numRef>
              <c:f>Sheet6!$B$2:$D$2</c:f>
              <c:numCache>
                <c:formatCode>General</c:formatCode>
                <c:ptCount val="3"/>
                <c:pt idx="0">
                  <c:v>42</c:v>
                </c:pt>
                <c:pt idx="1">
                  <c:v>56</c:v>
                </c:pt>
                <c:pt idx="2">
                  <c:v>76</c:v>
                </c:pt>
              </c:numCache>
            </c:numRef>
          </c:val>
          <c:extLst>
            <c:ext xmlns:c16="http://schemas.microsoft.com/office/drawing/2014/chart" uri="{C3380CC4-5D6E-409C-BE32-E72D297353CC}">
              <c16:uniqueId val="{00000000-8BDD-48C1-A332-69F0CE9330EA}"/>
            </c:ext>
          </c:extLst>
        </c:ser>
        <c:ser>
          <c:idx val="1"/>
          <c:order val="1"/>
          <c:tx>
            <c:strRef>
              <c:f>Sheet6!$A$3</c:f>
              <c:strCache>
                <c:ptCount val="1"/>
                <c:pt idx="0">
                  <c:v>Applications</c:v>
                </c:pt>
              </c:strCache>
            </c:strRef>
          </c:tx>
          <c:spPr>
            <a:solidFill>
              <a:srgbClr val="046A38"/>
            </a:solidFill>
            <a:ln>
              <a:noFill/>
            </a:ln>
            <a:effectLst/>
            <a:sp3d/>
          </c:spPr>
          <c:invertIfNegative val="0"/>
          <c:dLbls>
            <c:dLbl>
              <c:idx val="0"/>
              <c:layout>
                <c:manualLayout>
                  <c:x val="0"/>
                  <c:y val="9.2354248106659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DD-48C1-A332-69F0CE9330EA}"/>
                </c:ext>
              </c:extLst>
            </c:dLbl>
            <c:dLbl>
              <c:idx val="1"/>
              <c:layout>
                <c:manualLayout>
                  <c:x val="3.8181621536724558E-3"/>
                  <c:y val="0.148444663703099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DD-48C1-A332-69F0CE9330EA}"/>
                </c:ext>
              </c:extLst>
            </c:dLbl>
            <c:dLbl>
              <c:idx val="2"/>
              <c:layout>
                <c:manualLayout>
                  <c:x val="3.8181621536725217E-3"/>
                  <c:y val="0.22327025476306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DD-48C1-A332-69F0CE9330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Sheet6!$B$1:$D$1</c:f>
              <c:strCache>
                <c:ptCount val="3"/>
                <c:pt idx="0">
                  <c:v>Fall 2020</c:v>
                </c:pt>
                <c:pt idx="1">
                  <c:v>Fall 2021</c:v>
                </c:pt>
                <c:pt idx="2">
                  <c:v>Fall 2022</c:v>
                </c:pt>
              </c:strCache>
            </c:strRef>
          </c:cat>
          <c:val>
            <c:numRef>
              <c:f>Sheet6!$B$3:$D$3</c:f>
              <c:numCache>
                <c:formatCode>General</c:formatCode>
                <c:ptCount val="3"/>
                <c:pt idx="0">
                  <c:v>93</c:v>
                </c:pt>
                <c:pt idx="1">
                  <c:v>195</c:v>
                </c:pt>
                <c:pt idx="2">
                  <c:v>354</c:v>
                </c:pt>
              </c:numCache>
            </c:numRef>
          </c:val>
          <c:extLst>
            <c:ext xmlns:c16="http://schemas.microsoft.com/office/drawing/2014/chart" uri="{C3380CC4-5D6E-409C-BE32-E72D297353CC}">
              <c16:uniqueId val="{00000001-8BDD-48C1-A332-69F0CE9330EA}"/>
            </c:ext>
          </c:extLst>
        </c:ser>
        <c:dLbls>
          <c:showLegendKey val="0"/>
          <c:showVal val="0"/>
          <c:showCatName val="0"/>
          <c:showSerName val="0"/>
          <c:showPercent val="0"/>
          <c:showBubbleSize val="0"/>
        </c:dLbls>
        <c:gapWidth val="150"/>
        <c:shape val="box"/>
        <c:axId val="617015864"/>
        <c:axId val="617016520"/>
        <c:axId val="782119400"/>
      </c:bar3DChart>
      <c:catAx>
        <c:axId val="617015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016520"/>
        <c:crosses val="autoZero"/>
        <c:auto val="1"/>
        <c:lblAlgn val="ctr"/>
        <c:lblOffset val="100"/>
        <c:noMultiLvlLbl val="0"/>
      </c:catAx>
      <c:valAx>
        <c:axId val="6170165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17015864"/>
        <c:crosses val="autoZero"/>
        <c:crossBetween val="between"/>
      </c:valAx>
      <c:serAx>
        <c:axId val="78211940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016520"/>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Sheet7!$A$2</c:f>
              <c:strCache>
                <c:ptCount val="1"/>
                <c:pt idx="0">
                  <c:v>Admits</c:v>
                </c:pt>
              </c:strCache>
            </c:strRef>
          </c:tx>
          <c:spPr>
            <a:solidFill>
              <a:srgbClr val="CEA052"/>
            </a:solidFill>
            <a:ln>
              <a:noFill/>
            </a:ln>
            <a:effectLst/>
            <a:sp3d/>
          </c:spPr>
          <c:invertIfNegative val="0"/>
          <c:dLbls>
            <c:dLbl>
              <c:idx val="0"/>
              <c:layout>
                <c:manualLayout>
                  <c:x val="1.8115942028985507E-3"/>
                  <c:y val="0.143718127028280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A7-49EB-998F-14AA8C2E08BB}"/>
                </c:ext>
              </c:extLst>
            </c:dLbl>
            <c:dLbl>
              <c:idx val="1"/>
              <c:layout>
                <c:manualLayout>
                  <c:x val="0"/>
                  <c:y val="0.13908205841446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2A7-49EB-998F-14AA8C2E08BB}"/>
                </c:ext>
              </c:extLst>
            </c:dLbl>
            <c:dLbl>
              <c:idx val="2"/>
              <c:layout>
                <c:manualLayout>
                  <c:x val="1.8115942028985507E-3"/>
                  <c:y val="0.157626332869726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2A7-49EB-998F-14AA8C2E08B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Sheet7!$B$1:$D$1</c:f>
              <c:strCache>
                <c:ptCount val="3"/>
                <c:pt idx="0">
                  <c:v>Fall 2020</c:v>
                </c:pt>
                <c:pt idx="1">
                  <c:v>Fall 2021</c:v>
                </c:pt>
                <c:pt idx="2">
                  <c:v>Fall 2022</c:v>
                </c:pt>
              </c:strCache>
            </c:strRef>
          </c:cat>
          <c:val>
            <c:numRef>
              <c:f>Sheet7!$B$2:$D$2</c:f>
              <c:numCache>
                <c:formatCode>General</c:formatCode>
                <c:ptCount val="3"/>
                <c:pt idx="0">
                  <c:v>418</c:v>
                </c:pt>
                <c:pt idx="1">
                  <c:v>400</c:v>
                </c:pt>
                <c:pt idx="2">
                  <c:v>473</c:v>
                </c:pt>
              </c:numCache>
            </c:numRef>
          </c:val>
          <c:extLst>
            <c:ext xmlns:c16="http://schemas.microsoft.com/office/drawing/2014/chart" uri="{C3380CC4-5D6E-409C-BE32-E72D297353CC}">
              <c16:uniqueId val="{00000000-92A7-49EB-998F-14AA8C2E08BB}"/>
            </c:ext>
          </c:extLst>
        </c:ser>
        <c:ser>
          <c:idx val="1"/>
          <c:order val="1"/>
          <c:tx>
            <c:strRef>
              <c:f>Sheet7!$A$3</c:f>
              <c:strCache>
                <c:ptCount val="1"/>
                <c:pt idx="0">
                  <c:v>Applications</c:v>
                </c:pt>
              </c:strCache>
            </c:strRef>
          </c:tx>
          <c:spPr>
            <a:solidFill>
              <a:srgbClr val="046A38"/>
            </a:solidFill>
            <a:ln>
              <a:noFill/>
            </a:ln>
            <a:effectLst/>
            <a:sp3d/>
          </c:spPr>
          <c:invertIfNegative val="0"/>
          <c:dLbls>
            <c:dLbl>
              <c:idx val="0"/>
              <c:layout>
                <c:manualLayout>
                  <c:x val="1.8115942028985507E-3"/>
                  <c:y val="0.16226240148354196"/>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A7-49EB-998F-14AA8C2E08BB}"/>
                </c:ext>
              </c:extLst>
            </c:dLbl>
            <c:dLbl>
              <c:idx val="1"/>
              <c:layout>
                <c:manualLayout>
                  <c:x val="0"/>
                  <c:y val="0.1947148817802503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A7-49EB-998F-14AA8C2E08BB}"/>
                </c:ext>
              </c:extLst>
            </c:dLbl>
            <c:dLbl>
              <c:idx val="2"/>
              <c:layout>
                <c:manualLayout>
                  <c:x val="0"/>
                  <c:y val="0.1900788131664348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A7-49EB-998F-14AA8C2E08B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Sheet7!$B$1:$D$1</c:f>
              <c:strCache>
                <c:ptCount val="3"/>
                <c:pt idx="0">
                  <c:v>Fall 2020</c:v>
                </c:pt>
                <c:pt idx="1">
                  <c:v>Fall 2021</c:v>
                </c:pt>
                <c:pt idx="2">
                  <c:v>Fall 2022</c:v>
                </c:pt>
              </c:strCache>
            </c:strRef>
          </c:cat>
          <c:val>
            <c:numRef>
              <c:f>Sheet7!$B$3:$D$3</c:f>
              <c:numCache>
                <c:formatCode>General</c:formatCode>
                <c:ptCount val="3"/>
                <c:pt idx="0">
                  <c:v>748</c:v>
                </c:pt>
                <c:pt idx="1">
                  <c:v>847</c:v>
                </c:pt>
                <c:pt idx="2">
                  <c:v>883</c:v>
                </c:pt>
              </c:numCache>
            </c:numRef>
          </c:val>
          <c:extLst>
            <c:ext xmlns:c16="http://schemas.microsoft.com/office/drawing/2014/chart" uri="{C3380CC4-5D6E-409C-BE32-E72D297353CC}">
              <c16:uniqueId val="{00000001-92A7-49EB-998F-14AA8C2E08BB}"/>
            </c:ext>
          </c:extLst>
        </c:ser>
        <c:dLbls>
          <c:showLegendKey val="0"/>
          <c:showVal val="0"/>
          <c:showCatName val="0"/>
          <c:showSerName val="0"/>
          <c:showPercent val="0"/>
          <c:showBubbleSize val="0"/>
        </c:dLbls>
        <c:gapWidth val="150"/>
        <c:shape val="box"/>
        <c:axId val="390717416"/>
        <c:axId val="390722336"/>
        <c:axId val="686005272"/>
      </c:bar3DChart>
      <c:catAx>
        <c:axId val="390717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90722336"/>
        <c:crosses val="autoZero"/>
        <c:auto val="1"/>
        <c:lblAlgn val="ctr"/>
        <c:lblOffset val="100"/>
        <c:noMultiLvlLbl val="0"/>
      </c:catAx>
      <c:valAx>
        <c:axId val="3907223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0717416"/>
        <c:crosses val="autoZero"/>
        <c:crossBetween val="between"/>
      </c:valAx>
      <c:serAx>
        <c:axId val="68600527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90722336"/>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Sheet3!$B$1</c:f>
              <c:strCache>
                <c:ptCount val="1"/>
              </c:strCache>
            </c:strRef>
          </c:tx>
          <c:spPr>
            <a:solidFill>
              <a:srgbClr val="046938"/>
            </a:solidFill>
            <a:ln>
              <a:noFill/>
            </a:ln>
            <a:effectLst/>
            <a:sp3d/>
          </c:spPr>
          <c:invertIfNegative val="0"/>
          <c:dLbls>
            <c:dLbl>
              <c:idx val="0"/>
              <c:layout>
                <c:manualLayout>
                  <c:x val="2.7777777777777523E-3"/>
                  <c:y val="0.148148148148148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82-47C5-AD6F-DD36DB562243}"/>
                </c:ext>
              </c:extLst>
            </c:dLbl>
            <c:dLbl>
              <c:idx val="1"/>
              <c:layout>
                <c:manualLayout>
                  <c:x val="5.5554848858755338E-3"/>
                  <c:y val="0.140943328829458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82-47C5-AD6F-DD36DB562243}"/>
                </c:ext>
              </c:extLst>
            </c:dLbl>
            <c:dLbl>
              <c:idx val="2"/>
              <c:layout>
                <c:manualLayout>
                  <c:x val="6.2381539948863423E-4"/>
                  <c:y val="0.137683455248567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82-47C5-AD6F-DD36DB562243}"/>
                </c:ext>
              </c:extLst>
            </c:dLbl>
            <c:dLbl>
              <c:idx val="3"/>
              <c:layout>
                <c:manualLayout>
                  <c:x val="2.1540118470651588E-3"/>
                  <c:y val="0.139738154032521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82-47C5-AD6F-DD36DB56224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Sheet3!$A$2:$A$5</c:f>
              <c:strCache>
                <c:ptCount val="4"/>
                <c:pt idx="0">
                  <c:v>20 Weeks Prior April 5</c:v>
                </c:pt>
                <c:pt idx="1">
                  <c:v>19 Weeks Prior April 12</c:v>
                </c:pt>
                <c:pt idx="2">
                  <c:v>18 Weeks Prior April 19</c:v>
                </c:pt>
                <c:pt idx="3">
                  <c:v>17 Weeks Prior April 26</c:v>
                </c:pt>
              </c:strCache>
            </c:strRef>
          </c:cat>
          <c:val>
            <c:numRef>
              <c:f>Sheet3!$B$2:$B$5</c:f>
              <c:numCache>
                <c:formatCode>General</c:formatCode>
                <c:ptCount val="4"/>
                <c:pt idx="0">
                  <c:v>734</c:v>
                </c:pt>
                <c:pt idx="1">
                  <c:v>802</c:v>
                </c:pt>
                <c:pt idx="2">
                  <c:v>862</c:v>
                </c:pt>
                <c:pt idx="3">
                  <c:v>931</c:v>
                </c:pt>
              </c:numCache>
            </c:numRef>
          </c:val>
          <c:extLst>
            <c:ext xmlns:c16="http://schemas.microsoft.com/office/drawing/2014/chart" uri="{C3380CC4-5D6E-409C-BE32-E72D297353CC}">
              <c16:uniqueId val="{00000004-C182-47C5-AD6F-DD36DB562243}"/>
            </c:ext>
          </c:extLst>
        </c:ser>
        <c:dLbls>
          <c:showLegendKey val="0"/>
          <c:showVal val="1"/>
          <c:showCatName val="0"/>
          <c:showSerName val="0"/>
          <c:showPercent val="0"/>
          <c:showBubbleSize val="0"/>
        </c:dLbls>
        <c:gapWidth val="150"/>
        <c:shape val="box"/>
        <c:axId val="770592560"/>
        <c:axId val="770593216"/>
        <c:axId val="688962552"/>
      </c:bar3DChart>
      <c:catAx>
        <c:axId val="770592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0593216"/>
        <c:crosses val="autoZero"/>
        <c:auto val="1"/>
        <c:lblAlgn val="ctr"/>
        <c:lblOffset val="100"/>
        <c:noMultiLvlLbl val="0"/>
      </c:catAx>
      <c:valAx>
        <c:axId val="770593216"/>
        <c:scaling>
          <c:orientation val="minMax"/>
          <c:max val="140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70592560"/>
        <c:crosses val="autoZero"/>
        <c:crossBetween val="between"/>
        <c:majorUnit val="200"/>
      </c:valAx>
      <c:serAx>
        <c:axId val="68896255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593216"/>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rgbClr val="046A38"/>
            </a:solidFill>
            <a:ln>
              <a:solidFill>
                <a:srgbClr val="046A38"/>
              </a:solidFill>
            </a:ln>
            <a:effectLst/>
            <a:sp3d>
              <a:contourClr>
                <a:srgbClr val="046A38"/>
              </a:contourClr>
            </a:sp3d>
          </c:spPr>
          <c:invertIfNegative val="0"/>
          <c:dLbls>
            <c:dLbl>
              <c:idx val="0"/>
              <c:layout>
                <c:manualLayout>
                  <c:x val="2.7777777777777523E-3"/>
                  <c:y val="0.1898148148148147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09-4909-BA39-1125309E9F92}"/>
                </c:ext>
              </c:extLst>
            </c:dLbl>
            <c:dLbl>
              <c:idx val="1"/>
              <c:layout>
                <c:manualLayout>
                  <c:x val="5.5555555555554534E-3"/>
                  <c:y val="0.19907407407407407"/>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09-4909-BA39-1125309E9F9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Sheet4!$A$1:$A$2</c:f>
              <c:strCache>
                <c:ptCount val="2"/>
                <c:pt idx="0">
                  <c:v>May 18, 2021</c:v>
                </c:pt>
                <c:pt idx="1">
                  <c:v>April 26, 2022</c:v>
                </c:pt>
              </c:strCache>
            </c:strRef>
          </c:cat>
          <c:val>
            <c:numRef>
              <c:f>Sheet4!$B$1:$B$2</c:f>
              <c:numCache>
                <c:formatCode>General</c:formatCode>
                <c:ptCount val="2"/>
                <c:pt idx="0">
                  <c:v>620</c:v>
                </c:pt>
                <c:pt idx="1">
                  <c:v>679</c:v>
                </c:pt>
              </c:numCache>
            </c:numRef>
          </c:val>
          <c:extLst>
            <c:ext xmlns:c16="http://schemas.microsoft.com/office/drawing/2014/chart" uri="{C3380CC4-5D6E-409C-BE32-E72D297353CC}">
              <c16:uniqueId val="{00000000-F209-4909-BA39-1125309E9F92}"/>
            </c:ext>
          </c:extLst>
        </c:ser>
        <c:dLbls>
          <c:showLegendKey val="0"/>
          <c:showVal val="0"/>
          <c:showCatName val="0"/>
          <c:showSerName val="0"/>
          <c:showPercent val="0"/>
          <c:showBubbleSize val="0"/>
        </c:dLbls>
        <c:gapWidth val="150"/>
        <c:shape val="box"/>
        <c:axId val="618306056"/>
        <c:axId val="618302120"/>
        <c:axId val="547022592"/>
      </c:bar3DChart>
      <c:catAx>
        <c:axId val="618306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8302120"/>
        <c:crosses val="autoZero"/>
        <c:auto val="1"/>
        <c:lblAlgn val="ctr"/>
        <c:lblOffset val="100"/>
        <c:noMultiLvlLbl val="0"/>
      </c:catAx>
      <c:valAx>
        <c:axId val="618302120"/>
        <c:scaling>
          <c:orientation val="minMax"/>
          <c:max val="80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18306056"/>
        <c:crosses val="autoZero"/>
        <c:crossBetween val="between"/>
        <c:majorUnit val="200"/>
      </c:valAx>
      <c:serAx>
        <c:axId val="547022592"/>
        <c:scaling>
          <c:orientation val="minMax"/>
        </c:scaling>
        <c:delete val="1"/>
        <c:axPos val="b"/>
        <c:majorTickMark val="none"/>
        <c:minorTickMark val="none"/>
        <c:tickLblPos val="nextTo"/>
        <c:crossAx val="618302120"/>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D20D115-9AE3-4012-B4F3-7C48E333A901}" type="datetimeFigureOut">
              <a:rPr lang="en-US" smtClean="0"/>
              <a:t>4/29/2022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2F9FA69-D378-41E5-8647-DCAB3961B3FD}" type="slidenum">
              <a:rPr lang="en-US" smtClean="0"/>
              <a:t>‹#›</a:t>
            </a:fld>
            <a:endParaRPr lang="en-US"/>
          </a:p>
        </p:txBody>
      </p:sp>
    </p:spTree>
    <p:extLst>
      <p:ext uri="{BB962C8B-B14F-4D97-AF65-F5344CB8AC3E}">
        <p14:creationId xmlns:p14="http://schemas.microsoft.com/office/powerpoint/2010/main" val="59617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26282"/>
            <a:ext cx="8229600" cy="1102519"/>
          </a:xfrm>
          <a:prstGeom prst="rect">
            <a:avLst/>
          </a:prstGeom>
        </p:spPr>
        <p:txBody>
          <a:bodyPr/>
          <a:lstStyle>
            <a:lvl1pPr>
              <a:defRPr b="1">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2043113"/>
            <a:ext cx="6400800" cy="1314450"/>
          </a:xfrm>
          <a:prstGeom prst="rect">
            <a:avLst/>
          </a:prstGeom>
        </p:spPr>
        <p:txBody>
          <a:bodyPr/>
          <a:lstStyle>
            <a:lvl1pPr marL="0" indent="0" algn="ctr">
              <a:buNone/>
              <a:defRPr>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CC3BD2BA-2883-FD40-805C-007EC2993B74}" type="datetimeFigureOut">
              <a:rPr lang="en-US" smtClean="0"/>
              <a:pPr/>
              <a:t>4/29/2022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87350AA8-8DCB-AE4B-9C05-A61ED8CA6812}" type="slidenum">
              <a:rPr lang="en-US" smtClean="0"/>
              <a:pPr/>
              <a:t>‹#›</a:t>
            </a:fld>
            <a:endParaRPr lang="en-US"/>
          </a:p>
        </p:txBody>
      </p:sp>
    </p:spTree>
    <p:extLst>
      <p:ext uri="{BB962C8B-B14F-4D97-AF65-F5344CB8AC3E}">
        <p14:creationId xmlns:p14="http://schemas.microsoft.com/office/powerpoint/2010/main" val="122028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19800" y="564945"/>
            <a:ext cx="2339436" cy="1438026"/>
          </a:xfrm>
          <a:prstGeom prst="rect">
            <a:avLst/>
          </a:prstGeom>
        </p:spPr>
        <p:txBody>
          <a:bodyPr>
            <a:noAutofit/>
          </a:bodyPr>
          <a:lstStyle>
            <a:lvl1pPr>
              <a:defRPr sz="2625" b="1">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019800" y="2102955"/>
            <a:ext cx="2339436" cy="1314450"/>
          </a:xfrm>
          <a:prstGeom prst="rect">
            <a:avLst/>
          </a:prstGeom>
        </p:spPr>
        <p:txBody>
          <a:bodyPr>
            <a:normAutofit/>
          </a:bodyPr>
          <a:lstStyle>
            <a:lvl1pPr marL="0" indent="0" algn="ctr">
              <a:buNone/>
              <a:defRPr sz="1500">
                <a:solidFill>
                  <a:srgbClr val="FFFFFF"/>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3C63FDA4-5734-0949-BDA6-D0D6FDC3166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02D8AB15-73F2-6A4F-B882-FCD5E5C83B55}" type="slidenum">
              <a:rPr lang="en-US" smtClean="0"/>
              <a:pPr/>
              <a:t>‹#›</a:t>
            </a:fld>
            <a:endParaRPr lang="en-US"/>
          </a:p>
        </p:txBody>
      </p:sp>
    </p:spTree>
    <p:extLst>
      <p:ext uri="{BB962C8B-B14F-4D97-AF65-F5344CB8AC3E}">
        <p14:creationId xmlns:p14="http://schemas.microsoft.com/office/powerpoint/2010/main" val="68425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fld id="{3C63FDA4-5734-0949-BDA6-D0D6FDC31663}" type="datetimeFigureOut">
              <a:rPr lang="en-US" smtClean="0"/>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02D8AB15-73F2-6A4F-B882-FCD5E5C83B55}" type="slidenum">
              <a:rPr lang="en-US" smtClean="0"/>
              <a:t>‹#›</a:t>
            </a:fld>
            <a:endParaRPr lang="en-US"/>
          </a:p>
        </p:txBody>
      </p:sp>
      <p:sp>
        <p:nvSpPr>
          <p:cNvPr id="6" name="Title 1"/>
          <p:cNvSpPr>
            <a:spLocks noGrp="1"/>
          </p:cNvSpPr>
          <p:nvPr>
            <p:ph type="ctrTitle"/>
          </p:nvPr>
        </p:nvSpPr>
        <p:spPr>
          <a:xfrm>
            <a:off x="6019800" y="564945"/>
            <a:ext cx="2339436" cy="1583169"/>
          </a:xfrm>
          <a:prstGeom prst="rect">
            <a:avLst/>
          </a:prstGeom>
        </p:spPr>
        <p:txBody>
          <a:bodyPr>
            <a:noAutofit/>
          </a:bodyPr>
          <a:lstStyle>
            <a:lvl1pPr>
              <a:defRPr sz="2625" b="1">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26714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3C63FDA4-5734-0949-BDA6-D0D6FDC31663}" type="datetimeFigureOut">
              <a:rPr lang="en-US" smtClean="0"/>
              <a:pPr/>
              <a:t>4/29/2022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02D8AB15-73F2-6A4F-B882-FCD5E5C83B55}" type="slidenum">
              <a:rPr lang="en-US" smtClean="0"/>
              <a:pPr/>
              <a:t>‹#›</a:t>
            </a:fld>
            <a:endParaRPr lang="en-US"/>
          </a:p>
        </p:txBody>
      </p:sp>
    </p:spTree>
    <p:extLst>
      <p:ext uri="{BB962C8B-B14F-4D97-AF65-F5344CB8AC3E}">
        <p14:creationId xmlns:p14="http://schemas.microsoft.com/office/powerpoint/2010/main" val="9023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56F9B4-387C-D346-B378-FCBE2DEF1520}"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F0C54124-DEB3-A044-A6A6-99CE06F3CDD8}" type="slidenum">
              <a:rPr lang="en-US" smtClean="0"/>
              <a:pPr/>
              <a:t>‹#›</a:t>
            </a:fld>
            <a:endParaRPr lang="en-US"/>
          </a:p>
        </p:txBody>
      </p:sp>
      <p:sp>
        <p:nvSpPr>
          <p:cNvPr id="7" name="Title 1"/>
          <p:cNvSpPr>
            <a:spLocks noGrp="1"/>
          </p:cNvSpPr>
          <p:nvPr>
            <p:ph type="ctrTitle"/>
          </p:nvPr>
        </p:nvSpPr>
        <p:spPr>
          <a:xfrm>
            <a:off x="3635829" y="564945"/>
            <a:ext cx="5089630" cy="1102519"/>
          </a:xfrm>
          <a:prstGeom prst="rect">
            <a:avLst/>
          </a:prstGeom>
        </p:spPr>
        <p:txBody>
          <a:bodyPr>
            <a:noAutofit/>
          </a:bodyPr>
          <a:lstStyle>
            <a:lvl1pPr>
              <a:defRPr sz="2625" b="1">
                <a:solidFill>
                  <a:srgbClr val="FFFFFF"/>
                </a:solidFill>
                <a:latin typeface="Arial"/>
                <a:cs typeface="Arial"/>
              </a:defRPr>
            </a:lvl1pPr>
          </a:lstStyle>
          <a:p>
            <a:r>
              <a:rPr lang="en-US" dirty="0"/>
              <a:t>Click to edit Master title style</a:t>
            </a:r>
          </a:p>
        </p:txBody>
      </p:sp>
      <p:sp>
        <p:nvSpPr>
          <p:cNvPr id="8" name="Subtitle 2"/>
          <p:cNvSpPr>
            <a:spLocks noGrp="1"/>
          </p:cNvSpPr>
          <p:nvPr>
            <p:ph type="subTitle" idx="1"/>
          </p:nvPr>
        </p:nvSpPr>
        <p:spPr>
          <a:xfrm>
            <a:off x="3635829" y="1819927"/>
            <a:ext cx="5089630" cy="1314450"/>
          </a:xfrm>
          <a:prstGeom prst="rect">
            <a:avLst/>
          </a:prstGeom>
        </p:spPr>
        <p:txBody>
          <a:bodyPr>
            <a:normAutofit/>
          </a:bodyPr>
          <a:lstStyle>
            <a:lvl1pPr marL="0" indent="0" algn="ctr">
              <a:buNone/>
              <a:defRPr sz="1500">
                <a:solidFill>
                  <a:srgbClr val="FFFFFF"/>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5846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56F9B4-387C-D346-B378-FCBE2DEF1520}" type="datetimeFigureOut">
              <a:rPr lang="en-US" smtClean="0"/>
              <a:pPr/>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F0C54124-DEB3-A044-A6A6-99CE06F3CDD8}" type="slidenum">
              <a:rPr lang="en-US" smtClean="0"/>
              <a:pPr/>
              <a:t>‹#›</a:t>
            </a:fld>
            <a:endParaRPr lang="en-US"/>
          </a:p>
        </p:txBody>
      </p:sp>
      <p:sp>
        <p:nvSpPr>
          <p:cNvPr id="6" name="Title 1"/>
          <p:cNvSpPr>
            <a:spLocks noGrp="1"/>
          </p:cNvSpPr>
          <p:nvPr>
            <p:ph type="ctrTitle"/>
          </p:nvPr>
        </p:nvSpPr>
        <p:spPr>
          <a:xfrm>
            <a:off x="3643086" y="1116203"/>
            <a:ext cx="5082373" cy="1102519"/>
          </a:xfrm>
          <a:prstGeom prst="rect">
            <a:avLst/>
          </a:prstGeom>
        </p:spPr>
        <p:txBody>
          <a:bodyPr>
            <a:noAutofit/>
          </a:bodyPr>
          <a:lstStyle>
            <a:lvl1pPr>
              <a:defRPr sz="2625" b="1">
                <a:solidFill>
                  <a:srgbClr val="FFFFFF"/>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518273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56F9B4-387C-D346-B378-FCBE2DEF1520}" type="datetimeFigureOut">
              <a:rPr lang="en-US" smtClean="0"/>
              <a:pPr/>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F0C54124-DEB3-A044-A6A6-99CE06F3CDD8}" type="slidenum">
              <a:rPr lang="en-US" smtClean="0"/>
              <a:pPr/>
              <a:t>‹#›</a:t>
            </a:fld>
            <a:endParaRPr lang="en-US"/>
          </a:p>
        </p:txBody>
      </p:sp>
    </p:spTree>
    <p:extLst>
      <p:ext uri="{BB962C8B-B14F-4D97-AF65-F5344CB8AC3E}">
        <p14:creationId xmlns:p14="http://schemas.microsoft.com/office/powerpoint/2010/main" val="16038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989784"/>
            <a:ext cx="5562600" cy="669301"/>
          </a:xfrm>
          <a:prstGeom prst="rect">
            <a:avLst/>
          </a:prstGeom>
        </p:spPr>
        <p:txBody>
          <a:bodyPr>
            <a:normAutofit/>
          </a:bodyPr>
          <a:lstStyle>
            <a:lvl1pPr algn="l">
              <a:defRPr sz="2625"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4534A80-8F0F-8B4A-B1EE-DA8BDE36D262}" type="datetimeFigureOut">
              <a:rPr lang="en-US" smtClean="0"/>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3BDBB472-D40B-B948-A0B6-260DEB7BCBE0}" type="slidenum">
              <a:rPr lang="en-US" smtClean="0"/>
              <a:t>‹#›</a:t>
            </a:fld>
            <a:endParaRPr lang="en-US"/>
          </a:p>
        </p:txBody>
      </p:sp>
    </p:spTree>
    <p:extLst>
      <p:ext uri="{BB962C8B-B14F-4D97-AF65-F5344CB8AC3E}">
        <p14:creationId xmlns:p14="http://schemas.microsoft.com/office/powerpoint/2010/main" val="4228251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24534A80-8F0F-8B4A-B1EE-DA8BDE36D262}" type="datetimeFigureOut">
              <a:rPr lang="en-US" smtClean="0"/>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3BDBB472-D40B-B948-A0B6-260DEB7BCBE0}" type="slidenum">
              <a:rPr lang="en-US" smtClean="0"/>
              <a:t>‹#›</a:t>
            </a:fld>
            <a:endParaRPr lang="en-US"/>
          </a:p>
        </p:txBody>
      </p:sp>
    </p:spTree>
    <p:extLst>
      <p:ext uri="{BB962C8B-B14F-4D97-AF65-F5344CB8AC3E}">
        <p14:creationId xmlns:p14="http://schemas.microsoft.com/office/powerpoint/2010/main" val="1992125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55664"/>
            <a:ext cx="8229600" cy="1102519"/>
          </a:xfrm>
          <a:prstGeom prst="rect">
            <a:avLst/>
          </a:prstGeom>
        </p:spPr>
        <p:txBody>
          <a:bodyPr/>
          <a:lstStyle>
            <a:lvl1pPr>
              <a:defRPr b="1">
                <a:solidFill>
                  <a:srgbClr val="026937"/>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2772495"/>
            <a:ext cx="6400800" cy="1314450"/>
          </a:xfrm>
          <a:prstGeom prst="rect">
            <a:avLst/>
          </a:prstGeom>
        </p:spPr>
        <p:txBody>
          <a:bodyPr/>
          <a:lstStyle>
            <a:lvl1pPr marL="0" indent="0" algn="ctr">
              <a:buNone/>
              <a:defRPr>
                <a:solidFill>
                  <a:srgbClr val="CD9E5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980766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74735"/>
            <a:ext cx="8229600" cy="857250"/>
          </a:xfrm>
          <a:prstGeom prst="rect">
            <a:avLst/>
          </a:prstGeom>
        </p:spPr>
        <p:txBody>
          <a:bodyPr/>
          <a:lstStyle>
            <a:lvl1pPr algn="l">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68907"/>
            <a:ext cx="8229600" cy="3026464"/>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404101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CC3BD2BA-2883-FD40-805C-007EC2993B74}" type="datetimeFigureOut">
              <a:rPr lang="en-US" smtClean="0"/>
              <a:pPr/>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87350AA8-8DCB-AE4B-9C05-A61ED8CA6812}" type="slidenum">
              <a:rPr lang="en-US" smtClean="0"/>
              <a:pPr/>
              <a:t>‹#›</a:t>
            </a:fld>
            <a:endParaRPr lang="en-US"/>
          </a:p>
        </p:txBody>
      </p:sp>
      <p:sp>
        <p:nvSpPr>
          <p:cNvPr id="6" name="Title 1"/>
          <p:cNvSpPr>
            <a:spLocks noGrp="1"/>
          </p:cNvSpPr>
          <p:nvPr>
            <p:ph type="ctrTitle"/>
          </p:nvPr>
        </p:nvSpPr>
        <p:spPr>
          <a:xfrm>
            <a:off x="457200" y="1357140"/>
            <a:ext cx="8229600" cy="1102519"/>
          </a:xfrm>
          <a:prstGeom prst="rect">
            <a:avLst/>
          </a:prstGeom>
        </p:spPr>
        <p:txBody>
          <a:bodyPr/>
          <a:lstStyle>
            <a:lvl1pPr>
              <a:defRPr b="1">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471026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7" name="Title 1"/>
          <p:cNvSpPr>
            <a:spLocks noGrp="1"/>
          </p:cNvSpPr>
          <p:nvPr>
            <p:ph type="ctrTitle"/>
          </p:nvPr>
        </p:nvSpPr>
        <p:spPr>
          <a:xfrm>
            <a:off x="457200" y="1462772"/>
            <a:ext cx="8001000" cy="1102519"/>
          </a:xfrm>
          <a:prstGeom prst="rect">
            <a:avLst/>
          </a:prstGeom>
        </p:spPr>
        <p:txBody>
          <a:bodyPr/>
          <a:lstStyle>
            <a:lvl1pPr algn="l">
              <a:defRPr b="1">
                <a:solidFill>
                  <a:srgbClr val="026937"/>
                </a:solidFill>
                <a:latin typeface="Arial"/>
                <a:cs typeface="Arial"/>
              </a:defRPr>
            </a:lvl1pPr>
          </a:lstStyle>
          <a:p>
            <a:r>
              <a:rPr lang="en-US" dirty="0"/>
              <a:t>Click to edit Master title style</a:t>
            </a:r>
          </a:p>
        </p:txBody>
      </p:sp>
      <p:sp>
        <p:nvSpPr>
          <p:cNvPr id="8" name="Subtitle 2"/>
          <p:cNvSpPr>
            <a:spLocks noGrp="1"/>
          </p:cNvSpPr>
          <p:nvPr>
            <p:ph type="subTitle" idx="1"/>
          </p:nvPr>
        </p:nvSpPr>
        <p:spPr>
          <a:xfrm>
            <a:off x="457200" y="2565290"/>
            <a:ext cx="6400800" cy="1314450"/>
          </a:xfrm>
          <a:prstGeom prst="rect">
            <a:avLst/>
          </a:prstGeom>
        </p:spPr>
        <p:txBody>
          <a:bodyPr/>
          <a:lstStyle>
            <a:lvl1pPr marL="0" indent="0" algn="l">
              <a:buNone/>
              <a:defRPr>
                <a:solidFill>
                  <a:srgbClr val="CD9E5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1905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69502"/>
            <a:ext cx="4038600" cy="3540383"/>
          </a:xfrm>
          <a:prstGeom prst="rect">
            <a:avLst/>
          </a:prstGeom>
        </p:spPr>
        <p:txBody>
          <a:bodyPr/>
          <a:lstStyle>
            <a:lvl1pPr algn="l">
              <a:defRPr sz="2100">
                <a:latin typeface="Arial"/>
                <a:cs typeface="Arial"/>
              </a:defRPr>
            </a:lvl1pPr>
            <a:lvl2pPr algn="l">
              <a:defRPr sz="1800">
                <a:latin typeface="Arial"/>
                <a:cs typeface="Arial"/>
              </a:defRPr>
            </a:lvl2pPr>
            <a:lvl3pPr algn="l">
              <a:defRPr sz="1500">
                <a:latin typeface="Arial"/>
                <a:cs typeface="Arial"/>
              </a:defRPr>
            </a:lvl3pPr>
            <a:lvl4pPr algn="l">
              <a:defRPr sz="1350">
                <a:latin typeface="Arial"/>
                <a:cs typeface="Arial"/>
              </a:defRPr>
            </a:lvl4pPr>
            <a:lvl5pPr algn="l">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69502"/>
            <a:ext cx="4038600" cy="3540383"/>
          </a:xfrm>
          <a:prstGeom prst="rect">
            <a:avLst/>
          </a:prstGeom>
        </p:spPr>
        <p:txBody>
          <a:bodyPr/>
          <a:lstStyle>
            <a:lvl1pPr algn="l">
              <a:defRPr sz="2100">
                <a:latin typeface="Arial"/>
                <a:cs typeface="Arial"/>
              </a:defRPr>
            </a:lvl1pPr>
            <a:lvl2pPr algn="l">
              <a:defRPr sz="1800">
                <a:latin typeface="Arial"/>
                <a:cs typeface="Arial"/>
              </a:defRPr>
            </a:lvl2pPr>
            <a:lvl3pPr algn="l">
              <a:defRPr sz="1500">
                <a:latin typeface="Arial"/>
                <a:cs typeface="Arial"/>
              </a:defRPr>
            </a:lvl3pPr>
            <a:lvl4pPr algn="l">
              <a:defRPr sz="1350">
                <a:latin typeface="Arial"/>
                <a:cs typeface="Arial"/>
              </a:defRPr>
            </a:lvl4pPr>
            <a:lvl5pPr algn="l">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173171"/>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828448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74210"/>
            <a:ext cx="4040188" cy="479822"/>
          </a:xfrm>
          <a:prstGeom prst="rect">
            <a:avLst/>
          </a:prstGeo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54032"/>
            <a:ext cx="4040188" cy="3055854"/>
          </a:xfrm>
          <a:prstGeom prst="rect">
            <a:avLst/>
          </a:prstGeo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74210"/>
            <a:ext cx="4041775" cy="479822"/>
          </a:xfrm>
          <a:prstGeom prst="rect">
            <a:avLst/>
          </a:prstGeo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54032"/>
            <a:ext cx="4041775" cy="3055854"/>
          </a:xfrm>
          <a:prstGeom prst="rect">
            <a:avLst/>
          </a:prstGeo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173171"/>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233866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6" name="Title 1"/>
          <p:cNvSpPr>
            <a:spLocks noGrp="1"/>
          </p:cNvSpPr>
          <p:nvPr>
            <p:ph type="title"/>
          </p:nvPr>
        </p:nvSpPr>
        <p:spPr>
          <a:xfrm>
            <a:off x="457200" y="659400"/>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38886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84132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693401"/>
            <a:ext cx="3008313" cy="1214635"/>
          </a:xfrm>
          <a:prstGeom prst="rect">
            <a:avLst/>
          </a:prstGeom>
        </p:spPr>
        <p:txBody>
          <a:bodyPr anchor="b">
            <a:noAutofit/>
          </a:bodyPr>
          <a:lstStyle>
            <a:lvl1pPr algn="l">
              <a:defRPr sz="24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3575050" y="760122"/>
            <a:ext cx="5111750" cy="3788153"/>
          </a:xfrm>
          <a:prstGeom prst="rect">
            <a:avLst/>
          </a:prstGeo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908036"/>
            <a:ext cx="3008313" cy="2640239"/>
          </a:xfrm>
          <a:prstGeom prst="rect">
            <a:avLst/>
          </a:prstGeo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4223410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529274"/>
            <a:ext cx="5486400" cy="425054"/>
          </a:xfrm>
          <a:prstGeom prst="rect">
            <a:avLst/>
          </a:prstGeom>
        </p:spPr>
        <p:txBody>
          <a:bodyPr anchor="b"/>
          <a:lstStyle>
            <a:lvl1pPr algn="l">
              <a:defRPr sz="15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1792288" y="689375"/>
            <a:ext cx="5486400" cy="2785130"/>
          </a:xfrm>
          <a:prstGeom prst="rect">
            <a:avLst/>
          </a:prstGeom>
        </p:spPr>
        <p:txBody>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3954327"/>
            <a:ext cx="5486400" cy="603647"/>
          </a:xfrm>
          <a:prstGeom prst="rect">
            <a:avLst/>
          </a:prstGeo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2558626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9" name="Title 1"/>
          <p:cNvSpPr>
            <a:spLocks noGrp="1"/>
          </p:cNvSpPr>
          <p:nvPr>
            <p:ph type="title"/>
          </p:nvPr>
        </p:nvSpPr>
        <p:spPr>
          <a:xfrm>
            <a:off x="457200" y="641652"/>
            <a:ext cx="8229600" cy="857250"/>
          </a:xfrm>
          <a:prstGeom prst="rect">
            <a:avLst/>
          </a:prstGeom>
        </p:spPr>
        <p:txBody>
          <a:bodyPr/>
          <a:lstStyle>
            <a:lvl1pPr algn="l">
              <a:defRPr>
                <a:latin typeface="Arial"/>
                <a:cs typeface="Arial"/>
              </a:defRPr>
            </a:lvl1pPr>
          </a:lstStyle>
          <a:p>
            <a:r>
              <a:rPr lang="en-US" dirty="0"/>
              <a:t>Click to edit Master title style</a:t>
            </a:r>
          </a:p>
        </p:txBody>
      </p:sp>
      <p:sp>
        <p:nvSpPr>
          <p:cNvPr id="10" name="Vertical Text Placeholder 2"/>
          <p:cNvSpPr>
            <a:spLocks noGrp="1"/>
          </p:cNvSpPr>
          <p:nvPr>
            <p:ph type="body" orient="vert" idx="1"/>
          </p:nvPr>
        </p:nvSpPr>
        <p:spPr>
          <a:xfrm>
            <a:off x="457200" y="1657147"/>
            <a:ext cx="8229600" cy="3030967"/>
          </a:xfrm>
          <a:prstGeom prst="rect">
            <a:avLst/>
          </a:prstGeo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507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46727"/>
            <a:ext cx="2057400" cy="4041387"/>
          </a:xfrm>
          <a:prstGeom prst="rect">
            <a:avLst/>
          </a:prstGeom>
        </p:spPr>
        <p:txBody>
          <a:bodyPr vert="eaVert"/>
          <a:lstStyle>
            <a:lvl1pPr algn="l">
              <a:defRPr>
                <a:latin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457200" y="646727"/>
            <a:ext cx="6019800" cy="4041387"/>
          </a:xfrm>
          <a:prstGeom prst="rect">
            <a:avLst/>
          </a:prstGeo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337879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97819"/>
            <a:ext cx="8229600" cy="1102519"/>
          </a:xfrm>
          <a:prstGeom prst="rect">
            <a:avLst/>
          </a:prstGeom>
        </p:spPr>
        <p:txBody>
          <a:bodyPr/>
          <a:lstStyle>
            <a:lvl1pPr>
              <a:defRPr b="1">
                <a:solidFill>
                  <a:srgbClr val="026937"/>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2914650"/>
            <a:ext cx="6400800" cy="1214664"/>
          </a:xfrm>
          <a:prstGeom prst="rect">
            <a:avLst/>
          </a:prstGeom>
        </p:spPr>
        <p:txBody>
          <a:bodyPr/>
          <a:lstStyle>
            <a:lvl1pPr marL="0" indent="0" algn="ctr">
              <a:buNone/>
              <a:defRPr>
                <a:solidFill>
                  <a:srgbClr val="CD9E5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420307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CC3BD2BA-2883-FD40-805C-007EC2993B74}" type="datetimeFigureOut">
              <a:rPr lang="en-US" smtClean="0"/>
              <a:pPr/>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87350AA8-8DCB-AE4B-9C05-A61ED8CA6812}" type="slidenum">
              <a:rPr lang="en-US" smtClean="0"/>
              <a:pPr/>
              <a:t>‹#›</a:t>
            </a:fld>
            <a:endParaRPr lang="en-US"/>
          </a:p>
        </p:txBody>
      </p:sp>
    </p:spTree>
    <p:extLst>
      <p:ext uri="{BB962C8B-B14F-4D97-AF65-F5344CB8AC3E}">
        <p14:creationId xmlns:p14="http://schemas.microsoft.com/office/powerpoint/2010/main" val="2291408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1796"/>
            <a:ext cx="8229600" cy="857250"/>
          </a:xfrm>
          <a:prstGeom prst="rect">
            <a:avLst/>
          </a:prstGeom>
        </p:spPr>
        <p:txBody>
          <a:bodyPr/>
          <a:lstStyle>
            <a:lvl1pPr algn="l">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595968"/>
            <a:ext cx="8229600" cy="2787346"/>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205584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7" name="Title 1"/>
          <p:cNvSpPr>
            <a:spLocks noGrp="1"/>
          </p:cNvSpPr>
          <p:nvPr>
            <p:ph type="ctrTitle"/>
          </p:nvPr>
        </p:nvSpPr>
        <p:spPr>
          <a:xfrm>
            <a:off x="457200" y="1597819"/>
            <a:ext cx="8001000" cy="1102519"/>
          </a:xfrm>
          <a:prstGeom prst="rect">
            <a:avLst/>
          </a:prstGeom>
        </p:spPr>
        <p:txBody>
          <a:bodyPr/>
          <a:lstStyle>
            <a:lvl1pPr algn="l">
              <a:defRPr b="1">
                <a:solidFill>
                  <a:srgbClr val="026937"/>
                </a:solidFill>
                <a:latin typeface="Arial"/>
                <a:cs typeface="Arial"/>
              </a:defRPr>
            </a:lvl1pPr>
          </a:lstStyle>
          <a:p>
            <a:r>
              <a:rPr lang="en-US" dirty="0"/>
              <a:t>Click to edit Master title style</a:t>
            </a:r>
          </a:p>
        </p:txBody>
      </p:sp>
      <p:sp>
        <p:nvSpPr>
          <p:cNvPr id="8" name="Subtitle 2"/>
          <p:cNvSpPr>
            <a:spLocks noGrp="1"/>
          </p:cNvSpPr>
          <p:nvPr>
            <p:ph type="subTitle" idx="1"/>
          </p:nvPr>
        </p:nvSpPr>
        <p:spPr>
          <a:xfrm>
            <a:off x="457200" y="2700338"/>
            <a:ext cx="6400800" cy="1314450"/>
          </a:xfrm>
          <a:prstGeom prst="rect">
            <a:avLst/>
          </a:prstGeom>
        </p:spPr>
        <p:txBody>
          <a:bodyPr/>
          <a:lstStyle>
            <a:lvl1pPr marL="0" indent="0" algn="l">
              <a:buNone/>
              <a:defRPr>
                <a:solidFill>
                  <a:srgbClr val="CD9E52"/>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89795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5968"/>
            <a:ext cx="4038600" cy="2780089"/>
          </a:xfrm>
          <a:prstGeom prst="rect">
            <a:avLst/>
          </a:prstGeom>
        </p:spPr>
        <p:txBody>
          <a:bodyPr/>
          <a:lstStyle>
            <a:lvl1pPr algn="l">
              <a:defRPr sz="2100">
                <a:latin typeface="Arial"/>
                <a:cs typeface="Arial"/>
              </a:defRPr>
            </a:lvl1pPr>
            <a:lvl2pPr algn="l">
              <a:defRPr sz="1800">
                <a:latin typeface="Arial"/>
                <a:cs typeface="Arial"/>
              </a:defRPr>
            </a:lvl2pPr>
            <a:lvl3pPr algn="l">
              <a:defRPr sz="1500">
                <a:latin typeface="Arial"/>
                <a:cs typeface="Arial"/>
              </a:defRPr>
            </a:lvl3pPr>
            <a:lvl4pPr algn="l">
              <a:defRPr sz="1350">
                <a:latin typeface="Arial"/>
                <a:cs typeface="Arial"/>
              </a:defRPr>
            </a:lvl4pPr>
            <a:lvl5pPr algn="l">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5968"/>
            <a:ext cx="4038600" cy="2780089"/>
          </a:xfrm>
          <a:prstGeom prst="rect">
            <a:avLst/>
          </a:prstGeom>
        </p:spPr>
        <p:txBody>
          <a:bodyPr/>
          <a:lstStyle>
            <a:lvl1pPr algn="l">
              <a:defRPr sz="2100">
                <a:latin typeface="Arial"/>
                <a:cs typeface="Arial"/>
              </a:defRPr>
            </a:lvl1pPr>
            <a:lvl2pPr algn="l">
              <a:defRPr sz="1800">
                <a:latin typeface="Arial"/>
                <a:cs typeface="Arial"/>
              </a:defRPr>
            </a:lvl2pPr>
            <a:lvl3pPr algn="l">
              <a:defRPr sz="1500">
                <a:latin typeface="Arial"/>
                <a:cs typeface="Arial"/>
              </a:defRPr>
            </a:lvl3pPr>
            <a:lvl4pPr algn="l">
              <a:defRPr sz="1350">
                <a:latin typeface="Arial"/>
                <a:cs typeface="Arial"/>
              </a:defRPr>
            </a:lvl4pPr>
            <a:lvl5pPr algn="l">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8" name="Title 1"/>
          <p:cNvSpPr>
            <a:spLocks noGrp="1"/>
          </p:cNvSpPr>
          <p:nvPr>
            <p:ph type="title"/>
          </p:nvPr>
        </p:nvSpPr>
        <p:spPr>
          <a:xfrm>
            <a:off x="457200" y="599636"/>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74988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2835"/>
            <a:ext cx="4040188" cy="479822"/>
          </a:xfrm>
          <a:prstGeom prst="rect">
            <a:avLst/>
          </a:prstGeo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082658"/>
            <a:ext cx="4040188" cy="2315172"/>
          </a:xfrm>
          <a:prstGeom prst="rect">
            <a:avLst/>
          </a:prstGeo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602835"/>
            <a:ext cx="4041775" cy="479822"/>
          </a:xfrm>
          <a:prstGeom prst="rect">
            <a:avLst/>
          </a:prstGeom>
        </p:spPr>
        <p:txBody>
          <a:bodyPr anchor="b"/>
          <a:lstStyle>
            <a:lvl1pPr marL="0" indent="0">
              <a:buNone/>
              <a:defRPr sz="18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082658"/>
            <a:ext cx="4041775" cy="2315172"/>
          </a:xfrm>
          <a:prstGeom prst="rect">
            <a:avLst/>
          </a:prstGeo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10" name="Title 1"/>
          <p:cNvSpPr>
            <a:spLocks noGrp="1"/>
          </p:cNvSpPr>
          <p:nvPr>
            <p:ph type="title"/>
          </p:nvPr>
        </p:nvSpPr>
        <p:spPr>
          <a:xfrm>
            <a:off x="457200" y="601796"/>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2862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6" name="Title 1"/>
          <p:cNvSpPr>
            <a:spLocks noGrp="1"/>
          </p:cNvSpPr>
          <p:nvPr>
            <p:ph type="title"/>
          </p:nvPr>
        </p:nvSpPr>
        <p:spPr>
          <a:xfrm>
            <a:off x="457200" y="601796"/>
            <a:ext cx="8229600" cy="857250"/>
          </a:xfrm>
          <a:prstGeom prst="rect">
            <a:avLst/>
          </a:prstGeom>
        </p:spPr>
        <p:txBody>
          <a:bodyPr/>
          <a:lstStyle>
            <a:lvl1pPr algn="l">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881824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66904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47830"/>
            <a:ext cx="3008313" cy="1214635"/>
          </a:xfrm>
          <a:prstGeom prst="rect">
            <a:avLst/>
          </a:prstGeom>
        </p:spPr>
        <p:txBody>
          <a:bodyPr anchor="b">
            <a:noAutofit/>
          </a:bodyPr>
          <a:lstStyle>
            <a:lvl1pPr algn="l">
              <a:defRPr sz="2400"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3575050" y="314551"/>
            <a:ext cx="5111750" cy="4002073"/>
          </a:xfrm>
          <a:prstGeom prst="rect">
            <a:avLst/>
          </a:prstGeo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62465"/>
            <a:ext cx="3008313" cy="2854159"/>
          </a:xfrm>
          <a:prstGeom prst="rect">
            <a:avLst/>
          </a:prstGeo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4039643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237593"/>
            <a:ext cx="5486400" cy="425054"/>
          </a:xfrm>
          <a:prstGeom prst="rect">
            <a:avLst/>
          </a:prstGeom>
        </p:spPr>
        <p:txBody>
          <a:bodyPr anchor="b"/>
          <a:lstStyle>
            <a:lvl1pPr algn="l">
              <a:defRPr sz="15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1792288" y="397695"/>
            <a:ext cx="5486400" cy="2785130"/>
          </a:xfrm>
          <a:prstGeom prst="rect">
            <a:avLst/>
          </a:prstGeom>
        </p:spPr>
        <p:txBody>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3662646"/>
            <a:ext cx="5486400" cy="590040"/>
          </a:xfrm>
          <a:prstGeom prst="rect">
            <a:avLst/>
          </a:prstGeo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2091634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
        <p:nvSpPr>
          <p:cNvPr id="9" name="Title 1"/>
          <p:cNvSpPr>
            <a:spLocks noGrp="1"/>
          </p:cNvSpPr>
          <p:nvPr>
            <p:ph type="title"/>
          </p:nvPr>
        </p:nvSpPr>
        <p:spPr>
          <a:xfrm>
            <a:off x="457200" y="219041"/>
            <a:ext cx="8229600" cy="857250"/>
          </a:xfrm>
          <a:prstGeom prst="rect">
            <a:avLst/>
          </a:prstGeom>
        </p:spPr>
        <p:txBody>
          <a:bodyPr/>
          <a:lstStyle>
            <a:lvl1pPr algn="l">
              <a:defRPr>
                <a:latin typeface="Arial"/>
                <a:cs typeface="Arial"/>
              </a:defRPr>
            </a:lvl1pPr>
          </a:lstStyle>
          <a:p>
            <a:r>
              <a:rPr lang="en-US" dirty="0"/>
              <a:t>Click to edit Master title style</a:t>
            </a:r>
          </a:p>
        </p:txBody>
      </p:sp>
      <p:sp>
        <p:nvSpPr>
          <p:cNvPr id="10" name="Vertical Text Placeholder 2"/>
          <p:cNvSpPr>
            <a:spLocks noGrp="1"/>
          </p:cNvSpPr>
          <p:nvPr>
            <p:ph type="body" orient="vert" idx="1"/>
          </p:nvPr>
        </p:nvSpPr>
        <p:spPr>
          <a:xfrm>
            <a:off x="457200" y="1213214"/>
            <a:ext cx="8229600" cy="3141072"/>
          </a:xfrm>
          <a:prstGeom prst="rect">
            <a:avLst/>
          </a:prstGeo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11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52105"/>
            <a:ext cx="2057400" cy="4131209"/>
          </a:xfrm>
          <a:prstGeom prst="rect">
            <a:avLst/>
          </a:prstGeom>
        </p:spPr>
        <p:txBody>
          <a:bodyPr vert="eaVert"/>
          <a:lstStyle>
            <a:lvl1pPr algn="l">
              <a:defRPr>
                <a:latin typeface="Arial"/>
                <a:cs typeface="Arial"/>
              </a:defRPr>
            </a:lvl1pPr>
          </a:lstStyle>
          <a:p>
            <a:r>
              <a:rPr lang="en-US" dirty="0"/>
              <a:t>Click to edit Master title style</a:t>
            </a:r>
          </a:p>
        </p:txBody>
      </p:sp>
      <p:sp>
        <p:nvSpPr>
          <p:cNvPr id="3" name="Vertical Text Placeholder 2"/>
          <p:cNvSpPr>
            <a:spLocks noGrp="1"/>
          </p:cNvSpPr>
          <p:nvPr>
            <p:ph type="body" orient="vert" idx="1"/>
          </p:nvPr>
        </p:nvSpPr>
        <p:spPr>
          <a:xfrm>
            <a:off x="457200" y="252105"/>
            <a:ext cx="6019800" cy="4131209"/>
          </a:xfrm>
          <a:prstGeom prst="rect">
            <a:avLst/>
          </a:prstGeo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F99458C6-6EA7-0747-AD3E-29AE00637213}"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C59E8A03-9FD3-E846-B7D6-1BC2DFA4AAD7}" type="slidenum">
              <a:rPr lang="en-US" smtClean="0"/>
              <a:pPr/>
              <a:t>‹#›</a:t>
            </a:fld>
            <a:endParaRPr lang="en-US"/>
          </a:p>
        </p:txBody>
      </p:sp>
    </p:spTree>
    <p:extLst>
      <p:ext uri="{BB962C8B-B14F-4D97-AF65-F5344CB8AC3E}">
        <p14:creationId xmlns:p14="http://schemas.microsoft.com/office/powerpoint/2010/main" val="137965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76138"/>
            <a:ext cx="8229600" cy="1102519"/>
          </a:xfrm>
          <a:prstGeom prst="rect">
            <a:avLst/>
          </a:prstGeom>
        </p:spPr>
        <p:txBody>
          <a:bodyPr/>
          <a:lstStyle>
            <a:lvl1pPr>
              <a:defRPr b="1">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192969"/>
            <a:ext cx="6400800" cy="1314450"/>
          </a:xfrm>
          <a:prstGeom prst="rect">
            <a:avLst/>
          </a:prstGeom>
        </p:spPr>
        <p:txBody>
          <a:bodyPr/>
          <a:lstStyle>
            <a:lvl1pPr marL="0" indent="0" algn="ctr">
              <a:buNone/>
              <a:defRPr>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12D24543-DE0D-2249-9D6A-916A21ACF412}" type="datetimeFigureOut">
              <a:rPr lang="en-US" smtClean="0"/>
              <a:pPr/>
              <a:t>4/29/2022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208059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597"/>
            <a:ext cx="8229600" cy="857250"/>
          </a:xfrm>
          <a:prstGeom prst="rect">
            <a:avLst/>
          </a:prstGeom>
        </p:spPr>
        <p:txBody>
          <a:bodyPr/>
          <a:lstStyle>
            <a:lvl1pPr>
              <a:defRPr b="1">
                <a:solidFill>
                  <a:srgbClr val="FFFFFF"/>
                </a:solidFill>
                <a:latin typeface="Arial"/>
                <a:cs typeface="Arial"/>
              </a:defRPr>
            </a:lvl1pPr>
          </a:lstStyle>
          <a:p>
            <a:r>
              <a:rPr lang="en-US" dirty="0"/>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12D24543-DE0D-2249-9D6A-916A21ACF412}" type="datetimeFigureOut">
              <a:rPr lang="en-US" smtClean="0"/>
              <a:pPr/>
              <a:t>4/29/2022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281406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lvl1pPr>
              <a:defRPr>
                <a:latin typeface="Arial"/>
                <a:cs typeface="Arial"/>
              </a:defRPr>
            </a:lvl1pPr>
          </a:lstStyle>
          <a:p>
            <a:fld id="{12D24543-DE0D-2249-9D6A-916A21ACF412}" type="datetimeFigureOut">
              <a:rPr lang="en-US" smtClean="0"/>
              <a:pPr/>
              <a:t>4/29/2022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lvl1pPr>
              <a:defRPr>
                <a:latin typeface="Arial"/>
                <a:cs typeface="Arial"/>
              </a:defRPr>
            </a:lvl1pPr>
          </a:lstStyle>
          <a:p>
            <a:fld id="{B8E2FD69-6208-BE4A-B8A8-AF0081759ED9}" type="slidenum">
              <a:rPr lang="en-US" smtClean="0"/>
              <a:pPr/>
              <a:t>‹#›</a:t>
            </a:fld>
            <a:endParaRPr lang="en-US"/>
          </a:p>
        </p:txBody>
      </p:sp>
    </p:spTree>
    <p:extLst>
      <p:ext uri="{BB962C8B-B14F-4D97-AF65-F5344CB8AC3E}">
        <p14:creationId xmlns:p14="http://schemas.microsoft.com/office/powerpoint/2010/main" val="401309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1250"/>
            <a:ext cx="8229600" cy="1102519"/>
          </a:xfrm>
        </p:spPr>
        <p:txBody>
          <a:bodyPr/>
          <a:lstStyle>
            <a:lvl1pPr>
              <a:defRPr b="1">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2078081"/>
            <a:ext cx="6400800" cy="1129576"/>
          </a:xfrm>
        </p:spPr>
        <p:txBody>
          <a:bodyPr/>
          <a:lstStyle>
            <a:lvl1pPr marL="0" indent="0" algn="ctr">
              <a:buNone/>
              <a:defRPr>
                <a:solidFill>
                  <a:srgbClr val="FFFFFF"/>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4/29/2022</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149362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1306887"/>
            <a:ext cx="8229599" cy="857250"/>
          </a:xfrm>
        </p:spPr>
        <p:txBody>
          <a:bodyPr/>
          <a:lstStyle>
            <a:lvl1pPr>
              <a:defRPr b="1">
                <a:solidFill>
                  <a:srgbClr val="FFFFFF"/>
                </a:solidFill>
                <a:latin typeface="Arial"/>
                <a:cs typeface="Arial"/>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4/29/2022</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335821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cs typeface="Arial"/>
              </a:defRPr>
            </a:lvl1pPr>
          </a:lstStyle>
          <a:p>
            <a:fld id="{BA6CFA1A-A022-D649-8AD9-9F30A5C06CF5}" type="datetimeFigureOut">
              <a:rPr lang="en-US" smtClean="0"/>
              <a:pPr/>
              <a:t>4/29/2022</a:t>
            </a:fld>
            <a:endParaRPr lang="en-US"/>
          </a:p>
        </p:txBody>
      </p:sp>
      <p:sp>
        <p:nvSpPr>
          <p:cNvPr id="3" name="Footer Placeholder 2"/>
          <p:cNvSpPr>
            <a:spLocks noGrp="1"/>
          </p:cNvSpPr>
          <p:nvPr>
            <p:ph type="ftr" sz="quarter" idx="11"/>
          </p:nvPr>
        </p:nvSpPr>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p:txBody>
          <a:bodyPr/>
          <a:lstStyle>
            <a:lvl1pPr>
              <a:defRPr>
                <a:latin typeface="Arial"/>
                <a:cs typeface="Arial"/>
              </a:defRPr>
            </a:lvl1pPr>
          </a:lstStyle>
          <a:p>
            <a:fld id="{E907A361-AE56-CD4A-B91B-4241634854C6}" type="slidenum">
              <a:rPr lang="en-US" smtClean="0"/>
              <a:pPr/>
              <a:t>‹#›</a:t>
            </a:fld>
            <a:endParaRPr lang="en-US"/>
          </a:p>
        </p:txBody>
      </p:sp>
    </p:spTree>
    <p:extLst>
      <p:ext uri="{BB962C8B-B14F-4D97-AF65-F5344CB8AC3E}">
        <p14:creationId xmlns:p14="http://schemas.microsoft.com/office/powerpoint/2010/main" val="41688887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B44037-AAC2-0742-99B9-07B0DC7FF25D}"/>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7346598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AE3B6F-FC12-BE4B-8D3C-9E5125837362}"/>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0966556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6CFA1A-A022-D649-8AD9-9F30A5C06CF5}" type="datetimeFigureOut">
              <a:rPr lang="en-US" smtClean="0"/>
              <a:t>4/29/2022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07A361-AE56-CD4A-B91B-4241634854C6}" type="slidenum">
              <a:rPr lang="en-US" smtClean="0"/>
              <a:t>‹#›</a:t>
            </a:fld>
            <a:endParaRPr lang="en-US"/>
          </a:p>
        </p:txBody>
      </p:sp>
      <p:pic>
        <p:nvPicPr>
          <p:cNvPr id="9" name="Picture 8">
            <a:extLst>
              <a:ext uri="{FF2B5EF4-FFF2-40B4-BE49-F238E27FC236}">
                <a16:creationId xmlns:a16="http://schemas.microsoft.com/office/drawing/2014/main" id="{1A8C30BF-6A77-8E44-A67A-DDF61ADA4E12}"/>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2166532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3E02CE-440C-AD41-9DDA-5591ED1E75C6}"/>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805033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363C08-5832-E94D-9314-2E2054CA158D}"/>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116647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18B8E3-4674-A347-9DC4-DBF0F0A66E7F}"/>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90541848"/>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F186C6-9C93-C04D-87CC-2877C61E6594}"/>
              </a:ext>
            </a:extLst>
          </p:cNvPr>
          <p:cNvPicPr>
            <a:picLocks noChangeAspect="1"/>
          </p:cNvPicPr>
          <p:nvPr userDrawn="1"/>
        </p:nvPicPr>
        <p:blipFill>
          <a:blip r:embed="rId13"/>
          <a:stretch>
            <a:fillRect/>
          </a:stretch>
        </p:blipFill>
        <p:spPr>
          <a:xfrm>
            <a:off x="11261" y="0"/>
            <a:ext cx="9121478" cy="5143500"/>
          </a:xfrm>
          <a:prstGeom prst="rect">
            <a:avLst/>
          </a:prstGeom>
        </p:spPr>
      </p:pic>
    </p:spTree>
    <p:extLst>
      <p:ext uri="{BB962C8B-B14F-4D97-AF65-F5344CB8AC3E}">
        <p14:creationId xmlns:p14="http://schemas.microsoft.com/office/powerpoint/2010/main" val="197087650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36530E-C695-2C44-9F92-259B01868F5D}"/>
              </a:ext>
            </a:extLst>
          </p:cNvPr>
          <p:cNvPicPr>
            <a:picLocks noChangeAspect="1"/>
          </p:cNvPicPr>
          <p:nvPr userDrawn="1"/>
        </p:nvPicPr>
        <p:blipFill>
          <a:blip r:embed="rId13"/>
          <a:stretch>
            <a:fillRect/>
          </a:stretch>
        </p:blipFill>
        <p:spPr>
          <a:xfrm>
            <a:off x="11261" y="0"/>
            <a:ext cx="9121478" cy="5143500"/>
          </a:xfrm>
          <a:prstGeom prst="rect">
            <a:avLst/>
          </a:prstGeom>
        </p:spPr>
      </p:pic>
    </p:spTree>
    <p:extLst>
      <p:ext uri="{BB962C8B-B14F-4D97-AF65-F5344CB8AC3E}">
        <p14:creationId xmlns:p14="http://schemas.microsoft.com/office/powerpoint/2010/main" val="36447867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342900" rtl="0" eaLnBrk="1" latinLnBrk="0" hangingPunct="1">
        <a:spcBef>
          <a:spcPct val="0"/>
        </a:spcBef>
        <a:buNone/>
        <a:defRPr sz="3300" kern="1200">
          <a:solidFill>
            <a:schemeClr val="tx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hyperlink" Target="https://forms.office.com/r/4q0aH3jJNe"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9592-C40C-2644-BE8E-650DF07D63F6}"/>
              </a:ext>
            </a:extLst>
          </p:cNvPr>
          <p:cNvSpPr>
            <a:spLocks noGrp="1"/>
          </p:cNvSpPr>
          <p:nvPr>
            <p:ph type="title"/>
          </p:nvPr>
        </p:nvSpPr>
        <p:spPr>
          <a:xfrm>
            <a:off x="457201" y="1629440"/>
            <a:ext cx="8229599" cy="857250"/>
          </a:xfrm>
        </p:spPr>
        <p:txBody>
          <a:bodyPr>
            <a:normAutofit fontScale="90000"/>
          </a:bodyPr>
          <a:lstStyle/>
          <a:p>
            <a:r>
              <a:rPr lang="en-US" sz="3600" dirty="0"/>
              <a:t> </a:t>
            </a:r>
            <a:br>
              <a:rPr lang="en-US" sz="3600" dirty="0"/>
            </a:br>
            <a:r>
              <a:rPr lang="en-US" sz="4400" dirty="0"/>
              <a:t>Enrollment Update</a:t>
            </a:r>
            <a:br>
              <a:rPr lang="en-US" sz="4400" dirty="0"/>
            </a:br>
            <a:br>
              <a:rPr lang="en-US" dirty="0"/>
            </a:br>
            <a:r>
              <a:rPr lang="en-US" sz="2000" b="0" dirty="0"/>
              <a:t>Susan K. Schaurer</a:t>
            </a:r>
            <a:br>
              <a:rPr lang="en-US" sz="2000" b="0" dirty="0"/>
            </a:br>
            <a:r>
              <a:rPr lang="en-US" sz="2000" b="0" i="1" dirty="0"/>
              <a:t>Vice President for Enrollment Management</a:t>
            </a:r>
            <a:br>
              <a:rPr lang="en-US" sz="2000" b="0" dirty="0"/>
            </a:br>
            <a:r>
              <a:rPr lang="en-US" sz="2000" b="0" dirty="0"/>
              <a:t>April 29, 2022</a:t>
            </a:r>
            <a:br>
              <a:rPr lang="en-US" sz="2700" b="0" dirty="0"/>
            </a:br>
            <a:r>
              <a:rPr lang="en-US" dirty="0"/>
              <a:t> </a:t>
            </a:r>
          </a:p>
        </p:txBody>
      </p:sp>
    </p:spTree>
    <p:extLst>
      <p:ext uri="{BB962C8B-B14F-4D97-AF65-F5344CB8AC3E}">
        <p14:creationId xmlns:p14="http://schemas.microsoft.com/office/powerpoint/2010/main" val="106030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1F4B7-70D9-2C44-8FC4-AEAB78AC81AF}"/>
              </a:ext>
            </a:extLst>
          </p:cNvPr>
          <p:cNvSpPr>
            <a:spLocks noGrp="1"/>
          </p:cNvSpPr>
          <p:nvPr>
            <p:ph type="ctrTitle"/>
          </p:nvPr>
        </p:nvSpPr>
        <p:spPr>
          <a:xfrm>
            <a:off x="457200" y="1778831"/>
            <a:ext cx="8229600" cy="1102519"/>
          </a:xfrm>
        </p:spPr>
        <p:txBody>
          <a:bodyPr/>
          <a:lstStyle/>
          <a:p>
            <a:r>
              <a:rPr lang="en-US" sz="4000" dirty="0"/>
              <a:t>QUESTIONS</a:t>
            </a:r>
          </a:p>
        </p:txBody>
      </p:sp>
    </p:spTree>
    <p:extLst>
      <p:ext uri="{BB962C8B-B14F-4D97-AF65-F5344CB8AC3E}">
        <p14:creationId xmlns:p14="http://schemas.microsoft.com/office/powerpoint/2010/main" val="18518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1330-0F65-49CA-9A89-5CF34389A3C4}"/>
              </a:ext>
            </a:extLst>
          </p:cNvPr>
          <p:cNvSpPr/>
          <p:nvPr/>
        </p:nvSpPr>
        <p:spPr>
          <a:xfrm>
            <a:off x="269740" y="659719"/>
            <a:ext cx="8604520" cy="1077218"/>
          </a:xfrm>
          <a:prstGeom prst="rect">
            <a:avLst/>
          </a:prstGeom>
        </p:spPr>
        <p:txBody>
          <a:bodyPr wrap="square">
            <a:spAutoFit/>
          </a:bodyPr>
          <a:lstStyle/>
          <a:p>
            <a:pPr algn="ctr"/>
            <a:r>
              <a:rPr lang="en-US" sz="3200" b="1" dirty="0">
                <a:solidFill>
                  <a:srgbClr val="026937"/>
                </a:solidFill>
                <a:latin typeface="Arial"/>
                <a:ea typeface="+mj-ea"/>
                <a:cs typeface="Arial"/>
              </a:rPr>
              <a:t>Fall 2022: First-Time Applications &amp; Admits</a:t>
            </a:r>
          </a:p>
          <a:p>
            <a:pPr algn="ctr"/>
            <a:r>
              <a:rPr lang="en-US" sz="2800" i="1" dirty="0">
                <a:solidFill>
                  <a:srgbClr val="026937"/>
                </a:solidFill>
                <a:latin typeface="Arial"/>
                <a:ea typeface="+mj-ea"/>
                <a:cs typeface="Arial"/>
              </a:rPr>
              <a:t>Direct from High School, Dayton Campus</a:t>
            </a:r>
            <a:r>
              <a:rPr lang="en-US" sz="3200" i="1" dirty="0">
                <a:solidFill>
                  <a:srgbClr val="026937"/>
                </a:solidFill>
                <a:latin typeface="Arial"/>
                <a:ea typeface="+mj-ea"/>
                <a:cs typeface="Arial"/>
              </a:rPr>
              <a:t> </a:t>
            </a:r>
            <a:endParaRPr lang="en-US" i="1" dirty="0"/>
          </a:p>
        </p:txBody>
      </p:sp>
      <p:graphicFrame>
        <p:nvGraphicFramePr>
          <p:cNvPr id="7" name="Chart 6">
            <a:extLst>
              <a:ext uri="{FF2B5EF4-FFF2-40B4-BE49-F238E27FC236}">
                <a16:creationId xmlns:a16="http://schemas.microsoft.com/office/drawing/2014/main" id="{C4A3E20E-C031-4F34-AA0F-2E9697CDD249}"/>
              </a:ext>
            </a:extLst>
          </p:cNvPr>
          <p:cNvGraphicFramePr>
            <a:graphicFrameLocks/>
          </p:cNvGraphicFramePr>
          <p:nvPr>
            <p:extLst>
              <p:ext uri="{D42A27DB-BD31-4B8C-83A1-F6EECF244321}">
                <p14:modId xmlns:p14="http://schemas.microsoft.com/office/powerpoint/2010/main" val="1301826561"/>
              </p:ext>
            </p:extLst>
          </p:nvPr>
        </p:nvGraphicFramePr>
        <p:xfrm>
          <a:off x="1366506" y="1365674"/>
          <a:ext cx="6670158" cy="3210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A09D9CDA-5859-4623-B4AC-E17D67FE936D}"/>
              </a:ext>
            </a:extLst>
          </p:cNvPr>
          <p:cNvGraphicFramePr>
            <a:graphicFrameLocks noGrp="1"/>
          </p:cNvGraphicFramePr>
          <p:nvPr>
            <p:extLst>
              <p:ext uri="{D42A27DB-BD31-4B8C-83A1-F6EECF244321}">
                <p14:modId xmlns:p14="http://schemas.microsoft.com/office/powerpoint/2010/main" val="2606186156"/>
              </p:ext>
            </p:extLst>
          </p:nvPr>
        </p:nvGraphicFramePr>
        <p:xfrm>
          <a:off x="2120490" y="4459530"/>
          <a:ext cx="4903020" cy="312420"/>
        </p:xfrm>
        <a:graphic>
          <a:graphicData uri="http://schemas.openxmlformats.org/drawingml/2006/table">
            <a:tbl>
              <a:tblPr/>
              <a:tblGrid>
                <a:gridCol w="4903020">
                  <a:extLst>
                    <a:ext uri="{9D8B030D-6E8A-4147-A177-3AD203B41FA5}">
                      <a16:colId xmlns:a16="http://schemas.microsoft.com/office/drawing/2014/main" val="827821152"/>
                    </a:ext>
                  </a:extLst>
                </a:gridCol>
              </a:tblGrid>
              <a:tr h="0">
                <a:tc>
                  <a:txBody>
                    <a:bodyPr/>
                    <a:lstStyle/>
                    <a:p>
                      <a:pPr algn="l" fontAlgn="b"/>
                      <a:r>
                        <a:rPr lang="en-US" sz="1000" b="1" i="0" u="none" strike="noStrike" dirty="0">
                          <a:effectLst/>
                          <a:latin typeface="Arial" panose="020B0604020202020204" pitchFamily="34" charset="0"/>
                        </a:rPr>
                        <a:t>Note. </a:t>
                      </a:r>
                      <a:r>
                        <a:rPr lang="en-US" sz="1000" b="0" i="0" u="none" strike="noStrike" dirty="0">
                          <a:effectLst/>
                          <a:latin typeface="Arial" panose="020B0604020202020204" pitchFamily="34" charset="0"/>
                        </a:rPr>
                        <a:t>Includes Dayton campus, undergraduate, degree/certificate-seeking applicants. </a:t>
                      </a:r>
                    </a:p>
                    <a:p>
                      <a:pPr algn="l" fontAlgn="b"/>
                      <a:r>
                        <a:rPr lang="en-US" sz="1000" b="0" i="0" u="none" strike="noStrike" dirty="0">
                          <a:effectLst/>
                          <a:latin typeface="Arial" panose="020B0604020202020204" pitchFamily="34" charset="0"/>
                        </a:rPr>
                        <a:t>Backdated applications are not included. </a:t>
                      </a:r>
                    </a:p>
                  </a:txBody>
                  <a:tcPr marL="7620" marR="7620" marT="7620" marB="0" anchor="b">
                    <a:lnL>
                      <a:noFill/>
                    </a:lnL>
                    <a:lnR>
                      <a:noFill/>
                    </a:lnR>
                    <a:lnT>
                      <a:noFill/>
                    </a:lnT>
                    <a:lnB>
                      <a:noFill/>
                    </a:lnB>
                  </a:tcPr>
                </a:tc>
                <a:extLst>
                  <a:ext uri="{0D108BD9-81ED-4DB2-BD59-A6C34878D82A}">
                    <a16:rowId xmlns:a16="http://schemas.microsoft.com/office/drawing/2014/main" val="82904691"/>
                  </a:ext>
                </a:extLst>
              </a:tr>
            </a:tbl>
          </a:graphicData>
        </a:graphic>
      </p:graphicFrame>
    </p:spTree>
    <p:extLst>
      <p:ext uri="{BB962C8B-B14F-4D97-AF65-F5344CB8AC3E}">
        <p14:creationId xmlns:p14="http://schemas.microsoft.com/office/powerpoint/2010/main" val="191750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1330-0F65-49CA-9A89-5CF34389A3C4}"/>
              </a:ext>
            </a:extLst>
          </p:cNvPr>
          <p:cNvSpPr/>
          <p:nvPr/>
        </p:nvSpPr>
        <p:spPr>
          <a:xfrm>
            <a:off x="134679" y="680734"/>
            <a:ext cx="8917172" cy="1077218"/>
          </a:xfrm>
          <a:prstGeom prst="rect">
            <a:avLst/>
          </a:prstGeom>
        </p:spPr>
        <p:txBody>
          <a:bodyPr wrap="square">
            <a:spAutoFit/>
          </a:bodyPr>
          <a:lstStyle/>
          <a:p>
            <a:pPr algn="ctr"/>
            <a:r>
              <a:rPr lang="en-US" sz="3200" b="1" dirty="0">
                <a:solidFill>
                  <a:srgbClr val="026937"/>
                </a:solidFill>
                <a:latin typeface="Arial"/>
                <a:ea typeface="+mj-ea"/>
                <a:cs typeface="Arial"/>
              </a:rPr>
              <a:t>Fall 2022: First-Time Applications &amp; Admits</a:t>
            </a:r>
          </a:p>
          <a:p>
            <a:pPr algn="ctr"/>
            <a:r>
              <a:rPr lang="en-US" sz="2800" i="1" dirty="0">
                <a:solidFill>
                  <a:srgbClr val="026937"/>
                </a:solidFill>
                <a:latin typeface="Arial"/>
                <a:ea typeface="+mj-ea"/>
                <a:cs typeface="Arial"/>
              </a:rPr>
              <a:t>International, Dayton Campus</a:t>
            </a:r>
            <a:r>
              <a:rPr lang="en-US" sz="3200" i="1" dirty="0">
                <a:solidFill>
                  <a:srgbClr val="026937"/>
                </a:solidFill>
                <a:latin typeface="Arial"/>
                <a:ea typeface="+mj-ea"/>
                <a:cs typeface="Arial"/>
              </a:rPr>
              <a:t> </a:t>
            </a:r>
            <a:endParaRPr lang="en-US" i="1" dirty="0"/>
          </a:p>
        </p:txBody>
      </p:sp>
      <p:graphicFrame>
        <p:nvGraphicFramePr>
          <p:cNvPr id="4" name="Chart 3">
            <a:extLst>
              <a:ext uri="{FF2B5EF4-FFF2-40B4-BE49-F238E27FC236}">
                <a16:creationId xmlns:a16="http://schemas.microsoft.com/office/drawing/2014/main" id="{5CEBB1B3-CFC4-4F66-87BB-AC03D9D79B3E}"/>
              </a:ext>
            </a:extLst>
          </p:cNvPr>
          <p:cNvGraphicFramePr>
            <a:graphicFrameLocks/>
          </p:cNvGraphicFramePr>
          <p:nvPr>
            <p:extLst>
              <p:ext uri="{D42A27DB-BD31-4B8C-83A1-F6EECF244321}">
                <p14:modId xmlns:p14="http://schemas.microsoft.com/office/powerpoint/2010/main" val="1291436785"/>
              </p:ext>
            </p:extLst>
          </p:nvPr>
        </p:nvGraphicFramePr>
        <p:xfrm>
          <a:off x="1044649" y="1562044"/>
          <a:ext cx="7054703" cy="279730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8BCFBBA-389F-42B7-BA7F-4DA376F95794}"/>
              </a:ext>
            </a:extLst>
          </p:cNvPr>
          <p:cNvSpPr/>
          <p:nvPr/>
        </p:nvSpPr>
        <p:spPr>
          <a:xfrm>
            <a:off x="2085754" y="4325416"/>
            <a:ext cx="4972493" cy="400110"/>
          </a:xfrm>
          <a:prstGeom prst="rect">
            <a:avLst/>
          </a:prstGeom>
        </p:spPr>
        <p:txBody>
          <a:bodyPr wrap="square">
            <a:spAutoFit/>
          </a:bodyPr>
          <a:lstStyle/>
          <a:p>
            <a:r>
              <a:rPr lang="en-US" sz="1000" b="1" dirty="0">
                <a:latin typeface="Arial" panose="020B0604020202020204" pitchFamily="34" charset="0"/>
              </a:rPr>
              <a:t>Note: </a:t>
            </a:r>
            <a:r>
              <a:rPr lang="en-US" sz="1000" dirty="0">
                <a:latin typeface="Arial" panose="020B0604020202020204" pitchFamily="34" charset="0"/>
              </a:rPr>
              <a:t>Includes Dayton campus, undergraduate, degree/certificate-seeking applicants. </a:t>
            </a:r>
          </a:p>
          <a:p>
            <a:r>
              <a:rPr lang="en-US" sz="1000" dirty="0">
                <a:latin typeface="Arial" panose="020B0604020202020204" pitchFamily="34" charset="0"/>
              </a:rPr>
              <a:t>Backdated applications are not included. </a:t>
            </a:r>
            <a:endParaRPr lang="en-US" sz="1000" dirty="0"/>
          </a:p>
        </p:txBody>
      </p:sp>
    </p:spTree>
    <p:extLst>
      <p:ext uri="{BB962C8B-B14F-4D97-AF65-F5344CB8AC3E}">
        <p14:creationId xmlns:p14="http://schemas.microsoft.com/office/powerpoint/2010/main" val="410768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1330-0F65-49CA-9A89-5CF34389A3C4}"/>
              </a:ext>
            </a:extLst>
          </p:cNvPr>
          <p:cNvSpPr/>
          <p:nvPr/>
        </p:nvSpPr>
        <p:spPr>
          <a:xfrm>
            <a:off x="134679" y="680734"/>
            <a:ext cx="8917172" cy="1077218"/>
          </a:xfrm>
          <a:prstGeom prst="rect">
            <a:avLst/>
          </a:prstGeom>
        </p:spPr>
        <p:txBody>
          <a:bodyPr wrap="square">
            <a:spAutoFit/>
          </a:bodyPr>
          <a:lstStyle/>
          <a:p>
            <a:pPr algn="ctr"/>
            <a:r>
              <a:rPr lang="en-US" sz="3200" b="1" dirty="0">
                <a:solidFill>
                  <a:srgbClr val="026937"/>
                </a:solidFill>
                <a:latin typeface="Arial"/>
                <a:ea typeface="+mj-ea"/>
                <a:cs typeface="Arial"/>
              </a:rPr>
              <a:t>Fall 2022: Transfer Applications &amp; Admits</a:t>
            </a:r>
          </a:p>
          <a:p>
            <a:pPr algn="ctr"/>
            <a:r>
              <a:rPr lang="en-US" sz="2800" i="1" dirty="0">
                <a:solidFill>
                  <a:srgbClr val="026937"/>
                </a:solidFill>
                <a:latin typeface="Arial"/>
                <a:ea typeface="+mj-ea"/>
                <a:cs typeface="Arial"/>
              </a:rPr>
              <a:t>Dayton Campus</a:t>
            </a:r>
            <a:r>
              <a:rPr lang="en-US" sz="3200" i="1" dirty="0">
                <a:solidFill>
                  <a:srgbClr val="026937"/>
                </a:solidFill>
                <a:latin typeface="Arial"/>
                <a:ea typeface="+mj-ea"/>
                <a:cs typeface="Arial"/>
              </a:rPr>
              <a:t> </a:t>
            </a:r>
            <a:endParaRPr lang="en-US" i="1" dirty="0"/>
          </a:p>
        </p:txBody>
      </p:sp>
      <p:graphicFrame>
        <p:nvGraphicFramePr>
          <p:cNvPr id="4" name="Chart 3">
            <a:extLst>
              <a:ext uri="{FF2B5EF4-FFF2-40B4-BE49-F238E27FC236}">
                <a16:creationId xmlns:a16="http://schemas.microsoft.com/office/drawing/2014/main" id="{1492E1A7-82B0-4B49-A041-ECF6820E6B67}"/>
              </a:ext>
            </a:extLst>
          </p:cNvPr>
          <p:cNvGraphicFramePr>
            <a:graphicFrameLocks/>
          </p:cNvGraphicFramePr>
          <p:nvPr>
            <p:extLst>
              <p:ext uri="{D42A27DB-BD31-4B8C-83A1-F6EECF244321}">
                <p14:modId xmlns:p14="http://schemas.microsoft.com/office/powerpoint/2010/main" val="2459815072"/>
              </p:ext>
            </p:extLst>
          </p:nvPr>
        </p:nvGraphicFramePr>
        <p:xfrm>
          <a:off x="1066800" y="1654855"/>
          <a:ext cx="7010400" cy="27393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969E923C-1588-4A27-AA3F-61548DA564F0}"/>
              </a:ext>
            </a:extLst>
          </p:cNvPr>
          <p:cNvSpPr/>
          <p:nvPr/>
        </p:nvSpPr>
        <p:spPr>
          <a:xfrm>
            <a:off x="2011326" y="4457044"/>
            <a:ext cx="5121348" cy="400110"/>
          </a:xfrm>
          <a:prstGeom prst="rect">
            <a:avLst/>
          </a:prstGeom>
        </p:spPr>
        <p:txBody>
          <a:bodyPr wrap="square">
            <a:spAutoFit/>
          </a:bodyPr>
          <a:lstStyle/>
          <a:p>
            <a:r>
              <a:rPr lang="en-US" sz="1000" b="1" dirty="0">
                <a:latin typeface="Arial" panose="020B0604020202020204" pitchFamily="34" charset="0"/>
              </a:rPr>
              <a:t>Note: </a:t>
            </a:r>
            <a:r>
              <a:rPr lang="en-US" sz="1000" dirty="0">
                <a:latin typeface="Arial" panose="020B0604020202020204" pitchFamily="34" charset="0"/>
              </a:rPr>
              <a:t>Includes Dayton campus, undergraduate, degree/certificate-seeking applicants. </a:t>
            </a:r>
          </a:p>
          <a:p>
            <a:r>
              <a:rPr lang="en-US" sz="1000" dirty="0">
                <a:latin typeface="Arial" panose="020B0604020202020204" pitchFamily="34" charset="0"/>
              </a:rPr>
              <a:t>Backdated applications are not included. </a:t>
            </a:r>
            <a:endParaRPr lang="en-US" sz="1000" dirty="0"/>
          </a:p>
        </p:txBody>
      </p:sp>
    </p:spTree>
    <p:extLst>
      <p:ext uri="{BB962C8B-B14F-4D97-AF65-F5344CB8AC3E}">
        <p14:creationId xmlns:p14="http://schemas.microsoft.com/office/powerpoint/2010/main" val="390179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1330-0F65-49CA-9A89-5CF34389A3C4}"/>
              </a:ext>
            </a:extLst>
          </p:cNvPr>
          <p:cNvSpPr/>
          <p:nvPr/>
        </p:nvSpPr>
        <p:spPr>
          <a:xfrm>
            <a:off x="604038" y="1091860"/>
            <a:ext cx="7935924" cy="584775"/>
          </a:xfrm>
          <a:prstGeom prst="rect">
            <a:avLst/>
          </a:prstGeom>
        </p:spPr>
        <p:txBody>
          <a:bodyPr wrap="square">
            <a:spAutoFit/>
          </a:bodyPr>
          <a:lstStyle/>
          <a:p>
            <a:pPr algn="ctr"/>
            <a:r>
              <a:rPr lang="en-US" sz="3200" b="1" dirty="0">
                <a:solidFill>
                  <a:srgbClr val="026937"/>
                </a:solidFill>
                <a:latin typeface="Arial"/>
                <a:ea typeface="+mj-ea"/>
                <a:cs typeface="Arial"/>
              </a:rPr>
              <a:t>Fall 2022: Statement of Intent </a:t>
            </a:r>
            <a:endParaRPr lang="en-US" dirty="0"/>
          </a:p>
        </p:txBody>
      </p:sp>
      <p:graphicFrame>
        <p:nvGraphicFramePr>
          <p:cNvPr id="6" name="Chart 5">
            <a:extLst>
              <a:ext uri="{FF2B5EF4-FFF2-40B4-BE49-F238E27FC236}">
                <a16:creationId xmlns:a16="http://schemas.microsoft.com/office/drawing/2014/main" id="{BFC4C202-1DDB-4641-B84A-C70AA2BE444E}"/>
              </a:ext>
            </a:extLst>
          </p:cNvPr>
          <p:cNvGraphicFramePr>
            <a:graphicFrameLocks/>
          </p:cNvGraphicFramePr>
          <p:nvPr>
            <p:extLst>
              <p:ext uri="{D42A27DB-BD31-4B8C-83A1-F6EECF244321}">
                <p14:modId xmlns:p14="http://schemas.microsoft.com/office/powerpoint/2010/main" val="4182373835"/>
              </p:ext>
            </p:extLst>
          </p:nvPr>
        </p:nvGraphicFramePr>
        <p:xfrm>
          <a:off x="932122" y="1081261"/>
          <a:ext cx="7279757" cy="322678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B278C64D-DD8F-4054-9353-D9FBACDE379B}"/>
              </a:ext>
            </a:extLst>
          </p:cNvPr>
          <p:cNvCxnSpPr>
            <a:cxnSpLocks/>
          </p:cNvCxnSpPr>
          <p:nvPr/>
        </p:nvCxnSpPr>
        <p:spPr>
          <a:xfrm flipV="1">
            <a:off x="2151934" y="2371940"/>
            <a:ext cx="5307645" cy="333876"/>
          </a:xfrm>
          <a:prstGeom prst="straightConnector1">
            <a:avLst/>
          </a:prstGeom>
          <a:ln>
            <a:solidFill>
              <a:srgbClr val="CEA052"/>
            </a:solidFill>
            <a:prstDash val="lg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604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91330-0F65-49CA-9A89-5CF34389A3C4}"/>
              </a:ext>
            </a:extLst>
          </p:cNvPr>
          <p:cNvSpPr/>
          <p:nvPr/>
        </p:nvSpPr>
        <p:spPr>
          <a:xfrm>
            <a:off x="604038" y="906545"/>
            <a:ext cx="7935924" cy="584775"/>
          </a:xfrm>
          <a:prstGeom prst="rect">
            <a:avLst/>
          </a:prstGeom>
        </p:spPr>
        <p:txBody>
          <a:bodyPr wrap="square">
            <a:spAutoFit/>
          </a:bodyPr>
          <a:lstStyle/>
          <a:p>
            <a:pPr algn="ctr"/>
            <a:r>
              <a:rPr lang="en-US" sz="3200" b="1" dirty="0">
                <a:solidFill>
                  <a:srgbClr val="026937"/>
                </a:solidFill>
                <a:latin typeface="Arial"/>
                <a:ea typeface="+mj-ea"/>
                <a:cs typeface="Arial"/>
              </a:rPr>
              <a:t>New Student Orientation </a:t>
            </a:r>
            <a:endParaRPr lang="en-US" dirty="0"/>
          </a:p>
        </p:txBody>
      </p:sp>
      <p:graphicFrame>
        <p:nvGraphicFramePr>
          <p:cNvPr id="10" name="Chart 9">
            <a:extLst>
              <a:ext uri="{FF2B5EF4-FFF2-40B4-BE49-F238E27FC236}">
                <a16:creationId xmlns:a16="http://schemas.microsoft.com/office/drawing/2014/main" id="{A3CBF252-9EF4-4D5B-82FD-182AC3DC4239}"/>
              </a:ext>
            </a:extLst>
          </p:cNvPr>
          <p:cNvGraphicFramePr>
            <a:graphicFrameLocks/>
          </p:cNvGraphicFramePr>
          <p:nvPr>
            <p:extLst>
              <p:ext uri="{D42A27DB-BD31-4B8C-83A1-F6EECF244321}">
                <p14:modId xmlns:p14="http://schemas.microsoft.com/office/powerpoint/2010/main" val="2139593282"/>
              </p:ext>
            </p:extLst>
          </p:nvPr>
        </p:nvGraphicFramePr>
        <p:xfrm>
          <a:off x="2286000" y="1607588"/>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54606ED1-84BD-4D33-9921-0EC6225BA39C}"/>
              </a:ext>
            </a:extLst>
          </p:cNvPr>
          <p:cNvCxnSpPr>
            <a:cxnSpLocks/>
          </p:cNvCxnSpPr>
          <p:nvPr/>
        </p:nvCxnSpPr>
        <p:spPr>
          <a:xfrm flipV="1">
            <a:off x="3203838" y="2426941"/>
            <a:ext cx="2901329" cy="278875"/>
          </a:xfrm>
          <a:prstGeom prst="straightConnector1">
            <a:avLst/>
          </a:prstGeom>
          <a:ln>
            <a:solidFill>
              <a:srgbClr val="CEA052"/>
            </a:solidFill>
            <a:prstDash val="lgDash"/>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1B7F918-8CDB-415A-AE01-A7315530F82A}"/>
              </a:ext>
            </a:extLst>
          </p:cNvPr>
          <p:cNvSpPr/>
          <p:nvPr/>
        </p:nvSpPr>
        <p:spPr>
          <a:xfrm>
            <a:off x="4078863" y="1929084"/>
            <a:ext cx="1151277" cy="461665"/>
          </a:xfrm>
          <a:prstGeom prst="rect">
            <a:avLst/>
          </a:prstGeom>
        </p:spPr>
        <p:txBody>
          <a:bodyPr wrap="none">
            <a:spAutoFit/>
          </a:bodyPr>
          <a:lstStyle/>
          <a:p>
            <a:r>
              <a:rPr lang="en-US" sz="2400" b="1" dirty="0">
                <a:solidFill>
                  <a:srgbClr val="CEA052"/>
                </a:solidFill>
                <a:latin typeface="Arial"/>
                <a:cs typeface="Arial"/>
              </a:rPr>
              <a:t>+ 9.5%</a:t>
            </a:r>
          </a:p>
        </p:txBody>
      </p:sp>
      <p:sp>
        <p:nvSpPr>
          <p:cNvPr id="13" name="Rectangle 12">
            <a:extLst>
              <a:ext uri="{FF2B5EF4-FFF2-40B4-BE49-F238E27FC236}">
                <a16:creationId xmlns:a16="http://schemas.microsoft.com/office/drawing/2014/main" id="{42B1300B-A562-4D97-8ABF-BD128010059E}"/>
              </a:ext>
            </a:extLst>
          </p:cNvPr>
          <p:cNvSpPr/>
          <p:nvPr/>
        </p:nvSpPr>
        <p:spPr>
          <a:xfrm>
            <a:off x="428847" y="4091903"/>
            <a:ext cx="8286306" cy="307777"/>
          </a:xfrm>
          <a:prstGeom prst="rect">
            <a:avLst/>
          </a:prstGeom>
        </p:spPr>
        <p:txBody>
          <a:bodyPr wrap="square">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Note: </a:t>
            </a:r>
            <a:r>
              <a:rPr lang="en-US" sz="1400" dirty="0">
                <a:latin typeface="Arial" panose="020B0604020202020204" pitchFamily="34" charset="0"/>
                <a:ea typeface="Calibri" panose="020F0502020204030204" pitchFamily="34" charset="0"/>
                <a:cs typeface="Arial" panose="020B0604020202020204" pitchFamily="34" charset="0"/>
              </a:rPr>
              <a:t>Registration opened earlier this year; reporting for Orientation began later in the cycle last year.</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62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1A8C7-14D3-40F3-8CFC-44FD63D13701}"/>
              </a:ext>
            </a:extLst>
          </p:cNvPr>
          <p:cNvSpPr/>
          <p:nvPr/>
        </p:nvSpPr>
        <p:spPr>
          <a:xfrm>
            <a:off x="503274" y="1425959"/>
            <a:ext cx="8137451" cy="3293209"/>
          </a:xfrm>
          <a:prstGeom prst="rect">
            <a:avLst/>
          </a:prstGeom>
        </p:spPr>
        <p:txBody>
          <a:bodyPr wrap="square">
            <a:spAutoFit/>
          </a:bodyPr>
          <a:lstStyle/>
          <a:p>
            <a:r>
              <a:rPr lang="en-US" sz="2000" b="1" dirty="0">
                <a:solidFill>
                  <a:srgbClr val="026937"/>
                </a:solidFill>
                <a:latin typeface="Arial" panose="020B0604020202020204" pitchFamily="34" charset="0"/>
                <a:cs typeface="Arial" panose="020B0604020202020204" pitchFamily="34" charset="0"/>
              </a:rPr>
              <a:t>SIGNING DAY 2022</a:t>
            </a:r>
            <a:endParaRPr lang="en-US" sz="2000" b="1" dirty="0">
              <a:solidFill>
                <a:srgbClr val="046A38"/>
              </a:solidFill>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Monday, May 2</a:t>
            </a:r>
          </a:p>
          <a:p>
            <a:r>
              <a:rPr lang="en-US" sz="2000" b="1" dirty="0">
                <a:latin typeface="Arial" panose="020B0604020202020204" pitchFamily="34" charset="0"/>
                <a:cs typeface="Arial" panose="020B0604020202020204" pitchFamily="34" charset="0"/>
              </a:rPr>
              <a:t>4-7 P.M.</a:t>
            </a:r>
          </a:p>
          <a:p>
            <a:r>
              <a:rPr lang="en-US" sz="2000" b="1" dirty="0">
                <a:latin typeface="Arial" panose="020B0604020202020204" pitchFamily="34" charset="0"/>
                <a:cs typeface="Arial" panose="020B0604020202020204" pitchFamily="34" charset="0"/>
              </a:rPr>
              <a:t>Student Union</a:t>
            </a:r>
          </a:p>
          <a:p>
            <a:endParaRPr lang="en-US" sz="800" b="1" dirty="0">
              <a:latin typeface="Arial" panose="020B0604020202020204" pitchFamily="34" charset="0"/>
              <a:cs typeface="Arial" panose="020B0604020202020204" pitchFamily="34" charset="0"/>
            </a:endParaRP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Take an Official Signing Day Photo</a:t>
            </a: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Answer Questions </a:t>
            </a: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Meet with Current Students and Alumni</a:t>
            </a: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Register for Orientation</a:t>
            </a: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Apply for Housing</a:t>
            </a:r>
          </a:p>
          <a:p>
            <a:pPr marL="685792" lvl="1" indent="-342900">
              <a:buFont typeface="Arial" panose="020B0604020202020204" pitchFamily="34" charset="0"/>
              <a:buChar char="•"/>
            </a:pPr>
            <a:r>
              <a:rPr lang="en-US" sz="2000" dirty="0">
                <a:solidFill>
                  <a:srgbClr val="2E2D29"/>
                </a:solidFill>
                <a:latin typeface="Arial" panose="020B0604020202020204" pitchFamily="34" charset="0"/>
                <a:cs typeface="Arial" panose="020B0604020202020204" pitchFamily="34" charset="0"/>
              </a:rPr>
              <a:t>Submit the Statement of Intent</a:t>
            </a:r>
            <a:endParaRPr lang="en-US" sz="2000" b="0" i="0" dirty="0">
              <a:solidFill>
                <a:srgbClr val="2E2D29"/>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5569CC-5185-4ACA-B4B1-28196F51ADCB}"/>
              </a:ext>
            </a:extLst>
          </p:cNvPr>
          <p:cNvSpPr/>
          <p:nvPr/>
        </p:nvSpPr>
        <p:spPr>
          <a:xfrm>
            <a:off x="2036135" y="728880"/>
            <a:ext cx="5071730" cy="584775"/>
          </a:xfrm>
          <a:prstGeom prst="rect">
            <a:avLst/>
          </a:prstGeom>
        </p:spPr>
        <p:txBody>
          <a:bodyPr wrap="square">
            <a:spAutoFit/>
          </a:bodyPr>
          <a:lstStyle/>
          <a:p>
            <a:pPr algn="ctr"/>
            <a:r>
              <a:rPr lang="en-US" sz="3200" b="1" dirty="0">
                <a:solidFill>
                  <a:srgbClr val="026937"/>
                </a:solidFill>
                <a:latin typeface="Arial"/>
                <a:ea typeface="+mj-ea"/>
                <a:cs typeface="Arial"/>
              </a:rPr>
              <a:t>Admitted Student Events </a:t>
            </a:r>
            <a:endParaRPr lang="en-US" dirty="0"/>
          </a:p>
        </p:txBody>
      </p:sp>
    </p:spTree>
    <p:extLst>
      <p:ext uri="{BB962C8B-B14F-4D97-AF65-F5344CB8AC3E}">
        <p14:creationId xmlns:p14="http://schemas.microsoft.com/office/powerpoint/2010/main" val="349860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1A8C7-14D3-40F3-8CFC-44FD63D13701}"/>
              </a:ext>
            </a:extLst>
          </p:cNvPr>
          <p:cNvSpPr/>
          <p:nvPr/>
        </p:nvSpPr>
        <p:spPr>
          <a:xfrm>
            <a:off x="503275" y="1448333"/>
            <a:ext cx="8137451" cy="3285515"/>
          </a:xfrm>
          <a:prstGeom prst="rect">
            <a:avLst/>
          </a:prstGeom>
        </p:spPr>
        <p:txBody>
          <a:bodyPr wrap="square">
            <a:spAutoFit/>
          </a:bodyPr>
          <a:lstStyle/>
          <a:p>
            <a:r>
              <a:rPr lang="en-US" sz="2000" b="1" dirty="0">
                <a:solidFill>
                  <a:srgbClr val="026937"/>
                </a:solidFill>
                <a:latin typeface="Arial" panose="020B0604020202020204" pitchFamily="34" charset="0"/>
                <a:cs typeface="Arial" panose="020B0604020202020204" pitchFamily="34" charset="0"/>
              </a:rPr>
              <a:t>#RAIDERSTRONG POSTCARD WRITING CAMPAIGN</a:t>
            </a:r>
            <a:endParaRPr lang="en-US" sz="2000" b="1" dirty="0">
              <a:solidFill>
                <a:srgbClr val="046A38"/>
              </a:solidFill>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April 20-May 13</a:t>
            </a:r>
          </a:p>
          <a:p>
            <a:endParaRPr lang="en-US" dirty="0"/>
          </a:p>
          <a:p>
            <a:r>
              <a:rPr lang="en-US" sz="1400" dirty="0">
                <a:latin typeface="Arial" panose="020B0604020202020204" pitchFamily="34" charset="0"/>
                <a:cs typeface="Arial" panose="020B0604020202020204" pitchFamily="34" charset="0"/>
              </a:rPr>
              <a:t>All members of the Wright State community – faculty, staff, and current students – are invited to collaborate on a campaign with the Office of Undergraduate Admissions. You will be handwriting welcome messages on postcards sent to our admitted students for the Fall 2022 semester. The campaign will include high school seniors, adult students, and transfer students. We appreciate any time you can offer to show our future Raiders how welcoming Wright State is!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To volunteer, please complete the sign-up sheet at </a:t>
            </a:r>
            <a:r>
              <a:rPr lang="en-US" sz="1400" u="sng" dirty="0">
                <a:latin typeface="Arial" panose="020B0604020202020204" pitchFamily="34" charset="0"/>
                <a:cs typeface="Arial" panose="020B0604020202020204" pitchFamily="34" charset="0"/>
                <a:hlinkClick r:id="rId2"/>
              </a:rPr>
              <a:t>https://forms.office.com/r/4q0aH3jJNe</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Volunteers are asked to complete a minimum of 10 postcards, and are, of course, welcome to complete multiple packets.  Packets can be completed in the admissions office or picked up and returned to Admissions.  Volunteers will receive full instructions and sample messages. </a:t>
            </a:r>
            <a:endParaRPr lang="en-US" sz="1400" b="0" i="0" dirty="0">
              <a:solidFill>
                <a:srgbClr val="2E2D29"/>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5569CC-5185-4ACA-B4B1-28196F51ADCB}"/>
              </a:ext>
            </a:extLst>
          </p:cNvPr>
          <p:cNvSpPr/>
          <p:nvPr/>
        </p:nvSpPr>
        <p:spPr>
          <a:xfrm>
            <a:off x="2036135" y="665084"/>
            <a:ext cx="5071730" cy="584775"/>
          </a:xfrm>
          <a:prstGeom prst="rect">
            <a:avLst/>
          </a:prstGeom>
        </p:spPr>
        <p:txBody>
          <a:bodyPr wrap="square">
            <a:spAutoFit/>
          </a:bodyPr>
          <a:lstStyle/>
          <a:p>
            <a:pPr algn="ctr"/>
            <a:r>
              <a:rPr lang="en-US" sz="3200" b="1" dirty="0">
                <a:solidFill>
                  <a:srgbClr val="026937"/>
                </a:solidFill>
                <a:latin typeface="Arial"/>
                <a:ea typeface="+mj-ea"/>
                <a:cs typeface="Arial"/>
              </a:rPr>
              <a:t>Admitted Student Events </a:t>
            </a:r>
            <a:endParaRPr lang="en-US" dirty="0"/>
          </a:p>
        </p:txBody>
      </p:sp>
    </p:spTree>
    <p:extLst>
      <p:ext uri="{BB962C8B-B14F-4D97-AF65-F5344CB8AC3E}">
        <p14:creationId xmlns:p14="http://schemas.microsoft.com/office/powerpoint/2010/main" val="213701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1A8C7-14D3-40F3-8CFC-44FD63D13701}"/>
              </a:ext>
            </a:extLst>
          </p:cNvPr>
          <p:cNvSpPr/>
          <p:nvPr/>
        </p:nvSpPr>
        <p:spPr>
          <a:xfrm>
            <a:off x="4695756" y="1534695"/>
            <a:ext cx="4020600" cy="3377848"/>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More than 1,000 postcards out for signing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Approximately 60 faculty, staff, and student volunteers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 </a:t>
            </a:r>
            <a:r>
              <a:rPr lang="en-US" sz="2000" i="1" dirty="0">
                <a:latin typeface="Arial" panose="020B0604020202020204" pitchFamily="34" charset="0"/>
                <a:cs typeface="Arial" panose="020B0604020202020204" pitchFamily="34" charset="0"/>
              </a:rPr>
              <a:t>Top Priority</a:t>
            </a:r>
            <a:r>
              <a:rPr lang="en-US" sz="2000" dirty="0">
                <a:latin typeface="Arial" panose="020B0604020202020204" pitchFamily="34" charset="0"/>
                <a:cs typeface="Arial" panose="020B0604020202020204" pitchFamily="34" charset="0"/>
              </a:rPr>
              <a:t> students have been assigned to a volunteer</a:t>
            </a:r>
          </a:p>
          <a:p>
            <a:pPr marL="685792"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 students who have submitted the </a:t>
            </a:r>
            <a:r>
              <a:rPr lang="en-US" sz="2000" i="1" dirty="0">
                <a:latin typeface="Arial" panose="020B0604020202020204" pitchFamily="34" charset="0"/>
                <a:cs typeface="Arial" panose="020B0604020202020204" pitchFamily="34" charset="0"/>
              </a:rPr>
              <a:t>Statement of Intent</a:t>
            </a:r>
          </a:p>
          <a:p>
            <a:pPr marL="685792"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 Transfer admits </a:t>
            </a:r>
          </a:p>
          <a:p>
            <a:endParaRPr lang="en-US" dirty="0"/>
          </a:p>
        </p:txBody>
      </p:sp>
      <p:sp>
        <p:nvSpPr>
          <p:cNvPr id="5" name="Rectangle 4">
            <a:extLst>
              <a:ext uri="{FF2B5EF4-FFF2-40B4-BE49-F238E27FC236}">
                <a16:creationId xmlns:a16="http://schemas.microsoft.com/office/drawing/2014/main" id="{785569CC-5185-4ACA-B4B1-28196F51ADCB}"/>
              </a:ext>
            </a:extLst>
          </p:cNvPr>
          <p:cNvSpPr/>
          <p:nvPr/>
        </p:nvSpPr>
        <p:spPr>
          <a:xfrm>
            <a:off x="1568083" y="665084"/>
            <a:ext cx="6007835" cy="584775"/>
          </a:xfrm>
          <a:prstGeom prst="rect">
            <a:avLst/>
          </a:prstGeom>
        </p:spPr>
        <p:txBody>
          <a:bodyPr wrap="square">
            <a:spAutoFit/>
          </a:bodyPr>
          <a:lstStyle/>
          <a:p>
            <a:pPr algn="ctr"/>
            <a:r>
              <a:rPr lang="en-US" sz="3200" b="1" dirty="0">
                <a:solidFill>
                  <a:srgbClr val="026937"/>
                </a:solidFill>
                <a:latin typeface="Arial"/>
                <a:ea typeface="+mj-ea"/>
                <a:cs typeface="Arial"/>
              </a:rPr>
              <a:t>Postcard Writing Campaign </a:t>
            </a:r>
            <a:endParaRPr lang="en-US" dirty="0"/>
          </a:p>
        </p:txBody>
      </p:sp>
      <p:pic>
        <p:nvPicPr>
          <p:cNvPr id="6" name="Picture 5">
            <a:extLst>
              <a:ext uri="{FF2B5EF4-FFF2-40B4-BE49-F238E27FC236}">
                <a16:creationId xmlns:a16="http://schemas.microsoft.com/office/drawing/2014/main" id="{EBBFC3D7-F8C1-4EF8-AC86-E54CDCBC9074}"/>
              </a:ext>
            </a:extLst>
          </p:cNvPr>
          <p:cNvPicPr>
            <a:picLocks noChangeAspect="1"/>
          </p:cNvPicPr>
          <p:nvPr/>
        </p:nvPicPr>
        <p:blipFill>
          <a:blip r:embed="rId2"/>
          <a:stretch>
            <a:fillRect/>
          </a:stretch>
        </p:blipFill>
        <p:spPr>
          <a:xfrm>
            <a:off x="350430" y="2637335"/>
            <a:ext cx="3325667" cy="2082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425A019-0556-41CB-A351-7FFF13950D4F}"/>
              </a:ext>
            </a:extLst>
          </p:cNvPr>
          <p:cNvPicPr>
            <a:picLocks noChangeAspect="1"/>
          </p:cNvPicPr>
          <p:nvPr/>
        </p:nvPicPr>
        <p:blipFill>
          <a:blip r:embed="rId3"/>
          <a:stretch>
            <a:fillRect/>
          </a:stretch>
        </p:blipFill>
        <p:spPr>
          <a:xfrm>
            <a:off x="1382239" y="1579745"/>
            <a:ext cx="3189761" cy="198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5841592"/>
      </p:ext>
    </p:extLst>
  </p:cSld>
  <p:clrMapOvr>
    <a:masterClrMapping/>
  </p:clrMapOvr>
</p:sld>
</file>

<file path=ppt/theme/theme1.xml><?xml version="1.0" encoding="utf-8"?>
<a:theme xmlns:a="http://schemas.openxmlformats.org/drawingml/2006/main" name="Cover Slide Option 1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Slide Option 2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ver Slide Option 3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ver Slide Option 4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ver Slide Option 5 (includes title slide, title/author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ver Slide Option 6 (includes title slide and end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nside Slide Option 2 (includes different content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nside Slide Option 1 (includes different content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21031</TotalTime>
  <Words>421</Words>
  <Application>Microsoft Office PowerPoint</Application>
  <PresentationFormat>On-screen Show (16:9)</PresentationFormat>
  <Paragraphs>69</Paragraphs>
  <Slides>10</Slides>
  <Notes>0</Notes>
  <HiddenSlides>0</HiddenSlides>
  <MMClips>0</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10</vt:i4>
      </vt:variant>
    </vt:vector>
  </HeadingPairs>
  <TitlesOfParts>
    <vt:vector size="20" baseType="lpstr">
      <vt:lpstr>Arial</vt:lpstr>
      <vt:lpstr>Calibri</vt:lpstr>
      <vt:lpstr>Cover Slide Option 1 (includes title slide, title/author slide, and ending slide)</vt:lpstr>
      <vt:lpstr>Cover Slide Option 2 (includes title slide, title/author slide, and ending slide)</vt:lpstr>
      <vt:lpstr>Cover Slide Option 3 (includes title slide, title/author slide, and ending slide)</vt:lpstr>
      <vt:lpstr>Cover Slide Option 4 (includes title slide, title/author slide, and ending slide)</vt:lpstr>
      <vt:lpstr>Cover Slide Option 5 (includes title slide, title/author slide, and ending slide)</vt:lpstr>
      <vt:lpstr>Cover Slide Option 6 (includes title slide and ending slide)</vt:lpstr>
      <vt:lpstr>Inside Slide Option 2 (includes different content layouts)</vt:lpstr>
      <vt:lpstr>Inside Slide Option 1 (includes different content layouts)</vt:lpstr>
      <vt:lpstr>  Enrollment Update  Susan K. Schaurer Vice President for Enrollment Management April 29,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Earnest-Reitmann, Amanda J.</dc:creator>
  <cp:lastModifiedBy>Susan Schaurer</cp:lastModifiedBy>
  <cp:revision>164</cp:revision>
  <cp:lastPrinted>2022-04-28T22:10:38Z</cp:lastPrinted>
  <dcterms:created xsi:type="dcterms:W3CDTF">2018-09-19T20:02:44Z</dcterms:created>
  <dcterms:modified xsi:type="dcterms:W3CDTF">2022-04-29T09:46:23Z</dcterms:modified>
</cp:coreProperties>
</file>