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4" r:id="rId2"/>
  </p:sldMasterIdLst>
  <p:notesMasterIdLst>
    <p:notesMasterId r:id="rId15"/>
  </p:notesMasterIdLst>
  <p:sldIdLst>
    <p:sldId id="286" r:id="rId3"/>
    <p:sldId id="325" r:id="rId4"/>
    <p:sldId id="326" r:id="rId5"/>
    <p:sldId id="327" r:id="rId6"/>
    <p:sldId id="328" r:id="rId7"/>
    <p:sldId id="329" r:id="rId8"/>
    <p:sldId id="331" r:id="rId9"/>
    <p:sldId id="332" r:id="rId10"/>
    <p:sldId id="333" r:id="rId11"/>
    <p:sldId id="334" r:id="rId12"/>
    <p:sldId id="335" r:id="rId13"/>
    <p:sldId id="33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6"/>
    <p:restoredTop sz="96405"/>
  </p:normalViewPr>
  <p:slideViewPr>
    <p:cSldViewPr snapToGrid="0" snapToObjects="1">
      <p:cViewPr varScale="1">
        <p:scale>
          <a:sx n="155" d="100"/>
          <a:sy n="155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2F9BF-00F0-314F-9591-0BB391986318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76230A-6C77-D749-98D9-ED270F478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045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71694E-3B0C-F046-88D1-8905A4DC796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82862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76230A-6C77-D749-98D9-ED270F478D3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9282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76230A-6C77-D749-98D9-ED270F478D3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8848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76230A-6C77-D749-98D9-ED270F478D3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2072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26308"/>
            <a:ext cx="5486400" cy="3600450"/>
          </a:xfrm>
        </p:spPr>
        <p:txBody>
          <a:bodyPr/>
          <a:lstStyle/>
          <a:p>
            <a:r>
              <a:rPr lang="en-US" dirty="0"/>
              <a:t>Data reported to ODHE for the 14-day preliminary headcount by September 24th will be 11,469, with enrollment at Dayton Campus of 10,264 and Lake Campus 1,205.  This is a total headcount of 10,991 plus 478 MD students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The forecast estimate developed by Institutional Research and Effectiveness and shared at the June 2021 budget meeting was 10, 607 for total headcount enrollment excluding MD students.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71694E-3B0C-F046-88D1-8905A4DC796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00299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76230A-6C77-D749-98D9-ED270F478D3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260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76230A-6C77-D749-98D9-ED270F478D3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9604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76230A-6C77-D749-98D9-ED270F478D3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3572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76230A-6C77-D749-98D9-ED270F478D3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1458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76230A-6C77-D749-98D9-ED270F478D3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011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76230A-6C77-D749-98D9-ED270F478D3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438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76230A-6C77-D749-98D9-ED270F478D3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126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68376"/>
            <a:ext cx="109728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272415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fld id="{CC3BD2BA-2883-FD40-805C-007EC2993B74}" type="datetimeFigureOut">
              <a:rPr lang="en-US" smtClean="0"/>
              <a:pPr/>
              <a:t>11/15/21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fld id="{87350AA8-8DCB-AE4B-9C05-A61ED8CA68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941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fld id="{F99458C6-6EA7-0747-AD3E-29AE00637213}" type="datetimeFigureOut">
              <a:rPr lang="en-US" smtClean="0"/>
              <a:pPr/>
              <a:t>11/15/21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fld id="{C59E8A03-9FD3-E846-B7D6-1BC2DFA4AA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867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978745"/>
            <a:ext cx="4011084" cy="1619513"/>
          </a:xfrm>
        </p:spPr>
        <p:txBody>
          <a:bodyPr anchor="b">
            <a:noAutofit/>
          </a:bodyPr>
          <a:lstStyle>
            <a:lvl1pPr algn="l">
              <a:defRPr sz="3200" b="1"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067705"/>
            <a:ext cx="6815667" cy="5050871"/>
          </a:xfrm>
        </p:spPr>
        <p:txBody>
          <a:bodyPr/>
          <a:lstStyle>
            <a:lvl1pPr>
              <a:defRPr sz="3200">
                <a:latin typeface="Arial"/>
                <a:cs typeface="Arial"/>
              </a:defRPr>
            </a:lvl1pPr>
            <a:lvl2pPr>
              <a:defRPr sz="2800">
                <a:latin typeface="Arial"/>
                <a:cs typeface="Arial"/>
              </a:defRPr>
            </a:lvl2pPr>
            <a:lvl3pPr>
              <a:defRPr sz="2400">
                <a:latin typeface="Arial"/>
                <a:cs typeface="Arial"/>
              </a:defRPr>
            </a:lvl3pPr>
            <a:lvl4pPr>
              <a:defRPr sz="2000">
                <a:latin typeface="Arial"/>
                <a:cs typeface="Arial"/>
              </a:defRPr>
            </a:lvl4pPr>
            <a:lvl5pPr>
              <a:defRPr sz="2000">
                <a:latin typeface="Arial"/>
                <a:cs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598258"/>
            <a:ext cx="4011084" cy="3520318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fld id="{F99458C6-6EA7-0747-AD3E-29AE00637213}" type="datetimeFigureOut">
              <a:rPr lang="en-US" smtClean="0"/>
              <a:pPr/>
              <a:t>11/15/21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fld id="{C59E8A03-9FD3-E846-B7D6-1BC2DFA4AA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095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1014069"/>
            <a:ext cx="7315200" cy="3713506"/>
          </a:xfrm>
        </p:spPr>
        <p:txBody>
          <a:bodyPr/>
          <a:lstStyle>
            <a:lvl1pPr marL="0" indent="0">
              <a:buNone/>
              <a:defRPr sz="3200">
                <a:latin typeface="Arial"/>
                <a:cs typeface="Arial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fld id="{F99458C6-6EA7-0747-AD3E-29AE00637213}" type="datetimeFigureOut">
              <a:rPr lang="en-US" smtClean="0"/>
              <a:pPr/>
              <a:t>11/15/21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fld id="{C59E8A03-9FD3-E846-B7D6-1BC2DFA4AA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788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fld id="{F99458C6-6EA7-0747-AD3E-29AE00637213}" type="datetimeFigureOut">
              <a:rPr lang="en-US" smtClean="0"/>
              <a:pPr/>
              <a:t>11/15/21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fld id="{C59E8A03-9FD3-E846-B7D6-1BC2DFA4AA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09600" y="853019"/>
            <a:ext cx="10972800" cy="1143000"/>
          </a:xfrm>
        </p:spPr>
        <p:txBody>
          <a:bodyPr/>
          <a:lstStyle>
            <a:lvl1pPr algn="l">
              <a:defRPr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130457"/>
            <a:ext cx="10972800" cy="4087464"/>
          </a:xfrm>
        </p:spPr>
        <p:txBody>
          <a:bodyPr vert="eaVert"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908576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042501"/>
            <a:ext cx="2743200" cy="5083662"/>
          </a:xfrm>
        </p:spPr>
        <p:txBody>
          <a:bodyPr vert="eaVert"/>
          <a:lstStyle>
            <a:lvl1pPr algn="l">
              <a:defRPr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042501"/>
            <a:ext cx="8026400" cy="5083662"/>
          </a:xfrm>
        </p:spPr>
        <p:txBody>
          <a:bodyPr vert="eaVert"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fld id="{F99458C6-6EA7-0747-AD3E-29AE00637213}" type="datetimeFigureOut">
              <a:rPr lang="en-US" smtClean="0"/>
              <a:pPr/>
              <a:t>11/15/21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fld id="{C59E8A03-9FD3-E846-B7D6-1BC2DFA4AA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903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fld id="{CC3BD2BA-2883-FD40-805C-007EC2993B74}" type="datetimeFigureOut">
              <a:rPr lang="en-US" smtClean="0"/>
              <a:pPr/>
              <a:t>11/15/21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fld id="{87350AA8-8DCB-AE4B-9C05-A61ED8CA68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09600" y="1809520"/>
            <a:ext cx="109728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008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fld id="{CC3BD2BA-2883-FD40-805C-007EC2993B74}" type="datetimeFigureOut">
              <a:rPr lang="en-US" smtClean="0"/>
              <a:pPr/>
              <a:t>11/15/21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fld id="{87350AA8-8DCB-AE4B-9C05-A61ED8CA68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506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130426"/>
            <a:ext cx="10972800" cy="1470025"/>
          </a:xfrm>
        </p:spPr>
        <p:txBody>
          <a:bodyPr/>
          <a:lstStyle>
            <a:lvl1pPr>
              <a:defRPr b="1">
                <a:solidFill>
                  <a:srgbClr val="026937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CD9E52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fld id="{F99458C6-6EA7-0747-AD3E-29AE00637213}" type="datetimeFigureOut">
              <a:rPr lang="en-US" smtClean="0"/>
              <a:pPr/>
              <a:t>11/15/21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fld id="{C59E8A03-9FD3-E846-B7D6-1BC2DFA4AA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030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50520"/>
            <a:ext cx="10972800" cy="1143000"/>
          </a:xfrm>
        </p:spPr>
        <p:txBody>
          <a:bodyPr/>
          <a:lstStyle>
            <a:lvl1pPr algn="l">
              <a:defRPr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27957"/>
            <a:ext cx="10972800" cy="4131141"/>
          </a:xfrm>
        </p:spPr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fld id="{F99458C6-6EA7-0747-AD3E-29AE00637213}" type="datetimeFigureOut">
              <a:rPr lang="en-US" smtClean="0"/>
              <a:pPr/>
              <a:t>11/15/21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fld id="{C59E8A03-9FD3-E846-B7D6-1BC2DFA4AA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561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fld id="{F99458C6-6EA7-0747-AD3E-29AE00637213}" type="datetimeFigureOut">
              <a:rPr lang="en-US" smtClean="0"/>
              <a:pPr/>
              <a:t>11/15/21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fld id="{C59E8A03-9FD3-E846-B7D6-1BC2DFA4AA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09600" y="2130426"/>
            <a:ext cx="10668000" cy="1470025"/>
          </a:xfrm>
        </p:spPr>
        <p:txBody>
          <a:bodyPr/>
          <a:lstStyle>
            <a:lvl1pPr algn="l">
              <a:defRPr b="1">
                <a:solidFill>
                  <a:srgbClr val="026937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09600" y="360045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CD9E52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88851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27957"/>
            <a:ext cx="5384800" cy="4131141"/>
          </a:xfrm>
        </p:spPr>
        <p:txBody>
          <a:bodyPr/>
          <a:lstStyle>
            <a:lvl1pPr algn="l">
              <a:defRPr sz="2800">
                <a:latin typeface="Arial"/>
                <a:cs typeface="Arial"/>
              </a:defRPr>
            </a:lvl1pPr>
            <a:lvl2pPr algn="l">
              <a:defRPr sz="2400">
                <a:latin typeface="Arial"/>
                <a:cs typeface="Arial"/>
              </a:defRPr>
            </a:lvl2pPr>
            <a:lvl3pPr algn="l">
              <a:defRPr sz="2000">
                <a:latin typeface="Arial"/>
                <a:cs typeface="Arial"/>
              </a:defRPr>
            </a:lvl3pPr>
            <a:lvl4pPr algn="l">
              <a:defRPr sz="1800">
                <a:latin typeface="Arial"/>
                <a:cs typeface="Arial"/>
              </a:defRPr>
            </a:lvl4pPr>
            <a:lvl5pPr algn="l"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127957"/>
            <a:ext cx="5384800" cy="4131141"/>
          </a:xfrm>
        </p:spPr>
        <p:txBody>
          <a:bodyPr/>
          <a:lstStyle>
            <a:lvl1pPr algn="l">
              <a:defRPr sz="2800">
                <a:latin typeface="Arial"/>
                <a:cs typeface="Arial"/>
              </a:defRPr>
            </a:lvl1pPr>
            <a:lvl2pPr algn="l">
              <a:defRPr sz="2400">
                <a:latin typeface="Arial"/>
                <a:cs typeface="Arial"/>
              </a:defRPr>
            </a:lvl2pPr>
            <a:lvl3pPr algn="l">
              <a:defRPr sz="2000">
                <a:latin typeface="Arial"/>
                <a:cs typeface="Arial"/>
              </a:defRPr>
            </a:lvl3pPr>
            <a:lvl4pPr algn="l">
              <a:defRPr sz="1800">
                <a:latin typeface="Arial"/>
                <a:cs typeface="Arial"/>
              </a:defRPr>
            </a:lvl4pPr>
            <a:lvl5pPr algn="l"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fld id="{F99458C6-6EA7-0747-AD3E-29AE00637213}" type="datetimeFigureOut">
              <a:rPr lang="en-US" smtClean="0"/>
              <a:pPr/>
              <a:t>11/15/21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fld id="{C59E8A03-9FD3-E846-B7D6-1BC2DFA4AA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09600" y="847640"/>
            <a:ext cx="10972800" cy="1143000"/>
          </a:xfrm>
        </p:spPr>
        <p:txBody>
          <a:bodyPr/>
          <a:lstStyle>
            <a:lvl1pPr algn="l">
              <a:defRPr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22144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137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776876"/>
            <a:ext cx="5386917" cy="3482223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2137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776876"/>
            <a:ext cx="5389033" cy="3482223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fld id="{F99458C6-6EA7-0747-AD3E-29AE00637213}" type="datetimeFigureOut">
              <a:rPr lang="en-US" smtClean="0"/>
              <a:pPr/>
              <a:t>11/15/21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fld id="{C59E8A03-9FD3-E846-B7D6-1BC2DFA4AA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600" y="850520"/>
            <a:ext cx="10972800" cy="1143000"/>
          </a:xfrm>
        </p:spPr>
        <p:txBody>
          <a:bodyPr/>
          <a:lstStyle>
            <a:lvl1pPr algn="l">
              <a:defRPr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80069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fld id="{F99458C6-6EA7-0747-AD3E-29AE00637213}" type="datetimeFigureOut">
              <a:rPr lang="en-US" smtClean="0"/>
              <a:pPr/>
              <a:t>11/15/21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fld id="{C59E8A03-9FD3-E846-B7D6-1BC2DFA4AA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600" y="850520"/>
            <a:ext cx="10972800" cy="1143000"/>
          </a:xfrm>
        </p:spPr>
        <p:txBody>
          <a:bodyPr/>
          <a:lstStyle>
            <a:lvl1pPr algn="l">
              <a:defRPr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94882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NUL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NUL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BD2BA-2883-FD40-805C-007EC2993B74}" type="datetimeFigureOut">
              <a:rPr lang="en-US" smtClean="0"/>
              <a:t>11/15/21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50AA8-8DCB-AE4B-9C05-A61ED8CA6812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powerpoint-01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51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fld id="{F99458C6-6EA7-0747-AD3E-29AE00637213}" type="datetimeFigureOut">
              <a:rPr lang="en-US" smtClean="0"/>
              <a:pPr/>
              <a:t>11/15/21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fld id="{C59E8A03-9FD3-E846-B7D6-1BC2DFA4AAD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powerpoint-07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069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right.edu/about/executive-search/founding-dean-of-the-college-of-health-education-and-human-service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www.wright.edu/about/executive-search/vice-provost-and-chief-administrative-officer-lake-campu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0046" y="2007466"/>
            <a:ext cx="6864928" cy="1470025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/>
              <a:t>President’s Report</a:t>
            </a:r>
            <a:br>
              <a:rPr lang="en-US" dirty="0"/>
            </a:br>
            <a:r>
              <a:rPr lang="en-US" dirty="0"/>
              <a:t>Faculty Senate Meeting</a:t>
            </a:r>
            <a:br>
              <a:rPr lang="en-US" dirty="0"/>
            </a:br>
            <a:r>
              <a:rPr lang="en-US" dirty="0"/>
              <a:t>November 15, 2021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D62FE1E-5323-6E41-86C1-BBC99C159C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937" y="400749"/>
            <a:ext cx="3975236" cy="5968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479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DE1A6-1562-BD47-B216-3929DC8B2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Faculty News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8869E-154B-2C44-88B7-10380CC39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101642"/>
            <a:ext cx="10972800" cy="4131141"/>
          </a:xfrm>
        </p:spPr>
        <p:txBody>
          <a:bodyPr/>
          <a:lstStyle/>
          <a:p>
            <a:r>
              <a:rPr lang="en-US" dirty="0"/>
              <a:t>Dr. Paul Lockhart</a:t>
            </a:r>
          </a:p>
          <a:p>
            <a:pPr lvl="1"/>
            <a:r>
              <a:rPr lang="en-US" dirty="0"/>
              <a:t>Department of History</a:t>
            </a:r>
          </a:p>
          <a:p>
            <a:pPr lvl="1"/>
            <a:r>
              <a:rPr lang="en-US" dirty="0"/>
              <a:t>“Firepower – How Weapons Shaped Warfare”</a:t>
            </a:r>
          </a:p>
          <a:p>
            <a:pPr lvl="1"/>
            <a:r>
              <a:rPr lang="en-US" dirty="0"/>
              <a:t>C-SPAN</a:t>
            </a:r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69205E1-A90D-224A-B2EE-5B634057590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052" t="25528" r="29572" b="9967"/>
          <a:stretch/>
        </p:blipFill>
        <p:spPr>
          <a:xfrm rot="5400000">
            <a:off x="4968352" y="1129244"/>
            <a:ext cx="3179872" cy="277809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099BCE6-77B4-5D48-BA9C-35211596B54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239" t="7567" r="30474" b="34898"/>
          <a:stretch/>
        </p:blipFill>
        <p:spPr>
          <a:xfrm>
            <a:off x="8804308" y="1422020"/>
            <a:ext cx="2778092" cy="4413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3489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4ADD8-DDB2-734E-AE2E-B3D84D7BC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05285"/>
            <a:ext cx="10972800" cy="1143000"/>
          </a:xfrm>
        </p:spPr>
        <p:txBody>
          <a:bodyPr/>
          <a:lstStyle/>
          <a:p>
            <a:r>
              <a:rPr lang="en-US" dirty="0"/>
              <a:t>International Education Week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379C2EE-2F01-DF40-82D7-38542BB962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555" y="1948285"/>
            <a:ext cx="2899425" cy="405919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D4C865B-7DD6-DB4F-BCD1-29287AEBC69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007" t="8829" r="30637" b="10450"/>
          <a:stretch/>
        </p:blipFill>
        <p:spPr>
          <a:xfrm>
            <a:off x="8581775" y="1085408"/>
            <a:ext cx="3393990" cy="553582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5F6BA40-EE29-AA40-9242-52A536EFE59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9659" t="20155" r="33095" b="9575"/>
          <a:stretch/>
        </p:blipFill>
        <p:spPr>
          <a:xfrm>
            <a:off x="3184728" y="2862574"/>
            <a:ext cx="2801703" cy="374200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3C770D7-34C1-1043-8803-7B24EEB2B98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748" t="15805" r="26282" b="11942"/>
          <a:stretch/>
        </p:blipFill>
        <p:spPr>
          <a:xfrm>
            <a:off x="5619209" y="1720566"/>
            <a:ext cx="3329789" cy="306249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F62DDBA-F562-584A-BD2D-D824360C2E11}"/>
              </a:ext>
            </a:extLst>
          </p:cNvPr>
          <p:cNvSpPr txBox="1"/>
          <p:nvPr/>
        </p:nvSpPr>
        <p:spPr>
          <a:xfrm>
            <a:off x="125807" y="5997219"/>
            <a:ext cx="28994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Dr. </a:t>
            </a:r>
            <a:r>
              <a:rPr lang="en-US" dirty="0" err="1"/>
              <a:t>Halabi</a:t>
            </a:r>
            <a:endParaRPr lang="en-US" dirty="0"/>
          </a:p>
          <a:p>
            <a:pPr algn="ctr"/>
            <a:r>
              <a:rPr lang="en-US" dirty="0"/>
              <a:t>2021 International Education Award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960312E-A0C8-DC45-8A79-6558B274D010}"/>
              </a:ext>
            </a:extLst>
          </p:cNvPr>
          <p:cNvSpPr txBox="1"/>
          <p:nvPr/>
        </p:nvSpPr>
        <p:spPr>
          <a:xfrm>
            <a:off x="6440129" y="5024284"/>
            <a:ext cx="1818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Diwali Celebration</a:t>
            </a:r>
          </a:p>
        </p:txBody>
      </p:sp>
    </p:spTree>
    <p:extLst>
      <p:ext uri="{BB962C8B-B14F-4D97-AF65-F5344CB8AC3E}">
        <p14:creationId xmlns:p14="http://schemas.microsoft.com/office/powerpoint/2010/main" val="2913196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76FF0-8546-5042-A20D-16E54211E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Human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26F2A7-DAA8-0541-9B2C-2BEE263F3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Employees should enroll for their CY22 benefits LAST DAY TODAY November 15, 2021</a:t>
            </a:r>
            <a:endParaRPr lang="en-US" sz="2800" dirty="0"/>
          </a:p>
          <a:p>
            <a:pPr lvl="1"/>
            <a:r>
              <a:rPr lang="en-US" dirty="0"/>
              <a:t>New disease management programs Lark &amp; Hello Heart</a:t>
            </a:r>
            <a:endParaRPr lang="en-US" sz="1600" dirty="0"/>
          </a:p>
          <a:p>
            <a:pPr lvl="1"/>
            <a:r>
              <a:rPr lang="en-US" dirty="0"/>
              <a:t>Wellness incentive added COVID and flu-shot vaccination to the requirements</a:t>
            </a:r>
            <a:endParaRPr lang="en-US" sz="2400" dirty="0"/>
          </a:p>
          <a:p>
            <a:pPr lvl="0"/>
            <a:r>
              <a:rPr lang="en-US" dirty="0"/>
              <a:t>On campus Flu Shot data:</a:t>
            </a:r>
            <a:endParaRPr lang="en-US" sz="2800" dirty="0"/>
          </a:p>
          <a:p>
            <a:pPr lvl="1"/>
            <a:r>
              <a:rPr lang="en-US" dirty="0"/>
              <a:t>299 flu shots were given on Dayton campus</a:t>
            </a:r>
            <a:endParaRPr lang="en-US" sz="2400" dirty="0"/>
          </a:p>
          <a:p>
            <a:pPr lvl="1"/>
            <a:r>
              <a:rPr lang="en-US" dirty="0"/>
              <a:t>26 flu shots were given at Lake Campus</a:t>
            </a:r>
          </a:p>
        </p:txBody>
      </p:sp>
    </p:spTree>
    <p:extLst>
      <p:ext uri="{BB962C8B-B14F-4D97-AF65-F5344CB8AC3E}">
        <p14:creationId xmlns:p14="http://schemas.microsoft.com/office/powerpoint/2010/main" val="846296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C5369-C011-9A4B-BFA6-F106E720F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9AB30-B879-9742-8968-633060E00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Searches Underway</a:t>
            </a:r>
          </a:p>
          <a:p>
            <a:pPr lvl="1"/>
            <a:r>
              <a:rPr lang="en-US" dirty="0"/>
              <a:t>CHEHS Dean </a:t>
            </a:r>
            <a:r>
              <a:rPr lang="en-US" sz="1100" dirty="0">
                <a:hlinkClick r:id="rId3"/>
              </a:rPr>
              <a:t>Search Page</a:t>
            </a:r>
            <a:endParaRPr lang="en-US" sz="1100" dirty="0"/>
          </a:p>
          <a:p>
            <a:pPr lvl="1"/>
            <a:r>
              <a:rPr lang="en-US" dirty="0"/>
              <a:t>COSM Dean</a:t>
            </a:r>
          </a:p>
          <a:p>
            <a:pPr lvl="1"/>
            <a:r>
              <a:rPr lang="en-US" dirty="0"/>
              <a:t>Vice Provost Lake Campus </a:t>
            </a:r>
            <a:r>
              <a:rPr lang="en-US" sz="1000" dirty="0">
                <a:hlinkClick r:id="rId4"/>
              </a:rPr>
              <a:t>Search Page</a:t>
            </a:r>
            <a:endParaRPr lang="en-US" sz="1000" dirty="0"/>
          </a:p>
          <a:p>
            <a:pPr lvl="1"/>
            <a:r>
              <a:rPr lang="en-US" dirty="0"/>
              <a:t>Provost</a:t>
            </a:r>
          </a:p>
          <a:p>
            <a:pPr lvl="1"/>
            <a:r>
              <a:rPr lang="en-US" dirty="0"/>
              <a:t>Chief Recruitment Officer</a:t>
            </a:r>
          </a:p>
          <a:p>
            <a:r>
              <a:rPr lang="en-US" dirty="0"/>
              <a:t>Searches beginning early spring</a:t>
            </a:r>
          </a:p>
          <a:p>
            <a:pPr lvl="1"/>
            <a:r>
              <a:rPr lang="en-US" dirty="0"/>
              <a:t>COLA Dean</a:t>
            </a:r>
          </a:p>
        </p:txBody>
      </p:sp>
    </p:spTree>
    <p:extLst>
      <p:ext uri="{BB962C8B-B14F-4D97-AF65-F5344CB8AC3E}">
        <p14:creationId xmlns:p14="http://schemas.microsoft.com/office/powerpoint/2010/main" val="3000422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2A6EC-BD13-1A4D-9AEF-453986296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098" y="1052393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Raider Open </a:t>
            </a:r>
            <a:br>
              <a:rPr lang="en-US" dirty="0"/>
            </a:br>
            <a:r>
              <a:rPr lang="en-US" dirty="0"/>
              <a:t>House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1238FA3-4936-8248-B2ED-B0CE05AE48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0310" y="3510000"/>
            <a:ext cx="4110284" cy="308271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F8AA5D9-2200-1649-8168-593BB332997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7823"/>
          <a:stretch/>
        </p:blipFill>
        <p:spPr>
          <a:xfrm>
            <a:off x="4408648" y="521393"/>
            <a:ext cx="2775567" cy="334799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840D5AA-4453-BF43-833C-F586ADF8DA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9708" y="162000"/>
            <a:ext cx="4464000" cy="33480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102BA21-9158-5944-8C7B-FA32D0D6F16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271" t="19640" r="6357"/>
          <a:stretch/>
        </p:blipFill>
        <p:spPr>
          <a:xfrm>
            <a:off x="428590" y="2708116"/>
            <a:ext cx="2775568" cy="394563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03318E2-B7B8-5F4A-8C09-44192AD7750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279" t="26667" b="4100"/>
          <a:stretch/>
        </p:blipFill>
        <p:spPr>
          <a:xfrm>
            <a:off x="3144644" y="3847742"/>
            <a:ext cx="4683511" cy="2680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582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7456E-E424-4148-AC44-A2C5EA1AB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Recruitment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C17154-920B-7349-A614-3F686F06EA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Office of Disability Services</a:t>
            </a:r>
          </a:p>
          <a:p>
            <a:pPr lvl="1"/>
            <a:r>
              <a:rPr lang="en-US" dirty="0"/>
              <a:t>Recruitment event aimed at neurodiverse students</a:t>
            </a:r>
          </a:p>
          <a:p>
            <a:pPr lvl="1"/>
            <a:r>
              <a:rPr lang="en-US" dirty="0"/>
              <a:t>COLA New Media Incubator partnership</a:t>
            </a:r>
          </a:p>
          <a:p>
            <a:pPr lvl="2"/>
            <a:r>
              <a:rPr lang="en-US" dirty="0"/>
              <a:t>Video series focused on disabled student success</a:t>
            </a:r>
          </a:p>
          <a:p>
            <a:r>
              <a:rPr lang="en-US" dirty="0"/>
              <a:t>Latino center</a:t>
            </a:r>
          </a:p>
          <a:p>
            <a:pPr lvl="1"/>
            <a:r>
              <a:rPr lang="en-US" dirty="0"/>
              <a:t>First ever Latino student focused event</a:t>
            </a:r>
          </a:p>
          <a:p>
            <a:pPr lvl="1"/>
            <a:r>
              <a:rPr lang="en-US" dirty="0"/>
              <a:t>Dayton Public Schools</a:t>
            </a:r>
          </a:p>
          <a:p>
            <a:pPr lvl="1"/>
            <a:r>
              <a:rPr lang="en-US" dirty="0"/>
              <a:t>60 Students 10</a:t>
            </a:r>
            <a:r>
              <a:rPr lang="en-US" baseline="30000" dirty="0"/>
              <a:t>th</a:t>
            </a:r>
            <a:r>
              <a:rPr lang="en-US" dirty="0"/>
              <a:t>,11</a:t>
            </a:r>
            <a:r>
              <a:rPr lang="en-US" baseline="30000" dirty="0"/>
              <a:t>th</a:t>
            </a:r>
            <a:r>
              <a:rPr lang="en-US" dirty="0"/>
              <a:t> &amp; 12</a:t>
            </a:r>
            <a:r>
              <a:rPr lang="en-US" baseline="30000" dirty="0"/>
              <a:t>th</a:t>
            </a:r>
            <a:r>
              <a:rPr lang="en-US" dirty="0"/>
              <a:t> grades</a:t>
            </a:r>
          </a:p>
        </p:txBody>
      </p:sp>
    </p:spTree>
    <p:extLst>
      <p:ext uri="{BB962C8B-B14F-4D97-AF65-F5344CB8AC3E}">
        <p14:creationId xmlns:p14="http://schemas.microsoft.com/office/powerpoint/2010/main" val="3137190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07297-056B-B740-B58D-01093D57A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Recruitment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F0116E-1129-404F-AD04-D2DABC7A4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College Comeback Program</a:t>
            </a:r>
          </a:p>
          <a:p>
            <a:pPr lvl="1"/>
            <a:r>
              <a:rPr lang="en-US" dirty="0"/>
              <a:t>ODHE Sponsored</a:t>
            </a:r>
          </a:p>
          <a:p>
            <a:pPr lvl="1"/>
            <a:r>
              <a:rPr lang="en-US" dirty="0"/>
              <a:t>Debt forgiveness program  </a:t>
            </a:r>
          </a:p>
          <a:p>
            <a:pPr lvl="1"/>
            <a:r>
              <a:rPr lang="en-US" dirty="0"/>
              <a:t>Re-enrollment </a:t>
            </a:r>
          </a:p>
          <a:p>
            <a:pPr lvl="1"/>
            <a:r>
              <a:rPr lang="en-US" dirty="0"/>
              <a:t>Second chance grant program</a:t>
            </a:r>
          </a:p>
          <a:p>
            <a:pPr lvl="2"/>
            <a:r>
              <a:rPr lang="en-US" dirty="0"/>
              <a:t>$2000 scholarship </a:t>
            </a:r>
          </a:p>
        </p:txBody>
      </p:sp>
    </p:spTree>
    <p:extLst>
      <p:ext uri="{BB962C8B-B14F-4D97-AF65-F5344CB8AC3E}">
        <p14:creationId xmlns:p14="http://schemas.microsoft.com/office/powerpoint/2010/main" val="3389275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5C2E4-1A12-D64E-8CBF-CC3343656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Recruitment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11421E-5ECB-6F46-A70D-713578FB87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Transfer Student Week</a:t>
            </a:r>
          </a:p>
          <a:p>
            <a:pPr lvl="1"/>
            <a:r>
              <a:rPr lang="en-US" dirty="0"/>
              <a:t>Hosted a series of on campus events and events at Community College Partners</a:t>
            </a:r>
          </a:p>
          <a:p>
            <a:pPr lvl="1"/>
            <a:r>
              <a:rPr lang="en-US"/>
              <a:t>Signed Renewed Partnership </a:t>
            </a:r>
            <a:r>
              <a:rPr lang="en-US" dirty="0"/>
              <a:t>agreements </a:t>
            </a:r>
          </a:p>
          <a:p>
            <a:pPr lvl="2"/>
            <a:r>
              <a:rPr lang="en-US" dirty="0"/>
              <a:t>Clark State</a:t>
            </a:r>
          </a:p>
          <a:p>
            <a:pPr lvl="2"/>
            <a:r>
              <a:rPr lang="en-US" dirty="0"/>
              <a:t>Sinclair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101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AA5F8-43D4-8D41-B477-50282B5DD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62C04-6CED-DE4D-8C43-2F982EFE5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Immunization record update</a:t>
            </a:r>
          </a:p>
          <a:p>
            <a:pPr lvl="2"/>
            <a:r>
              <a:rPr lang="en-US" dirty="0"/>
              <a:t>Faculty - 401</a:t>
            </a:r>
          </a:p>
          <a:p>
            <a:pPr lvl="2"/>
            <a:r>
              <a:rPr lang="en-US" dirty="0"/>
              <a:t>Staff - 519</a:t>
            </a:r>
          </a:p>
          <a:p>
            <a:pPr lvl="2"/>
            <a:r>
              <a:rPr lang="en-US" dirty="0"/>
              <a:t>Students - 2441</a:t>
            </a:r>
          </a:p>
          <a:p>
            <a:r>
              <a:rPr lang="en-US" dirty="0"/>
              <a:t>Asymptomatic testing</a:t>
            </a:r>
          </a:p>
          <a:p>
            <a:pPr lvl="1">
              <a:buFontTx/>
              <a:buChar char="-"/>
            </a:pPr>
            <a:r>
              <a:rPr lang="en-US" dirty="0"/>
              <a:t>Since Sept 28</a:t>
            </a:r>
          </a:p>
          <a:p>
            <a:pPr lvl="2">
              <a:buFontTx/>
              <a:buChar char="-"/>
            </a:pPr>
            <a:r>
              <a:rPr lang="en-US" dirty="0"/>
              <a:t>We have randomly tested 2027 students (437/week)</a:t>
            </a:r>
          </a:p>
          <a:p>
            <a:pPr lvl="2">
              <a:buFontTx/>
              <a:buChar char="-"/>
            </a:pPr>
            <a:r>
              <a:rPr lang="en-US" dirty="0"/>
              <a:t>7 positive cases identified (0.3%)</a:t>
            </a:r>
          </a:p>
          <a:p>
            <a:pPr lvl="2">
              <a:buFontTx/>
              <a:buChar char="-"/>
            </a:pPr>
            <a:r>
              <a:rPr lang="en-US" dirty="0"/>
              <a:t>No novel COVID-19 detected in residential waste water to date</a:t>
            </a:r>
          </a:p>
          <a:p>
            <a:pPr marL="457200" lvl="1" indent="0">
              <a:buNone/>
            </a:pPr>
            <a:endParaRPr lang="en-US" dirty="0"/>
          </a:p>
          <a:p>
            <a:pPr lvl="1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276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3F85F-E68F-6F4E-BB72-9212157CB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608C8-6D93-3D41-9D79-C64375090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Testing</a:t>
            </a:r>
          </a:p>
          <a:p>
            <a:pPr lvl="1"/>
            <a:r>
              <a:rPr lang="en-US" dirty="0"/>
              <a:t>Home testing kit distribution</a:t>
            </a:r>
          </a:p>
          <a:p>
            <a:pPr lvl="2"/>
            <a:r>
              <a:rPr lang="en-US" dirty="0"/>
              <a:t>Testing before going home</a:t>
            </a:r>
          </a:p>
          <a:p>
            <a:pPr lvl="2"/>
            <a:r>
              <a:rPr lang="en-US" dirty="0"/>
              <a:t>Testing before returning</a:t>
            </a:r>
          </a:p>
          <a:p>
            <a:r>
              <a:rPr lang="en-US" dirty="0"/>
              <a:t>President Executive Order for Federal Contractors</a:t>
            </a:r>
          </a:p>
          <a:p>
            <a:pPr lvl="1"/>
            <a:endParaRPr lang="en-US" dirty="0"/>
          </a:p>
          <a:p>
            <a:r>
              <a:rPr lang="en-US" dirty="0"/>
              <a:t>OSHA Mandate</a:t>
            </a:r>
          </a:p>
          <a:p>
            <a:r>
              <a:rPr lang="en-US" dirty="0"/>
              <a:t>State Legislation</a:t>
            </a:r>
          </a:p>
          <a:p>
            <a:pPr lvl="1"/>
            <a:r>
              <a:rPr lang="en-US" dirty="0"/>
              <a:t>HB477, HB435, HB248</a:t>
            </a:r>
          </a:p>
        </p:txBody>
      </p:sp>
    </p:spTree>
    <p:extLst>
      <p:ext uri="{BB962C8B-B14F-4D97-AF65-F5344CB8AC3E}">
        <p14:creationId xmlns:p14="http://schemas.microsoft.com/office/powerpoint/2010/main" val="1336601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1288D-7C43-0C49-94FB-36D09D478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Faculty News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92ED3-9DBF-5340-BB00-324E1206EE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 </a:t>
            </a:r>
            <a:r>
              <a:rPr lang="en-US" dirty="0" err="1"/>
              <a:t>Ulas</a:t>
            </a:r>
            <a:r>
              <a:rPr lang="en-US" dirty="0"/>
              <a:t> </a:t>
            </a:r>
            <a:r>
              <a:rPr lang="en-US" dirty="0" err="1"/>
              <a:t>Sunar</a:t>
            </a:r>
            <a:endParaRPr lang="en-US" dirty="0"/>
          </a:p>
          <a:p>
            <a:pPr lvl="1"/>
            <a:r>
              <a:rPr lang="en-US" dirty="0"/>
              <a:t>Biomedical Industrial &amp; Human Factors Engineering</a:t>
            </a:r>
          </a:p>
          <a:p>
            <a:pPr lvl="1"/>
            <a:r>
              <a:rPr lang="en-US" dirty="0"/>
              <a:t>NIH grant </a:t>
            </a:r>
          </a:p>
          <a:p>
            <a:pPr lvl="1"/>
            <a:r>
              <a:rPr lang="en-US" dirty="0"/>
              <a:t>Quantitative Diffuse Correlation Spectroscopy for Assessing Human Brain Function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93296B5-8CB6-B94F-8DFF-DDA0CB5944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91081" y="4416357"/>
            <a:ext cx="2054157" cy="205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374348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 Option 1 (includes title slide, title/author slide, and ending slide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Wright-State-University-PowerPoint-StandardScreenTemplates" id="{8312222E-A223-1A4F-87FA-8E5CDB80A84A}" vid="{DBEBC73D-18F4-F343-9AD8-2CF0057F996B}"/>
    </a:ext>
  </a:extLst>
</a:theme>
</file>

<file path=ppt/theme/theme2.xml><?xml version="1.0" encoding="utf-8"?>
<a:theme xmlns:a="http://schemas.openxmlformats.org/drawingml/2006/main" name="Inside Slide Option 1 (includes different content layouts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Wright-State-University-PowerPoint-StandardScreenTemplates" id="{8312222E-A223-1A4F-87FA-8E5CDB80A84A}" vid="{4DE3B6FC-3E83-2A41-85F7-48291692DBE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390</Words>
  <Application>Microsoft Macintosh PowerPoint</Application>
  <PresentationFormat>Widescreen</PresentationFormat>
  <Paragraphs>92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Cover Slide Option 1 (includes title slide, title/author slide, and ending slide)</vt:lpstr>
      <vt:lpstr>Inside Slide Option 1 (includes different content layouts)</vt:lpstr>
      <vt:lpstr>President’s Report Faculty Senate Meeting November 15, 2021</vt:lpstr>
      <vt:lpstr>Search Update</vt:lpstr>
      <vt:lpstr>Raider Open  House</vt:lpstr>
      <vt:lpstr>Recruitment Activities</vt:lpstr>
      <vt:lpstr>Recruitment Activities</vt:lpstr>
      <vt:lpstr>Recruitment</vt:lpstr>
      <vt:lpstr>COVID-19</vt:lpstr>
      <vt:lpstr>COVID-19</vt:lpstr>
      <vt:lpstr>Faculty News</vt:lpstr>
      <vt:lpstr>Faculty News</vt:lpstr>
      <vt:lpstr>International Education Week</vt:lpstr>
      <vt:lpstr>Human 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President’s Report Faculty Senate Meeting November 20, 2021</dc:title>
  <dc:creator>Edwards, Sue</dc:creator>
  <cp:lastModifiedBy>Edwards, Sue</cp:lastModifiedBy>
  <cp:revision>6</cp:revision>
  <cp:lastPrinted>2021-11-15T20:47:55Z</cp:lastPrinted>
  <dcterms:created xsi:type="dcterms:W3CDTF">2021-11-12T20:23:07Z</dcterms:created>
  <dcterms:modified xsi:type="dcterms:W3CDTF">2021-11-15T20:53:14Z</dcterms:modified>
</cp:coreProperties>
</file>