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sldIdLst>
    <p:sldId id="256" r:id="rId2"/>
    <p:sldId id="336" r:id="rId3"/>
    <p:sldId id="281" r:id="rId4"/>
    <p:sldId id="334" r:id="rId5"/>
    <p:sldId id="335" r:id="rId6"/>
    <p:sldId id="339" r:id="rId7"/>
    <p:sldId id="340" r:id="rId8"/>
    <p:sldId id="341" r:id="rId9"/>
    <p:sldId id="345" r:id="rId10"/>
    <p:sldId id="346" r:id="rId11"/>
    <p:sldId id="342" r:id="rId12"/>
    <p:sldId id="343" r:id="rId13"/>
    <p:sldId id="344" r:id="rId14"/>
    <p:sldId id="337" r:id="rId15"/>
    <p:sldId id="338" r:id="rId16"/>
    <p:sldId id="34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937"/>
    <p:restoredTop sz="91258" autoAdjust="0"/>
  </p:normalViewPr>
  <p:slideViewPr>
    <p:cSldViewPr>
      <p:cViewPr varScale="1">
        <p:scale>
          <a:sx n="132" d="100"/>
          <a:sy n="132" d="100"/>
        </p:scale>
        <p:origin x="-992" y="-120"/>
      </p:cViewPr>
      <p:guideLst>
        <p:guide orient="horz" pos="2160"/>
        <p:guide pos="2880"/>
      </p:guideLst>
    </p:cSldViewPr>
  </p:slideViewPr>
  <p:notesTextViewPr>
    <p:cViewPr>
      <p:scale>
        <a:sx n="1" d="1"/>
        <a:sy n="1" d="1"/>
      </p:scale>
      <p:origin x="0" y="0"/>
    </p:cViewPr>
  </p:notesTextViewPr>
  <p:sorterViewPr>
    <p:cViewPr>
      <p:scale>
        <a:sx n="184" d="100"/>
        <a:sy n="184"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770252-FBEB-48DE-B1B9-C15267338204}" type="datetimeFigureOut">
              <a:rPr lang="en-US" smtClean="0"/>
              <a:t>10/6/17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E27F9A-F805-4BD7-A6AB-90FD82555C9B}" type="slidenum">
              <a:rPr lang="en-US" smtClean="0"/>
              <a:t>‹#›</a:t>
            </a:fld>
            <a:endParaRPr lang="en-US"/>
          </a:p>
        </p:txBody>
      </p:sp>
    </p:spTree>
    <p:extLst>
      <p:ext uri="{BB962C8B-B14F-4D97-AF65-F5344CB8AC3E}">
        <p14:creationId xmlns:p14="http://schemas.microsoft.com/office/powerpoint/2010/main" val="355604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 Id="rId3" Type="http://schemas.openxmlformats.org/officeDocument/2006/relationships/hyperlink" Target="http://policy.wright.edu/policy/2030-faculty-rights-and-responsibilities"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$4,257,853 at the</a:t>
            </a:r>
            <a:r>
              <a:rPr lang="en-US" baseline="0" dirty="0" smtClean="0"/>
              <a:t> Dayton campus bookstore, $405,000 at the Lake campus. Cost of texts purchased through wholesalers like </a:t>
            </a:r>
            <a:r>
              <a:rPr lang="en-US" baseline="0" dirty="0" err="1" smtClean="0"/>
              <a:t>Amazon.com</a:t>
            </a:r>
            <a:r>
              <a:rPr lang="en-US" baseline="0" dirty="0" smtClean="0"/>
              <a:t> are not included in this total.</a:t>
            </a:r>
          </a:p>
          <a:p>
            <a:endParaRPr lang="en-US" baseline="0" dirty="0" smtClean="0"/>
          </a:p>
          <a:p>
            <a:r>
              <a:rPr lang="en-US" sz="1200" kern="1200" dirty="0" smtClean="0">
                <a:solidFill>
                  <a:schemeClr val="tx1"/>
                </a:solidFill>
                <a:effectLst/>
                <a:latin typeface="+mn-lt"/>
                <a:ea typeface="+mn-ea"/>
                <a:cs typeface="+mn-cs"/>
              </a:rPr>
              <a:t>http://</a:t>
            </a:r>
            <a:r>
              <a:rPr lang="en-US" sz="1200" kern="1200" dirty="0" err="1" smtClean="0">
                <a:solidFill>
                  <a:schemeClr val="tx1"/>
                </a:solidFill>
                <a:effectLst/>
                <a:latin typeface="+mn-lt"/>
                <a:ea typeface="+mn-ea"/>
                <a:cs typeface="+mn-cs"/>
              </a:rPr>
              <a:t>www.uspirg.org</a:t>
            </a:r>
            <a:r>
              <a:rPr lang="en-US" sz="1200" kern="1200" dirty="0" smtClean="0">
                <a:solidFill>
                  <a:schemeClr val="tx1"/>
                </a:solidFill>
                <a:effectLst/>
                <a:latin typeface="+mn-lt"/>
                <a:ea typeface="+mn-ea"/>
                <a:cs typeface="+mn-cs"/>
              </a:rPr>
              <a:t>/news/</a:t>
            </a:r>
            <a:r>
              <a:rPr lang="en-US" sz="1200" kern="1200" dirty="0" err="1" smtClean="0">
                <a:solidFill>
                  <a:schemeClr val="tx1"/>
                </a:solidFill>
                <a:effectLst/>
                <a:latin typeface="+mn-lt"/>
                <a:ea typeface="+mn-ea"/>
                <a:cs typeface="+mn-cs"/>
              </a:rPr>
              <a:t>usp</a:t>
            </a:r>
            <a:r>
              <a:rPr lang="en-US" sz="1200" kern="1200" dirty="0" smtClean="0">
                <a:solidFill>
                  <a:schemeClr val="tx1"/>
                </a:solidFill>
                <a:effectLst/>
                <a:latin typeface="+mn-lt"/>
                <a:ea typeface="+mn-ea"/>
                <a:cs typeface="+mn-cs"/>
              </a:rPr>
              <a:t>/student-group-releases-new-report-textbook-prices</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F0E27F9A-F805-4BD7-A6AB-90FD82555C9B}" type="slidenum">
              <a:rPr lang="en-US" smtClean="0"/>
              <a:t>2</a:t>
            </a:fld>
            <a:endParaRPr lang="en-US"/>
          </a:p>
        </p:txBody>
      </p:sp>
    </p:spTree>
    <p:extLst>
      <p:ext uri="{BB962C8B-B14F-4D97-AF65-F5344CB8AC3E}">
        <p14:creationId xmlns:p14="http://schemas.microsoft.com/office/powerpoint/2010/main" val="2149417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E27F9A-F805-4BD7-A6AB-90FD82555C9B}" type="slidenum">
              <a:rPr lang="en-US" smtClean="0"/>
              <a:t>11</a:t>
            </a:fld>
            <a:endParaRPr lang="en-US"/>
          </a:p>
        </p:txBody>
      </p:sp>
    </p:spTree>
    <p:extLst>
      <p:ext uri="{BB962C8B-B14F-4D97-AF65-F5344CB8AC3E}">
        <p14:creationId xmlns:p14="http://schemas.microsoft.com/office/powerpoint/2010/main" val="21494176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E27F9A-F805-4BD7-A6AB-90FD82555C9B}" type="slidenum">
              <a:rPr lang="en-US" smtClean="0"/>
              <a:t>12</a:t>
            </a:fld>
            <a:endParaRPr lang="en-US"/>
          </a:p>
        </p:txBody>
      </p:sp>
    </p:spTree>
    <p:extLst>
      <p:ext uri="{BB962C8B-B14F-4D97-AF65-F5344CB8AC3E}">
        <p14:creationId xmlns:p14="http://schemas.microsoft.com/office/powerpoint/2010/main" val="2149417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https://</a:t>
            </a:r>
            <a:r>
              <a:rPr lang="en-US" sz="1200" kern="1200" dirty="0" err="1" smtClean="0">
                <a:solidFill>
                  <a:schemeClr val="tx1"/>
                </a:solidFill>
                <a:effectLst/>
                <a:latin typeface="+mn-lt"/>
                <a:ea typeface="+mn-ea"/>
                <a:cs typeface="+mn-cs"/>
              </a:rPr>
              <a:t>www.legislature.ohio.gov</a:t>
            </a:r>
            <a:r>
              <a:rPr lang="en-US" sz="1200" kern="1200" dirty="0" smtClean="0">
                <a:solidFill>
                  <a:schemeClr val="tx1"/>
                </a:solidFill>
                <a:effectLst/>
                <a:latin typeface="+mn-lt"/>
                <a:ea typeface="+mn-ea"/>
                <a:cs typeface="+mn-cs"/>
              </a:rPr>
              <a:t>/legislation?5&amp;pageSize=10&amp;start=1&amp;sort=</a:t>
            </a:r>
            <a:r>
              <a:rPr lang="en-US" sz="1200" kern="1200" dirty="0" err="1" smtClean="0">
                <a:solidFill>
                  <a:schemeClr val="tx1"/>
                </a:solidFill>
                <a:effectLst/>
                <a:latin typeface="+mn-lt"/>
                <a:ea typeface="+mn-ea"/>
                <a:cs typeface="+mn-cs"/>
              </a:rPr>
              <a:t>LegislationNumber&amp;dir</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asc&amp;statusCode&amp;legislationNumber</a:t>
            </a:r>
            <a:r>
              <a:rPr lang="en-US" sz="1200" kern="1200" dirty="0" smtClean="0">
                <a:solidFill>
                  <a:schemeClr val="tx1"/>
                </a:solidFill>
                <a:effectLst/>
                <a:latin typeface="+mn-lt"/>
                <a:ea typeface="+mn-ea"/>
                <a:cs typeface="+mn-cs"/>
              </a:rPr>
              <a:t>=337&amp;generalAssemblies=132</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F0E27F9A-F805-4BD7-A6AB-90FD82555C9B}" type="slidenum">
              <a:rPr lang="en-US" smtClean="0"/>
              <a:t>13</a:t>
            </a:fld>
            <a:endParaRPr lang="en-US"/>
          </a:p>
        </p:txBody>
      </p:sp>
    </p:spTree>
    <p:extLst>
      <p:ext uri="{BB962C8B-B14F-4D97-AF65-F5344CB8AC3E}">
        <p14:creationId xmlns:p14="http://schemas.microsoft.com/office/powerpoint/2010/main" val="21494176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$4,257,853 at the</a:t>
            </a:r>
            <a:r>
              <a:rPr lang="en-US" baseline="0" dirty="0" smtClean="0"/>
              <a:t> Dayton campus bookstore, $405,000 at the Lake campus. Cost of texts purchased through wholesalers like </a:t>
            </a:r>
            <a:r>
              <a:rPr lang="en-US" baseline="0" dirty="0" err="1" smtClean="0"/>
              <a:t>Amazon.com</a:t>
            </a:r>
            <a:r>
              <a:rPr lang="en-US" baseline="0" dirty="0" smtClean="0"/>
              <a:t> are not included in this total.</a:t>
            </a:r>
          </a:p>
          <a:p>
            <a:endParaRPr lang="en-US" baseline="0" dirty="0" smtClean="0"/>
          </a:p>
          <a:p>
            <a:r>
              <a:rPr lang="en-US" sz="1200" kern="1200" dirty="0" smtClean="0">
                <a:solidFill>
                  <a:schemeClr val="tx1"/>
                </a:solidFill>
                <a:effectLst/>
                <a:latin typeface="+mn-lt"/>
                <a:ea typeface="+mn-ea"/>
                <a:cs typeface="+mn-cs"/>
              </a:rPr>
              <a:t>http://</a:t>
            </a:r>
            <a:r>
              <a:rPr lang="en-US" sz="1200" kern="1200" dirty="0" err="1" smtClean="0">
                <a:solidFill>
                  <a:schemeClr val="tx1"/>
                </a:solidFill>
                <a:effectLst/>
                <a:latin typeface="+mn-lt"/>
                <a:ea typeface="+mn-ea"/>
                <a:cs typeface="+mn-cs"/>
              </a:rPr>
              <a:t>www.uspirg.org</a:t>
            </a:r>
            <a:r>
              <a:rPr lang="en-US" sz="1200" kern="1200" dirty="0" smtClean="0">
                <a:solidFill>
                  <a:schemeClr val="tx1"/>
                </a:solidFill>
                <a:effectLst/>
                <a:latin typeface="+mn-lt"/>
                <a:ea typeface="+mn-ea"/>
                <a:cs typeface="+mn-cs"/>
              </a:rPr>
              <a:t>/news/</a:t>
            </a:r>
            <a:r>
              <a:rPr lang="en-US" sz="1200" kern="1200" dirty="0" err="1" smtClean="0">
                <a:solidFill>
                  <a:schemeClr val="tx1"/>
                </a:solidFill>
                <a:effectLst/>
                <a:latin typeface="+mn-lt"/>
                <a:ea typeface="+mn-ea"/>
                <a:cs typeface="+mn-cs"/>
              </a:rPr>
              <a:t>usp</a:t>
            </a:r>
            <a:r>
              <a:rPr lang="en-US" sz="1200" kern="1200" dirty="0" smtClean="0">
                <a:solidFill>
                  <a:schemeClr val="tx1"/>
                </a:solidFill>
                <a:effectLst/>
                <a:latin typeface="+mn-lt"/>
                <a:ea typeface="+mn-ea"/>
                <a:cs typeface="+mn-cs"/>
              </a:rPr>
              <a:t>/student-group-releases-new-report-textbook-prices</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F0E27F9A-F805-4BD7-A6AB-90FD82555C9B}" type="slidenum">
              <a:rPr lang="en-US" smtClean="0"/>
              <a:t>14</a:t>
            </a:fld>
            <a:endParaRPr lang="en-US"/>
          </a:p>
        </p:txBody>
      </p:sp>
    </p:spTree>
    <p:extLst>
      <p:ext uri="{BB962C8B-B14F-4D97-AF65-F5344CB8AC3E}">
        <p14:creationId xmlns:p14="http://schemas.microsoft.com/office/powerpoint/2010/main" val="21494176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$4,257,853 at the</a:t>
            </a:r>
            <a:r>
              <a:rPr lang="en-US" baseline="0" dirty="0" smtClean="0"/>
              <a:t> Dayton campus bookstore, $405,000 at the Lake campus. Cost of texts purchased through wholesalers like </a:t>
            </a:r>
            <a:r>
              <a:rPr lang="en-US" baseline="0" dirty="0" err="1" smtClean="0"/>
              <a:t>Amazon.com</a:t>
            </a:r>
            <a:r>
              <a:rPr lang="en-US" baseline="0" dirty="0" smtClean="0"/>
              <a:t> are not included in this total.</a:t>
            </a:r>
          </a:p>
          <a:p>
            <a:endParaRPr lang="en-US" baseline="0" dirty="0" smtClean="0"/>
          </a:p>
          <a:p>
            <a:r>
              <a:rPr lang="en-US" sz="1200" kern="1200" dirty="0" smtClean="0">
                <a:solidFill>
                  <a:schemeClr val="tx1"/>
                </a:solidFill>
                <a:effectLst/>
                <a:latin typeface="+mn-lt"/>
                <a:ea typeface="+mn-ea"/>
                <a:cs typeface="+mn-cs"/>
              </a:rPr>
              <a:t>http://</a:t>
            </a:r>
            <a:r>
              <a:rPr lang="en-US" sz="1200" kern="1200" dirty="0" err="1" smtClean="0">
                <a:solidFill>
                  <a:schemeClr val="tx1"/>
                </a:solidFill>
                <a:effectLst/>
                <a:latin typeface="+mn-lt"/>
                <a:ea typeface="+mn-ea"/>
                <a:cs typeface="+mn-cs"/>
              </a:rPr>
              <a:t>www.uspirg.org</a:t>
            </a:r>
            <a:r>
              <a:rPr lang="en-US" sz="1200" kern="1200" dirty="0" smtClean="0">
                <a:solidFill>
                  <a:schemeClr val="tx1"/>
                </a:solidFill>
                <a:effectLst/>
                <a:latin typeface="+mn-lt"/>
                <a:ea typeface="+mn-ea"/>
                <a:cs typeface="+mn-cs"/>
              </a:rPr>
              <a:t>/news/</a:t>
            </a:r>
            <a:r>
              <a:rPr lang="en-US" sz="1200" kern="1200" dirty="0" err="1" smtClean="0">
                <a:solidFill>
                  <a:schemeClr val="tx1"/>
                </a:solidFill>
                <a:effectLst/>
                <a:latin typeface="+mn-lt"/>
                <a:ea typeface="+mn-ea"/>
                <a:cs typeface="+mn-cs"/>
              </a:rPr>
              <a:t>usp</a:t>
            </a:r>
            <a:r>
              <a:rPr lang="en-US" sz="1200" kern="1200" dirty="0" smtClean="0">
                <a:solidFill>
                  <a:schemeClr val="tx1"/>
                </a:solidFill>
                <a:effectLst/>
                <a:latin typeface="+mn-lt"/>
                <a:ea typeface="+mn-ea"/>
                <a:cs typeface="+mn-cs"/>
              </a:rPr>
              <a:t>/student-group-releases-new-report-textbook-prices</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F0E27F9A-F805-4BD7-A6AB-90FD82555C9B}" type="slidenum">
              <a:rPr lang="en-US" smtClean="0"/>
              <a:t>15</a:t>
            </a:fld>
            <a:endParaRPr lang="en-US"/>
          </a:p>
        </p:txBody>
      </p:sp>
    </p:spTree>
    <p:extLst>
      <p:ext uri="{BB962C8B-B14F-4D97-AF65-F5344CB8AC3E}">
        <p14:creationId xmlns:p14="http://schemas.microsoft.com/office/powerpoint/2010/main" val="21494176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E27F9A-F805-4BD7-A6AB-90FD82555C9B}" type="slidenum">
              <a:rPr lang="en-US" smtClean="0"/>
              <a:t>16</a:t>
            </a:fld>
            <a:endParaRPr lang="en-US"/>
          </a:p>
        </p:txBody>
      </p:sp>
    </p:spTree>
    <p:extLst>
      <p:ext uri="{BB962C8B-B14F-4D97-AF65-F5344CB8AC3E}">
        <p14:creationId xmlns:p14="http://schemas.microsoft.com/office/powerpoint/2010/main" val="2149417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https://</a:t>
            </a:r>
            <a:r>
              <a:rPr lang="en-US" sz="1200" kern="1200" dirty="0" err="1" smtClean="0">
                <a:solidFill>
                  <a:schemeClr val="tx1"/>
                </a:solidFill>
                <a:effectLst/>
                <a:latin typeface="+mn-lt"/>
                <a:ea typeface="+mn-ea"/>
                <a:cs typeface="+mn-cs"/>
              </a:rPr>
              <a:t>www.ohiohighered.org</a:t>
            </a:r>
            <a:r>
              <a:rPr lang="en-US" sz="1200" kern="1200" dirty="0" smtClean="0">
                <a:solidFill>
                  <a:schemeClr val="tx1"/>
                </a:solidFill>
                <a:effectLst/>
                <a:latin typeface="+mn-lt"/>
                <a:ea typeface="+mn-ea"/>
                <a:cs typeface="+mn-cs"/>
              </a:rPr>
              <a:t>/affordability-efficiency/task-force </a:t>
            </a:r>
            <a:endParaRPr lang="en-US" dirty="0"/>
          </a:p>
        </p:txBody>
      </p:sp>
      <p:sp>
        <p:nvSpPr>
          <p:cNvPr id="4" name="Slide Number Placeholder 3"/>
          <p:cNvSpPr>
            <a:spLocks noGrp="1"/>
          </p:cNvSpPr>
          <p:nvPr>
            <p:ph type="sldNum" sz="quarter" idx="10"/>
          </p:nvPr>
        </p:nvSpPr>
        <p:spPr/>
        <p:txBody>
          <a:bodyPr/>
          <a:lstStyle/>
          <a:p>
            <a:fld id="{F0E27F9A-F805-4BD7-A6AB-90FD82555C9B}" type="slidenum">
              <a:rPr lang="en-US" smtClean="0"/>
              <a:t>3</a:t>
            </a:fld>
            <a:endParaRPr lang="en-US"/>
          </a:p>
        </p:txBody>
      </p:sp>
    </p:spTree>
    <p:extLst>
      <p:ext uri="{BB962C8B-B14F-4D97-AF65-F5344CB8AC3E}">
        <p14:creationId xmlns:p14="http://schemas.microsoft.com/office/powerpoint/2010/main" val="2149417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E27F9A-F805-4BD7-A6AB-90FD82555C9B}" type="slidenum">
              <a:rPr lang="en-US" smtClean="0"/>
              <a:t>4</a:t>
            </a:fld>
            <a:endParaRPr lang="en-US"/>
          </a:p>
        </p:txBody>
      </p:sp>
    </p:spTree>
    <p:extLst>
      <p:ext uri="{BB962C8B-B14F-4D97-AF65-F5344CB8AC3E}">
        <p14:creationId xmlns:p14="http://schemas.microsoft.com/office/powerpoint/2010/main" val="2149417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E27F9A-F805-4BD7-A6AB-90FD82555C9B}" type="slidenum">
              <a:rPr lang="en-US" smtClean="0"/>
              <a:t>5</a:t>
            </a:fld>
            <a:endParaRPr lang="en-US"/>
          </a:p>
        </p:txBody>
      </p:sp>
    </p:spTree>
    <p:extLst>
      <p:ext uri="{BB962C8B-B14F-4D97-AF65-F5344CB8AC3E}">
        <p14:creationId xmlns:p14="http://schemas.microsoft.com/office/powerpoint/2010/main" val="2149417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hlinkClick r:id="rId3"/>
              </a:rPr>
              <a:t>http://policy.wright.edu/policy/2030-faculty-rights-and-responsibilities</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F0E27F9A-F805-4BD7-A6AB-90FD82555C9B}" type="slidenum">
              <a:rPr lang="en-US" smtClean="0"/>
              <a:t>6</a:t>
            </a:fld>
            <a:endParaRPr lang="en-US"/>
          </a:p>
        </p:txBody>
      </p:sp>
    </p:spTree>
    <p:extLst>
      <p:ext uri="{BB962C8B-B14F-4D97-AF65-F5344CB8AC3E}">
        <p14:creationId xmlns:p14="http://schemas.microsoft.com/office/powerpoint/2010/main" val="2149417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E27F9A-F805-4BD7-A6AB-90FD82555C9B}" type="slidenum">
              <a:rPr lang="en-US" smtClean="0"/>
              <a:t>7</a:t>
            </a:fld>
            <a:endParaRPr lang="en-US"/>
          </a:p>
        </p:txBody>
      </p:sp>
    </p:spTree>
    <p:extLst>
      <p:ext uri="{BB962C8B-B14F-4D97-AF65-F5344CB8AC3E}">
        <p14:creationId xmlns:p14="http://schemas.microsoft.com/office/powerpoint/2010/main" val="2149417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E27F9A-F805-4BD7-A6AB-90FD82555C9B}" type="slidenum">
              <a:rPr lang="en-US" smtClean="0"/>
              <a:t>8</a:t>
            </a:fld>
            <a:endParaRPr lang="en-US"/>
          </a:p>
        </p:txBody>
      </p:sp>
    </p:spTree>
    <p:extLst>
      <p:ext uri="{BB962C8B-B14F-4D97-AF65-F5344CB8AC3E}">
        <p14:creationId xmlns:p14="http://schemas.microsoft.com/office/powerpoint/2010/main" val="2149417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E27F9A-F805-4BD7-A6AB-90FD82555C9B}" type="slidenum">
              <a:rPr lang="en-US" smtClean="0"/>
              <a:t>9</a:t>
            </a:fld>
            <a:endParaRPr lang="en-US"/>
          </a:p>
        </p:txBody>
      </p:sp>
    </p:spTree>
    <p:extLst>
      <p:ext uri="{BB962C8B-B14F-4D97-AF65-F5344CB8AC3E}">
        <p14:creationId xmlns:p14="http://schemas.microsoft.com/office/powerpoint/2010/main" val="21494176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E27F9A-F805-4BD7-A6AB-90FD82555C9B}" type="slidenum">
              <a:rPr lang="en-US" smtClean="0"/>
              <a:t>10</a:t>
            </a:fld>
            <a:endParaRPr lang="en-US"/>
          </a:p>
        </p:txBody>
      </p:sp>
    </p:spTree>
    <p:extLst>
      <p:ext uri="{BB962C8B-B14F-4D97-AF65-F5344CB8AC3E}">
        <p14:creationId xmlns:p14="http://schemas.microsoft.com/office/powerpoint/2010/main" val="2149417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0A4056-2F21-4D23-88B6-CFBC3808D8B2}" type="datetimeFigureOut">
              <a:rPr lang="en-US" smtClean="0"/>
              <a:t>10/6/17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A9511-9469-400D-8520-705FA1C0FF9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A4056-2F21-4D23-88B6-CFBC3808D8B2}" type="datetimeFigureOut">
              <a:rPr lang="en-US" smtClean="0"/>
              <a:t>10/6/17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A9511-9469-400D-8520-705FA1C0FF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A4056-2F21-4D23-88B6-CFBC3808D8B2}" type="datetimeFigureOut">
              <a:rPr lang="en-US" smtClean="0"/>
              <a:t>10/6/17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A9511-9469-400D-8520-705FA1C0FF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A4056-2F21-4D23-88B6-CFBC3808D8B2}" type="datetimeFigureOut">
              <a:rPr lang="en-US" smtClean="0"/>
              <a:t>10/6/17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A9511-9469-400D-8520-705FA1C0FF9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0A4056-2F21-4D23-88B6-CFBC3808D8B2}" type="datetimeFigureOut">
              <a:rPr lang="en-US" smtClean="0"/>
              <a:t>10/6/17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A9511-9469-400D-8520-705FA1C0FF9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0A4056-2F21-4D23-88B6-CFBC3808D8B2}" type="datetimeFigureOut">
              <a:rPr lang="en-US" smtClean="0"/>
              <a:t>10/6/17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A9511-9469-400D-8520-705FA1C0FF9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0A4056-2F21-4D23-88B6-CFBC3808D8B2}" type="datetimeFigureOut">
              <a:rPr lang="en-US" smtClean="0"/>
              <a:t>10/6/17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0A9511-9469-400D-8520-705FA1C0FF9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0A4056-2F21-4D23-88B6-CFBC3808D8B2}" type="datetimeFigureOut">
              <a:rPr lang="en-US" smtClean="0"/>
              <a:t>10/6/17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0A9511-9469-400D-8520-705FA1C0FF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0A4056-2F21-4D23-88B6-CFBC3808D8B2}" type="datetimeFigureOut">
              <a:rPr lang="en-US" smtClean="0"/>
              <a:t>10/6/17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0A9511-9469-400D-8520-705FA1C0FF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A4056-2F21-4D23-88B6-CFBC3808D8B2}" type="datetimeFigureOut">
              <a:rPr lang="en-US" smtClean="0"/>
              <a:t>10/6/17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A9511-9469-400D-8520-705FA1C0FF9E}"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50A4056-2F21-4D23-88B6-CFBC3808D8B2}" type="datetimeFigureOut">
              <a:rPr lang="en-US" smtClean="0"/>
              <a:t>10/6/17</a:t>
            </a:fld>
            <a:endParaRPr lang="en-US"/>
          </a:p>
        </p:txBody>
      </p:sp>
      <p:sp>
        <p:nvSpPr>
          <p:cNvPr id="9" name="Slide Number Placeholder 8"/>
          <p:cNvSpPr>
            <a:spLocks noGrp="1"/>
          </p:cNvSpPr>
          <p:nvPr>
            <p:ph type="sldNum" sz="quarter" idx="11"/>
          </p:nvPr>
        </p:nvSpPr>
        <p:spPr/>
        <p:txBody>
          <a:bodyPr/>
          <a:lstStyle/>
          <a:p>
            <a:fld id="{FD0A9511-9469-400D-8520-705FA1C0FF9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D0A9511-9469-400D-8520-705FA1C0FF9E}"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50A4056-2F21-4D23-88B6-CFBC3808D8B2}" type="datetimeFigureOut">
              <a:rPr lang="en-US" smtClean="0"/>
              <a:t>10/6/17</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52400" y="274638"/>
            <a:ext cx="8229600" cy="1143000"/>
          </a:xfrm>
        </p:spPr>
        <p:txBody>
          <a:bodyPr/>
          <a:lstStyle/>
          <a:p>
            <a:r>
              <a:rPr lang="en-US" sz="4700" dirty="0" smtClean="0">
                <a:latin typeface="Helvetica"/>
                <a:cs typeface="Helvetica"/>
              </a:rPr>
              <a:t>Textbook affordability initiatives</a:t>
            </a:r>
            <a:endParaRPr lang="en-US" sz="4700" dirty="0">
              <a:latin typeface="Helvetica"/>
              <a:cs typeface="Helvetica"/>
            </a:endParaRPr>
          </a:p>
        </p:txBody>
      </p:sp>
      <p:sp>
        <p:nvSpPr>
          <p:cNvPr id="11" name="Content Placeholder 10"/>
          <p:cNvSpPr>
            <a:spLocks noGrp="1"/>
          </p:cNvSpPr>
          <p:nvPr>
            <p:ph idx="1"/>
          </p:nvPr>
        </p:nvSpPr>
        <p:spPr>
          <a:xfrm>
            <a:off x="457200" y="1752600"/>
            <a:ext cx="7620000" cy="4800600"/>
          </a:xfrm>
        </p:spPr>
        <p:txBody>
          <a:bodyPr>
            <a:normAutofit/>
          </a:bodyPr>
          <a:lstStyle/>
          <a:p>
            <a:pPr marL="0" indent="0" algn="ctr">
              <a:buNone/>
            </a:pPr>
            <a:r>
              <a:rPr lang="en-US" sz="2800" dirty="0" smtClean="0"/>
              <a:t>Wright State University Board of Trustees</a:t>
            </a:r>
          </a:p>
          <a:p>
            <a:pPr marL="0" indent="0" algn="ctr">
              <a:buNone/>
            </a:pPr>
            <a:r>
              <a:rPr lang="en-US" sz="2800" dirty="0" smtClean="0"/>
              <a:t>Friday, October 6</a:t>
            </a:r>
          </a:p>
          <a:p>
            <a:pPr marL="0" indent="0" algn="ctr">
              <a:buNone/>
            </a:pPr>
            <a:r>
              <a:rPr lang="en-US" sz="2800" dirty="0" smtClean="0"/>
              <a:t>Berry Room, Wright State Nutter Center</a:t>
            </a:r>
          </a:p>
          <a:p>
            <a:pPr marL="0" indent="0" algn="ctr">
              <a:buNone/>
            </a:pPr>
            <a:endParaRPr lang="en-US" sz="2800" dirty="0"/>
          </a:p>
          <a:p>
            <a:pPr marL="0" indent="0">
              <a:buNone/>
            </a:pPr>
            <a:endParaRPr lang="en-US" sz="2400" dirty="0" smtClean="0"/>
          </a:p>
          <a:p>
            <a:pPr marL="0" indent="0">
              <a:buNone/>
            </a:pPr>
            <a:r>
              <a:rPr lang="en-US" sz="2400" dirty="0" smtClean="0"/>
              <a:t>Dan Krane,</a:t>
            </a:r>
            <a:r>
              <a:rPr lang="en-US" sz="2400" dirty="0"/>
              <a:t> </a:t>
            </a:r>
            <a:r>
              <a:rPr lang="en-US" sz="2400" dirty="0" smtClean="0"/>
              <a:t>Professor of Biological Sciences, Vice President of the Faculty Senate, Chair of the University’s Task Force on Affordability and Efficiency</a:t>
            </a:r>
            <a:endParaRPr lang="en-US" sz="2400" dirty="0" smtClean="0"/>
          </a:p>
          <a:p>
            <a:pPr marL="0" indent="0">
              <a:buNone/>
            </a:pPr>
            <a:endParaRPr lang="en-US" sz="2400" dirty="0" smtClean="0"/>
          </a:p>
          <a:p>
            <a:pPr marL="114300" indent="0">
              <a:buNone/>
            </a:pPr>
            <a:endParaRPr lang="en-US" sz="2400" dirty="0"/>
          </a:p>
        </p:txBody>
      </p:sp>
    </p:spTree>
    <p:extLst>
      <p:ext uri="{BB962C8B-B14F-4D97-AF65-F5344CB8AC3E}">
        <p14:creationId xmlns:p14="http://schemas.microsoft.com/office/powerpoint/2010/main" val="323330750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011362"/>
          </a:xfrm>
        </p:spPr>
        <p:txBody>
          <a:bodyPr/>
          <a:lstStyle/>
          <a:p>
            <a:r>
              <a:rPr lang="en-US" sz="4400" dirty="0" smtClean="0">
                <a:latin typeface="Helvetica"/>
                <a:cs typeface="Helvetica"/>
              </a:rPr>
              <a:t>Inclusive access pilot</a:t>
            </a:r>
            <a:endParaRPr lang="en-US" sz="4400" dirty="0">
              <a:latin typeface="Helvetica"/>
              <a:cs typeface="Helvetica"/>
            </a:endParaRPr>
          </a:p>
        </p:txBody>
      </p:sp>
      <p:pic>
        <p:nvPicPr>
          <p:cNvPr id="5" name="Picture 4" descr="591 First Day Spring 2018.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09" y="1752600"/>
            <a:ext cx="8875059" cy="6858000"/>
          </a:xfrm>
          <a:prstGeom prst="rect">
            <a:avLst/>
          </a:prstGeom>
        </p:spPr>
      </p:pic>
    </p:spTree>
    <p:extLst>
      <p:ext uri="{BB962C8B-B14F-4D97-AF65-F5344CB8AC3E}">
        <p14:creationId xmlns:p14="http://schemas.microsoft.com/office/powerpoint/2010/main" val="142362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011362"/>
          </a:xfrm>
        </p:spPr>
        <p:txBody>
          <a:bodyPr/>
          <a:lstStyle/>
          <a:p>
            <a:r>
              <a:rPr lang="en-US" sz="4400" dirty="0" smtClean="0">
                <a:latin typeface="Helvetica"/>
                <a:cs typeface="Helvetica"/>
              </a:rPr>
              <a:t>Auto adopt</a:t>
            </a:r>
            <a:endParaRPr lang="en-US" sz="4400" dirty="0">
              <a:latin typeface="Helvetica"/>
              <a:cs typeface="Helvetica"/>
            </a:endParaRPr>
          </a:p>
        </p:txBody>
      </p:sp>
      <p:sp>
        <p:nvSpPr>
          <p:cNvPr id="3" name="Content Placeholder 2"/>
          <p:cNvSpPr>
            <a:spLocks noGrp="1"/>
          </p:cNvSpPr>
          <p:nvPr>
            <p:ph idx="1"/>
          </p:nvPr>
        </p:nvSpPr>
        <p:spPr>
          <a:xfrm>
            <a:off x="457200" y="2743200"/>
            <a:ext cx="7620000" cy="3886200"/>
          </a:xfrm>
        </p:spPr>
        <p:txBody>
          <a:bodyPr>
            <a:normAutofit/>
          </a:bodyPr>
          <a:lstStyle/>
          <a:p>
            <a:r>
              <a:rPr lang="en-US" altLang="en-US" sz="2400" dirty="0" smtClean="0"/>
              <a:t>Federal law requires textbooks to be identified not later than the time that students can first register for a course</a:t>
            </a:r>
          </a:p>
          <a:p>
            <a:pPr lvl="1"/>
            <a:r>
              <a:rPr lang="en-US" altLang="en-US" dirty="0" smtClean="0"/>
              <a:t>For spring 2018, November 2</a:t>
            </a:r>
          </a:p>
          <a:p>
            <a:pPr lvl="1"/>
            <a:r>
              <a:rPr lang="en-US" altLang="en-US" dirty="0" smtClean="0"/>
              <a:t>WSU’s compliance has been improving but is still less than 45%</a:t>
            </a:r>
            <a:endParaRPr lang="en-US" altLang="en-US" dirty="0" smtClean="0"/>
          </a:p>
          <a:p>
            <a:pPr>
              <a:lnSpc>
                <a:spcPct val="90000"/>
              </a:lnSpc>
            </a:pPr>
            <a:r>
              <a:rPr lang="en-US" altLang="en-US" sz="2400" dirty="0" smtClean="0"/>
              <a:t>Auto adopt would allow the bookstore to assume that an instructor will use a particular text if:</a:t>
            </a:r>
          </a:p>
          <a:p>
            <a:pPr lvl="1">
              <a:lnSpc>
                <a:spcPct val="90000"/>
              </a:lnSpc>
            </a:pPr>
            <a:r>
              <a:rPr lang="en-US" altLang="en-US" dirty="0" smtClean="0"/>
              <a:t>They have taught the course in the past two academic years</a:t>
            </a:r>
          </a:p>
          <a:p>
            <a:pPr lvl="1">
              <a:lnSpc>
                <a:spcPct val="90000"/>
              </a:lnSpc>
            </a:pPr>
            <a:r>
              <a:rPr lang="en-US" altLang="en-US" dirty="0" smtClean="0"/>
              <a:t>They have not selected a text by the deadline</a:t>
            </a:r>
          </a:p>
          <a:p>
            <a:pPr>
              <a:lnSpc>
                <a:spcPct val="90000"/>
              </a:lnSpc>
            </a:pPr>
            <a:r>
              <a:rPr lang="en-US" altLang="en-US" sz="2400" dirty="0" smtClean="0"/>
              <a:t>Faculty will be able to change the book choice even after a selection is made</a:t>
            </a:r>
            <a:endParaRPr lang="en-US" altLang="en-US" dirty="0" smtClean="0"/>
          </a:p>
          <a:p>
            <a:pPr>
              <a:lnSpc>
                <a:spcPct val="90000"/>
              </a:lnSpc>
            </a:pPr>
            <a:endParaRPr lang="en-US" altLang="en-US" sz="2400" b="1" dirty="0"/>
          </a:p>
          <a:p>
            <a:pPr>
              <a:lnSpc>
                <a:spcPct val="90000"/>
              </a:lnSpc>
            </a:pPr>
            <a:endParaRPr lang="en-US" altLang="en-US" sz="2400" dirty="0"/>
          </a:p>
          <a:p>
            <a:pPr marL="114300" indent="0">
              <a:buNone/>
            </a:pPr>
            <a:endParaRPr lang="en-US" sz="2400" dirty="0"/>
          </a:p>
          <a:p>
            <a:pPr marL="114300" indent="0">
              <a:buNone/>
            </a:pPr>
            <a:endParaRPr lang="en-US" sz="2400" dirty="0"/>
          </a:p>
        </p:txBody>
      </p:sp>
    </p:spTree>
    <p:extLst>
      <p:ext uri="{BB962C8B-B14F-4D97-AF65-F5344CB8AC3E}">
        <p14:creationId xmlns:p14="http://schemas.microsoft.com/office/powerpoint/2010/main" val="4160318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011362"/>
          </a:xfrm>
        </p:spPr>
        <p:txBody>
          <a:bodyPr/>
          <a:lstStyle/>
          <a:p>
            <a:r>
              <a:rPr lang="en-US" sz="4400" dirty="0" smtClean="0">
                <a:latin typeface="Helvetica"/>
                <a:cs typeface="Helvetica"/>
              </a:rPr>
              <a:t>Incentivize use/creation of OERs</a:t>
            </a:r>
            <a:endParaRPr lang="en-US" sz="4400" dirty="0">
              <a:latin typeface="Helvetica"/>
              <a:cs typeface="Helvetica"/>
            </a:endParaRPr>
          </a:p>
        </p:txBody>
      </p:sp>
      <p:sp>
        <p:nvSpPr>
          <p:cNvPr id="3" name="Content Placeholder 2"/>
          <p:cNvSpPr>
            <a:spLocks noGrp="1"/>
          </p:cNvSpPr>
          <p:nvPr>
            <p:ph idx="1"/>
          </p:nvPr>
        </p:nvSpPr>
        <p:spPr>
          <a:xfrm>
            <a:off x="457200" y="2743200"/>
            <a:ext cx="7620000" cy="3886200"/>
          </a:xfrm>
        </p:spPr>
        <p:txBody>
          <a:bodyPr>
            <a:normAutofit/>
          </a:bodyPr>
          <a:lstStyle/>
          <a:p>
            <a:r>
              <a:rPr lang="en-US" altLang="en-US" sz="2400" dirty="0" smtClean="0"/>
              <a:t>Open Education Resources </a:t>
            </a:r>
            <a:endParaRPr lang="en-US" altLang="en-US" dirty="0" smtClean="0"/>
          </a:p>
          <a:p>
            <a:pPr>
              <a:lnSpc>
                <a:spcPct val="90000"/>
              </a:lnSpc>
            </a:pPr>
            <a:r>
              <a:rPr lang="en-US" altLang="en-US" sz="2400" dirty="0" smtClean="0"/>
              <a:t>Successful programs at Ohio State, Ohio University and Miami University routinely see a 10 to 20-fold recurring return on one-time investments</a:t>
            </a:r>
            <a:endParaRPr lang="en-US" altLang="en-US" dirty="0" smtClean="0"/>
          </a:p>
          <a:p>
            <a:pPr>
              <a:lnSpc>
                <a:spcPct val="90000"/>
              </a:lnSpc>
            </a:pPr>
            <a:r>
              <a:rPr lang="en-US" altLang="en-US" sz="2400" dirty="0" smtClean="0"/>
              <a:t>Create an ad hoc OER resources committee modeled after Miami’s and use up to $10,000 to incentivize faculty to adopt and/or adapt OERs for high enrollment courses</a:t>
            </a:r>
            <a:endParaRPr lang="en-US" altLang="en-US" dirty="0" smtClean="0"/>
          </a:p>
          <a:p>
            <a:pPr>
              <a:lnSpc>
                <a:spcPct val="90000"/>
              </a:lnSpc>
            </a:pPr>
            <a:endParaRPr lang="en-US" altLang="en-US" sz="2400" b="1" dirty="0"/>
          </a:p>
          <a:p>
            <a:pPr>
              <a:lnSpc>
                <a:spcPct val="90000"/>
              </a:lnSpc>
            </a:pPr>
            <a:endParaRPr lang="en-US" altLang="en-US" sz="2400" dirty="0"/>
          </a:p>
          <a:p>
            <a:pPr marL="114300" indent="0">
              <a:buNone/>
            </a:pPr>
            <a:endParaRPr lang="en-US" sz="2400" dirty="0"/>
          </a:p>
          <a:p>
            <a:pPr marL="114300" indent="0">
              <a:buNone/>
            </a:pPr>
            <a:endParaRPr lang="en-US" sz="2400" dirty="0"/>
          </a:p>
        </p:txBody>
      </p:sp>
    </p:spTree>
    <p:extLst>
      <p:ext uri="{BB962C8B-B14F-4D97-AF65-F5344CB8AC3E}">
        <p14:creationId xmlns:p14="http://schemas.microsoft.com/office/powerpoint/2010/main" val="4064993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011362"/>
          </a:xfrm>
        </p:spPr>
        <p:txBody>
          <a:bodyPr/>
          <a:lstStyle/>
          <a:p>
            <a:r>
              <a:rPr lang="en-US" sz="4400" dirty="0" smtClean="0">
                <a:latin typeface="Helvetica"/>
                <a:cs typeface="Helvetica"/>
              </a:rPr>
              <a:t>Make textbooks exempt from state sales tax</a:t>
            </a:r>
            <a:endParaRPr lang="en-US" sz="4400" dirty="0">
              <a:latin typeface="Helvetica"/>
              <a:cs typeface="Helvetica"/>
            </a:endParaRPr>
          </a:p>
        </p:txBody>
      </p:sp>
      <p:sp>
        <p:nvSpPr>
          <p:cNvPr id="3" name="Content Placeholder 2"/>
          <p:cNvSpPr>
            <a:spLocks noGrp="1"/>
          </p:cNvSpPr>
          <p:nvPr>
            <p:ph idx="1"/>
          </p:nvPr>
        </p:nvSpPr>
        <p:spPr>
          <a:xfrm>
            <a:off x="457200" y="2743200"/>
            <a:ext cx="7620000" cy="3886200"/>
          </a:xfrm>
        </p:spPr>
        <p:txBody>
          <a:bodyPr>
            <a:normAutofit/>
          </a:bodyPr>
          <a:lstStyle/>
          <a:p>
            <a:r>
              <a:rPr lang="en-US" altLang="en-US" sz="2400" dirty="0" smtClean="0"/>
              <a:t>State sales tax in Ohio is 5.75%</a:t>
            </a:r>
            <a:endParaRPr lang="en-US" altLang="en-US" dirty="0" smtClean="0"/>
          </a:p>
          <a:p>
            <a:pPr>
              <a:lnSpc>
                <a:spcPct val="90000"/>
              </a:lnSpc>
            </a:pPr>
            <a:r>
              <a:rPr lang="en-US" altLang="en-US" sz="2400" dirty="0" smtClean="0"/>
              <a:t>Wright State students paid approximately $250,000 in sales tax on course materials in 2016-17</a:t>
            </a:r>
          </a:p>
          <a:p>
            <a:pPr>
              <a:lnSpc>
                <a:spcPct val="90000"/>
              </a:lnSpc>
            </a:pPr>
            <a:r>
              <a:rPr lang="en-US" altLang="en-US" sz="2400" dirty="0" smtClean="0"/>
              <a:t>More than 100 things are exempted from state sales tax in Ohio</a:t>
            </a:r>
            <a:endParaRPr lang="en-US" altLang="en-US" dirty="0" smtClean="0"/>
          </a:p>
          <a:p>
            <a:pPr>
              <a:lnSpc>
                <a:spcPct val="90000"/>
              </a:lnSpc>
            </a:pPr>
            <a:r>
              <a:rPr lang="en-US" altLang="en-US" sz="2400" dirty="0" smtClean="0"/>
              <a:t>Textbook sales are tax exempt in 22 states</a:t>
            </a:r>
          </a:p>
          <a:p>
            <a:pPr>
              <a:lnSpc>
                <a:spcPct val="90000"/>
              </a:lnSpc>
            </a:pPr>
            <a:r>
              <a:rPr lang="en-US" altLang="en-US" sz="2400" dirty="0" smtClean="0"/>
              <a:t>HB 308 and HB 337</a:t>
            </a:r>
            <a:endParaRPr lang="en-US" altLang="en-US" dirty="0" smtClean="0"/>
          </a:p>
          <a:p>
            <a:pPr>
              <a:lnSpc>
                <a:spcPct val="90000"/>
              </a:lnSpc>
            </a:pPr>
            <a:endParaRPr lang="en-US" altLang="en-US" sz="2400" b="1" dirty="0"/>
          </a:p>
          <a:p>
            <a:pPr>
              <a:lnSpc>
                <a:spcPct val="90000"/>
              </a:lnSpc>
            </a:pPr>
            <a:endParaRPr lang="en-US" altLang="en-US" sz="2400" dirty="0"/>
          </a:p>
          <a:p>
            <a:pPr marL="114300" indent="0">
              <a:buNone/>
            </a:pPr>
            <a:endParaRPr lang="en-US" sz="2400" dirty="0"/>
          </a:p>
          <a:p>
            <a:pPr marL="114300" indent="0">
              <a:buNone/>
            </a:pPr>
            <a:endParaRPr lang="en-US" sz="2400" dirty="0"/>
          </a:p>
        </p:txBody>
      </p:sp>
    </p:spTree>
    <p:extLst>
      <p:ext uri="{BB962C8B-B14F-4D97-AF65-F5344CB8AC3E}">
        <p14:creationId xmlns:p14="http://schemas.microsoft.com/office/powerpoint/2010/main" val="3437409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011362"/>
          </a:xfrm>
        </p:spPr>
        <p:txBody>
          <a:bodyPr/>
          <a:lstStyle/>
          <a:p>
            <a:r>
              <a:rPr lang="en-US" sz="4400" dirty="0" smtClean="0">
                <a:latin typeface="Helvetica"/>
                <a:cs typeface="Helvetica"/>
              </a:rPr>
              <a:t>Textbook costs</a:t>
            </a:r>
            <a:endParaRPr lang="en-US" sz="4400" dirty="0">
              <a:latin typeface="Helvetica"/>
              <a:cs typeface="Helvetica"/>
            </a:endParaRPr>
          </a:p>
        </p:txBody>
      </p:sp>
      <p:sp>
        <p:nvSpPr>
          <p:cNvPr id="3" name="Content Placeholder 2"/>
          <p:cNvSpPr>
            <a:spLocks noGrp="1"/>
          </p:cNvSpPr>
          <p:nvPr>
            <p:ph idx="1"/>
          </p:nvPr>
        </p:nvSpPr>
        <p:spPr>
          <a:xfrm>
            <a:off x="457200" y="2743200"/>
            <a:ext cx="7620000" cy="3886200"/>
          </a:xfrm>
        </p:spPr>
        <p:txBody>
          <a:bodyPr>
            <a:normAutofit/>
          </a:bodyPr>
          <a:lstStyle/>
          <a:p>
            <a:r>
              <a:rPr lang="en-US" altLang="en-US" sz="2400" dirty="0" smtClean="0"/>
              <a:t>Wright State students spent $4,662,853 on textbooks purchased at our bookstore for the 2016-17 academic year.</a:t>
            </a:r>
          </a:p>
          <a:p>
            <a:r>
              <a:rPr lang="en-US" altLang="en-US" sz="2400" dirty="0" smtClean="0"/>
              <a:t>Students saved 21.8% ($1.2M) relative to list-</a:t>
            </a:r>
            <a:r>
              <a:rPr lang="en-US" altLang="en-US" sz="2400" dirty="0" smtClean="0"/>
              <a:t>price </a:t>
            </a:r>
            <a:r>
              <a:rPr lang="en-US" altLang="en-US" sz="2400" dirty="0" smtClean="0"/>
              <a:t>with used, rental and digital options.</a:t>
            </a:r>
            <a:endParaRPr lang="en-US" altLang="en-US" sz="2400" dirty="0" smtClean="0"/>
          </a:p>
          <a:p>
            <a:pPr>
              <a:lnSpc>
                <a:spcPct val="90000"/>
              </a:lnSpc>
            </a:pPr>
            <a:r>
              <a:rPr lang="en-US" altLang="en-US" sz="2400" dirty="0" smtClean="0"/>
              <a:t>Students would be expected to save 50 to 70% ($2.3 to $3.4M) relative to list-price if the textbook initiatives were in place for the 2016-17 academic year.</a:t>
            </a:r>
          </a:p>
          <a:p>
            <a:pPr marL="114300" indent="0">
              <a:lnSpc>
                <a:spcPct val="90000"/>
              </a:lnSpc>
              <a:buNone/>
            </a:pPr>
            <a:endParaRPr lang="en-US" altLang="en-US" dirty="0" smtClean="0"/>
          </a:p>
          <a:p>
            <a:pPr>
              <a:lnSpc>
                <a:spcPct val="90000"/>
              </a:lnSpc>
            </a:pPr>
            <a:endParaRPr lang="en-US" altLang="en-US" sz="2400" b="1" dirty="0"/>
          </a:p>
          <a:p>
            <a:pPr>
              <a:lnSpc>
                <a:spcPct val="90000"/>
              </a:lnSpc>
            </a:pPr>
            <a:endParaRPr lang="en-US" altLang="en-US" sz="2400" dirty="0"/>
          </a:p>
          <a:p>
            <a:pPr marL="114300" indent="0">
              <a:buNone/>
            </a:pPr>
            <a:endParaRPr lang="en-US" sz="2400" dirty="0"/>
          </a:p>
          <a:p>
            <a:pPr marL="114300" indent="0">
              <a:buNone/>
            </a:pPr>
            <a:endParaRPr lang="en-US" sz="2400" dirty="0"/>
          </a:p>
        </p:txBody>
      </p:sp>
    </p:spTree>
    <p:extLst>
      <p:ext uri="{BB962C8B-B14F-4D97-AF65-F5344CB8AC3E}">
        <p14:creationId xmlns:p14="http://schemas.microsoft.com/office/powerpoint/2010/main" val="1026025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011362"/>
          </a:xfrm>
        </p:spPr>
        <p:txBody>
          <a:bodyPr/>
          <a:lstStyle/>
          <a:p>
            <a:r>
              <a:rPr lang="en-US" sz="4400" dirty="0" smtClean="0">
                <a:latin typeface="Helvetica"/>
                <a:cs typeface="Helvetica"/>
              </a:rPr>
              <a:t>Textbook costs</a:t>
            </a:r>
            <a:endParaRPr lang="en-US" sz="4400" dirty="0">
              <a:latin typeface="Helvetica"/>
              <a:cs typeface="Helvetica"/>
            </a:endParaRPr>
          </a:p>
        </p:txBody>
      </p:sp>
      <p:sp>
        <p:nvSpPr>
          <p:cNvPr id="3" name="Content Placeholder 2"/>
          <p:cNvSpPr>
            <a:spLocks noGrp="1"/>
          </p:cNvSpPr>
          <p:nvPr>
            <p:ph idx="1"/>
          </p:nvPr>
        </p:nvSpPr>
        <p:spPr>
          <a:xfrm>
            <a:off x="457200" y="2743200"/>
            <a:ext cx="7620000" cy="3886200"/>
          </a:xfrm>
        </p:spPr>
        <p:txBody>
          <a:bodyPr>
            <a:normAutofit/>
          </a:bodyPr>
          <a:lstStyle/>
          <a:p>
            <a:r>
              <a:rPr lang="en-US" altLang="en-US" sz="2400" dirty="0" smtClean="0"/>
              <a:t>Wright State students spent $4,662,853 on textbooks purchased at our bookstore for the 2016-17 academic year.</a:t>
            </a:r>
          </a:p>
          <a:p>
            <a:r>
              <a:rPr lang="en-US" altLang="en-US" sz="2400" dirty="0" smtClean="0"/>
              <a:t>Students saved 21.8% ($1.2M) relative to list-</a:t>
            </a:r>
            <a:r>
              <a:rPr lang="en-US" altLang="en-US" sz="2400" dirty="0" smtClean="0"/>
              <a:t>price </a:t>
            </a:r>
            <a:r>
              <a:rPr lang="en-US" altLang="en-US" sz="2400" dirty="0" smtClean="0"/>
              <a:t>with used, rental and digital options.</a:t>
            </a:r>
            <a:endParaRPr lang="en-US" altLang="en-US" sz="2400" dirty="0" smtClean="0"/>
          </a:p>
          <a:p>
            <a:pPr>
              <a:lnSpc>
                <a:spcPct val="90000"/>
              </a:lnSpc>
            </a:pPr>
            <a:r>
              <a:rPr lang="en-US" altLang="en-US" sz="2400" dirty="0" smtClean="0"/>
              <a:t>Students would be expected to save 50 to 70% ($2.3 to $3.4M) relative to list-price if the textbook initiatives were in place for the 2016-17 academic year.</a:t>
            </a:r>
          </a:p>
          <a:p>
            <a:pPr>
              <a:lnSpc>
                <a:spcPct val="90000"/>
              </a:lnSpc>
            </a:pPr>
            <a:r>
              <a:rPr lang="en-US" altLang="en-US" sz="2400" dirty="0" smtClean="0"/>
              <a:t>Students would save at least $300 M annually if our initiatives were adopted statewide.</a:t>
            </a:r>
            <a:endParaRPr lang="en-US" altLang="en-US" dirty="0" smtClean="0"/>
          </a:p>
          <a:p>
            <a:pPr marL="114300" indent="0">
              <a:lnSpc>
                <a:spcPct val="90000"/>
              </a:lnSpc>
              <a:buNone/>
            </a:pPr>
            <a:endParaRPr lang="en-US" altLang="en-US" dirty="0" smtClean="0"/>
          </a:p>
          <a:p>
            <a:pPr>
              <a:lnSpc>
                <a:spcPct val="90000"/>
              </a:lnSpc>
            </a:pPr>
            <a:endParaRPr lang="en-US" altLang="en-US" sz="2400" b="1" dirty="0"/>
          </a:p>
          <a:p>
            <a:pPr>
              <a:lnSpc>
                <a:spcPct val="90000"/>
              </a:lnSpc>
            </a:pPr>
            <a:endParaRPr lang="en-US" altLang="en-US" sz="2400" dirty="0"/>
          </a:p>
          <a:p>
            <a:pPr marL="114300" indent="0">
              <a:buNone/>
            </a:pPr>
            <a:endParaRPr lang="en-US" sz="2400" dirty="0"/>
          </a:p>
          <a:p>
            <a:pPr marL="114300" indent="0">
              <a:buNone/>
            </a:pPr>
            <a:endParaRPr lang="en-US" sz="2400" dirty="0"/>
          </a:p>
        </p:txBody>
      </p:sp>
    </p:spTree>
    <p:extLst>
      <p:ext uri="{BB962C8B-B14F-4D97-AF65-F5344CB8AC3E}">
        <p14:creationId xmlns:p14="http://schemas.microsoft.com/office/powerpoint/2010/main" val="1284588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US" sz="4400" dirty="0" smtClean="0">
                <a:latin typeface="Helvetica"/>
                <a:cs typeface="Helvetica"/>
              </a:rPr>
              <a:t>Textbook affordability players</a:t>
            </a:r>
            <a:endParaRPr lang="en-US" sz="4400" dirty="0">
              <a:latin typeface="Helvetica"/>
              <a:cs typeface="Helvetica"/>
            </a:endParaRPr>
          </a:p>
        </p:txBody>
      </p:sp>
      <p:sp>
        <p:nvSpPr>
          <p:cNvPr id="3" name="Content Placeholder 2"/>
          <p:cNvSpPr>
            <a:spLocks noGrp="1"/>
          </p:cNvSpPr>
          <p:nvPr>
            <p:ph idx="1"/>
          </p:nvPr>
        </p:nvSpPr>
        <p:spPr>
          <a:xfrm>
            <a:off x="457200" y="1371600"/>
            <a:ext cx="7620000" cy="5181600"/>
          </a:xfrm>
        </p:spPr>
        <p:txBody>
          <a:bodyPr>
            <a:normAutofit lnSpcReduction="10000"/>
          </a:bodyPr>
          <a:lstStyle/>
          <a:p>
            <a:r>
              <a:rPr lang="en-US" altLang="en-US" sz="2400" u="sng" dirty="0" smtClean="0"/>
              <a:t>Textbook affordability working group</a:t>
            </a:r>
            <a:r>
              <a:rPr lang="en-US" altLang="en-US" sz="2400" dirty="0" smtClean="0"/>
              <a:t>:  </a:t>
            </a:r>
            <a:r>
              <a:rPr lang="en-US" sz="2400" dirty="0" smtClean="0"/>
              <a:t>David </a:t>
            </a:r>
            <a:r>
              <a:rPr lang="en-US" sz="2400" dirty="0" err="1" smtClean="0"/>
              <a:t>Baugham</a:t>
            </a:r>
            <a:r>
              <a:rPr lang="en-US" sz="2400" dirty="0" smtClean="0"/>
              <a:t> (Student Government president); Austin Rains (Student Trustee), Thomas Fenton (chair </a:t>
            </a:r>
            <a:r>
              <a:rPr lang="en-US" sz="2400" dirty="0"/>
              <a:t>of the Faculty Senate Undergraduate Student Success </a:t>
            </a:r>
            <a:r>
              <a:rPr lang="en-US" sz="2400" dirty="0" smtClean="0"/>
              <a:t>Committee); </a:t>
            </a:r>
            <a:r>
              <a:rPr lang="en-US" sz="2400" dirty="0"/>
              <a:t>Jennifer </a:t>
            </a:r>
            <a:r>
              <a:rPr lang="en-US" sz="2400" dirty="0" err="1" smtClean="0"/>
              <a:t>Gebhart</a:t>
            </a:r>
            <a:r>
              <a:rPr lang="en-US" sz="2400" dirty="0"/>
              <a:t> </a:t>
            </a:r>
            <a:r>
              <a:rPr lang="en-US" sz="2400" dirty="0" smtClean="0"/>
              <a:t>(manager </a:t>
            </a:r>
            <a:r>
              <a:rPr lang="en-US" sz="2400" dirty="0"/>
              <a:t>of the Wright State </a:t>
            </a:r>
            <a:r>
              <a:rPr lang="en-US" sz="2400" dirty="0" smtClean="0"/>
              <a:t>Bookstore); Carol </a:t>
            </a:r>
            <a:r>
              <a:rPr lang="en-US" sz="2400" dirty="0" err="1" smtClean="0"/>
              <a:t>Herringer</a:t>
            </a:r>
            <a:r>
              <a:rPr lang="en-US" sz="2400" dirty="0" smtClean="0"/>
              <a:t> (History); </a:t>
            </a:r>
            <a:r>
              <a:rPr lang="en-US" sz="2400" dirty="0"/>
              <a:t>Nova </a:t>
            </a:r>
            <a:r>
              <a:rPr lang="en-US" sz="2400" dirty="0" err="1" smtClean="0"/>
              <a:t>Lasky</a:t>
            </a:r>
            <a:r>
              <a:rPr lang="en-US" sz="2400" dirty="0"/>
              <a:t> </a:t>
            </a:r>
            <a:r>
              <a:rPr lang="en-US" sz="2400" dirty="0" smtClean="0"/>
              <a:t>(director </a:t>
            </a:r>
            <a:r>
              <a:rPr lang="en-US" sz="2400" dirty="0"/>
              <a:t>of strategic initiatives and stakeholder relations for the Vice President of Business &amp; </a:t>
            </a:r>
            <a:r>
              <a:rPr lang="en-US" sz="2400" dirty="0" smtClean="0"/>
              <a:t>Finance); </a:t>
            </a:r>
            <a:r>
              <a:rPr lang="en-US" sz="2400" dirty="0"/>
              <a:t>Jamie </a:t>
            </a:r>
            <a:r>
              <a:rPr lang="en-US" sz="2400" dirty="0" smtClean="0"/>
              <a:t>Norris</a:t>
            </a:r>
            <a:r>
              <a:rPr lang="en-US" sz="2400" dirty="0"/>
              <a:t> </a:t>
            </a:r>
            <a:r>
              <a:rPr lang="en-US" sz="2400" dirty="0" smtClean="0"/>
              <a:t>(director </a:t>
            </a:r>
            <a:r>
              <a:rPr lang="en-US" sz="2400" dirty="0"/>
              <a:t>of auxiliary services for Business </a:t>
            </a:r>
            <a:r>
              <a:rPr lang="en-US" sz="2400" dirty="0" smtClean="0"/>
              <a:t>Services); Craig Woolley (CIO). </a:t>
            </a:r>
            <a:endParaRPr lang="en-US" altLang="en-US" sz="2400" dirty="0" smtClean="0"/>
          </a:p>
          <a:p>
            <a:r>
              <a:rPr lang="en-US" altLang="en-US" sz="2400" u="sng" dirty="0" smtClean="0"/>
              <a:t>Inclusive Courseware implementation group</a:t>
            </a:r>
            <a:r>
              <a:rPr lang="en-US" altLang="en-US" sz="2400" dirty="0" smtClean="0"/>
              <a:t>: </a:t>
            </a:r>
            <a:r>
              <a:rPr lang="en-US" sz="2400" dirty="0" smtClean="0"/>
              <a:t>Steve Sherbet (Bursar); Amanda </a:t>
            </a:r>
            <a:r>
              <a:rPr lang="en-US" sz="2400" dirty="0"/>
              <a:t>Steele-</a:t>
            </a:r>
            <a:r>
              <a:rPr lang="en-US" sz="2400" dirty="0" smtClean="0"/>
              <a:t>Middleton (Registrar); </a:t>
            </a:r>
            <a:r>
              <a:rPr lang="en-US" sz="2400" dirty="0"/>
              <a:t>Daniel </a:t>
            </a:r>
            <a:r>
              <a:rPr lang="en-US" sz="2400" dirty="0" smtClean="0"/>
              <a:t>Palmer (Student Government); </a:t>
            </a:r>
            <a:r>
              <a:rPr lang="en-US" sz="2400" dirty="0"/>
              <a:t>Amy </a:t>
            </a:r>
            <a:r>
              <a:rPr lang="en-US" sz="2400" dirty="0" smtClean="0"/>
              <a:t>Barnhart</a:t>
            </a:r>
            <a:r>
              <a:rPr lang="en-US" sz="2400" dirty="0"/>
              <a:t> </a:t>
            </a:r>
            <a:r>
              <a:rPr lang="en-US" sz="2400" dirty="0" smtClean="0"/>
              <a:t>(Financial Aid); </a:t>
            </a:r>
            <a:r>
              <a:rPr lang="en-US" sz="2400" dirty="0"/>
              <a:t>and several members of the working group.</a:t>
            </a:r>
            <a:r>
              <a:rPr lang="en-US" sz="2400" dirty="0"/>
              <a:t> </a:t>
            </a:r>
            <a:endParaRPr lang="en-US" altLang="en-US" sz="2400" dirty="0" smtClean="0"/>
          </a:p>
          <a:p>
            <a:pPr marL="114300" indent="0">
              <a:lnSpc>
                <a:spcPct val="90000"/>
              </a:lnSpc>
              <a:buNone/>
            </a:pPr>
            <a:endParaRPr lang="en-US" altLang="en-US" dirty="0" smtClean="0"/>
          </a:p>
          <a:p>
            <a:pPr>
              <a:lnSpc>
                <a:spcPct val="90000"/>
              </a:lnSpc>
            </a:pPr>
            <a:endParaRPr lang="en-US" altLang="en-US" sz="2400" b="1" dirty="0"/>
          </a:p>
          <a:p>
            <a:pPr>
              <a:lnSpc>
                <a:spcPct val="90000"/>
              </a:lnSpc>
            </a:pPr>
            <a:endParaRPr lang="en-US" altLang="en-US" sz="2400" dirty="0"/>
          </a:p>
          <a:p>
            <a:pPr marL="114300" indent="0">
              <a:buNone/>
            </a:pPr>
            <a:endParaRPr lang="en-US" sz="2400" dirty="0"/>
          </a:p>
          <a:p>
            <a:pPr marL="114300" indent="0">
              <a:buNone/>
            </a:pPr>
            <a:endParaRPr lang="en-US" sz="2400" dirty="0"/>
          </a:p>
        </p:txBody>
      </p:sp>
    </p:spTree>
    <p:extLst>
      <p:ext uri="{BB962C8B-B14F-4D97-AF65-F5344CB8AC3E}">
        <p14:creationId xmlns:p14="http://schemas.microsoft.com/office/powerpoint/2010/main" val="4061472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011362"/>
          </a:xfrm>
        </p:spPr>
        <p:txBody>
          <a:bodyPr/>
          <a:lstStyle/>
          <a:p>
            <a:r>
              <a:rPr lang="en-US" sz="4400" dirty="0" smtClean="0">
                <a:latin typeface="Helvetica"/>
                <a:cs typeface="Helvetica"/>
              </a:rPr>
              <a:t>Textbook costs</a:t>
            </a:r>
            <a:endParaRPr lang="en-US" sz="4400" dirty="0">
              <a:latin typeface="Helvetica"/>
              <a:cs typeface="Helvetica"/>
            </a:endParaRPr>
          </a:p>
        </p:txBody>
      </p:sp>
      <p:sp>
        <p:nvSpPr>
          <p:cNvPr id="3" name="Content Placeholder 2"/>
          <p:cNvSpPr>
            <a:spLocks noGrp="1"/>
          </p:cNvSpPr>
          <p:nvPr>
            <p:ph idx="1"/>
          </p:nvPr>
        </p:nvSpPr>
        <p:spPr>
          <a:xfrm>
            <a:off x="457200" y="2743200"/>
            <a:ext cx="7620000" cy="3886200"/>
          </a:xfrm>
        </p:spPr>
        <p:txBody>
          <a:bodyPr>
            <a:normAutofit/>
          </a:bodyPr>
          <a:lstStyle/>
          <a:p>
            <a:r>
              <a:rPr lang="en-US" altLang="en-US" sz="2400" dirty="0" smtClean="0"/>
              <a:t>Wright State students spent $4,662,853 on textbooks purchased at our bookstore for the 2016-17 academic year.</a:t>
            </a:r>
          </a:p>
          <a:p>
            <a:r>
              <a:rPr lang="en-US" altLang="en-US" sz="2400" dirty="0" smtClean="0"/>
              <a:t>Students saved 21.8% ($1.2M) relative to list-</a:t>
            </a:r>
            <a:r>
              <a:rPr lang="en-US" altLang="en-US" sz="2400" dirty="0" smtClean="0"/>
              <a:t>price </a:t>
            </a:r>
            <a:r>
              <a:rPr lang="en-US" altLang="en-US" sz="2400" dirty="0" smtClean="0"/>
              <a:t>with used, rental and digital options.</a:t>
            </a:r>
            <a:endParaRPr lang="en-US" altLang="en-US" sz="2400" dirty="0" smtClean="0"/>
          </a:p>
          <a:p>
            <a:pPr>
              <a:lnSpc>
                <a:spcPct val="90000"/>
              </a:lnSpc>
            </a:pPr>
            <a:r>
              <a:rPr lang="en-US" altLang="en-US" sz="2400" dirty="0" smtClean="0"/>
              <a:t>Textbook costs have increased by 945% since 1978.</a:t>
            </a:r>
          </a:p>
          <a:p>
            <a:pPr>
              <a:lnSpc>
                <a:spcPct val="90000"/>
              </a:lnSpc>
            </a:pPr>
            <a:r>
              <a:rPr lang="en-US" altLang="en-US" sz="2400" dirty="0" smtClean="0"/>
              <a:t>Nationwide textbooks cost 26% of the cost of tuition at state universities and 72% of the cost of tuition at community colleges.</a:t>
            </a:r>
            <a:endParaRPr lang="en-US" altLang="en-US" dirty="0" smtClean="0"/>
          </a:p>
          <a:p>
            <a:pPr marL="114300" indent="0">
              <a:lnSpc>
                <a:spcPct val="90000"/>
              </a:lnSpc>
              <a:buNone/>
            </a:pPr>
            <a:endParaRPr lang="en-US" altLang="en-US" dirty="0" smtClean="0"/>
          </a:p>
          <a:p>
            <a:pPr>
              <a:lnSpc>
                <a:spcPct val="90000"/>
              </a:lnSpc>
            </a:pPr>
            <a:endParaRPr lang="en-US" altLang="en-US" sz="2400" b="1" dirty="0"/>
          </a:p>
          <a:p>
            <a:pPr>
              <a:lnSpc>
                <a:spcPct val="90000"/>
              </a:lnSpc>
            </a:pPr>
            <a:endParaRPr lang="en-US" altLang="en-US" sz="2400" dirty="0"/>
          </a:p>
          <a:p>
            <a:pPr marL="114300" indent="0">
              <a:buNone/>
            </a:pPr>
            <a:endParaRPr lang="en-US" sz="2400" dirty="0"/>
          </a:p>
          <a:p>
            <a:pPr marL="114300" indent="0">
              <a:buNone/>
            </a:pPr>
            <a:endParaRPr lang="en-US" sz="2400" dirty="0"/>
          </a:p>
        </p:txBody>
      </p:sp>
    </p:spTree>
    <p:extLst>
      <p:ext uri="{BB962C8B-B14F-4D97-AF65-F5344CB8AC3E}">
        <p14:creationId xmlns:p14="http://schemas.microsoft.com/office/powerpoint/2010/main" val="2854129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011362"/>
          </a:xfrm>
        </p:spPr>
        <p:txBody>
          <a:bodyPr/>
          <a:lstStyle/>
          <a:p>
            <a:r>
              <a:rPr lang="en-US" sz="4400" dirty="0" smtClean="0">
                <a:latin typeface="Helvetica"/>
                <a:cs typeface="Helvetica"/>
              </a:rPr>
              <a:t>Governor’s Task Force on Affordability and Efficiency in Higher Education</a:t>
            </a:r>
            <a:endParaRPr lang="en-US" sz="4400" dirty="0">
              <a:latin typeface="Helvetica"/>
              <a:cs typeface="Helvetica"/>
            </a:endParaRPr>
          </a:p>
        </p:txBody>
      </p:sp>
      <p:sp>
        <p:nvSpPr>
          <p:cNvPr id="3" name="Content Placeholder 2"/>
          <p:cNvSpPr>
            <a:spLocks noGrp="1"/>
          </p:cNvSpPr>
          <p:nvPr>
            <p:ph idx="1"/>
          </p:nvPr>
        </p:nvSpPr>
        <p:spPr>
          <a:xfrm>
            <a:off x="457200" y="2743200"/>
            <a:ext cx="7620000" cy="3886200"/>
          </a:xfrm>
        </p:spPr>
        <p:txBody>
          <a:bodyPr>
            <a:normAutofit/>
          </a:bodyPr>
          <a:lstStyle/>
          <a:p>
            <a:r>
              <a:rPr lang="en-US" altLang="en-US" sz="2400" dirty="0" smtClean="0"/>
              <a:t>“All institutions of higher education in Ohio must explore means of reducing the cost of textbooks and report annually on their progress in that area.”</a:t>
            </a:r>
            <a:endParaRPr lang="en-US" altLang="en-US" sz="2400" dirty="0" smtClean="0"/>
          </a:p>
          <a:p>
            <a:pPr>
              <a:lnSpc>
                <a:spcPct val="90000"/>
              </a:lnSpc>
            </a:pPr>
            <a:r>
              <a:rPr lang="en-US" altLang="en-US" sz="2400" dirty="0" smtClean="0"/>
              <a:t>October 1, 2015.</a:t>
            </a:r>
            <a:endParaRPr lang="en-US" altLang="en-US" dirty="0" smtClean="0"/>
          </a:p>
          <a:p>
            <a:pPr marL="114300" indent="0">
              <a:lnSpc>
                <a:spcPct val="90000"/>
              </a:lnSpc>
              <a:buNone/>
            </a:pPr>
            <a:endParaRPr lang="en-US" altLang="en-US" dirty="0" smtClean="0"/>
          </a:p>
          <a:p>
            <a:pPr>
              <a:lnSpc>
                <a:spcPct val="90000"/>
              </a:lnSpc>
            </a:pPr>
            <a:endParaRPr lang="en-US" altLang="en-US" sz="2400" b="1" dirty="0"/>
          </a:p>
          <a:p>
            <a:pPr>
              <a:lnSpc>
                <a:spcPct val="90000"/>
              </a:lnSpc>
            </a:pPr>
            <a:endParaRPr lang="en-US" altLang="en-US" sz="2400" dirty="0"/>
          </a:p>
          <a:p>
            <a:pPr marL="114300" indent="0">
              <a:buNone/>
            </a:pPr>
            <a:endParaRPr lang="en-US" sz="2400" dirty="0"/>
          </a:p>
          <a:p>
            <a:pPr marL="114300" indent="0">
              <a:buNone/>
            </a:pPr>
            <a:endParaRPr lang="en-US" sz="2400" dirty="0"/>
          </a:p>
        </p:txBody>
      </p:sp>
    </p:spTree>
    <p:extLst>
      <p:ext uri="{BB962C8B-B14F-4D97-AF65-F5344CB8AC3E}">
        <p14:creationId xmlns:p14="http://schemas.microsoft.com/office/powerpoint/2010/main" val="1530873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011362"/>
          </a:xfrm>
        </p:spPr>
        <p:txBody>
          <a:bodyPr/>
          <a:lstStyle/>
          <a:p>
            <a:r>
              <a:rPr lang="en-US" sz="4400" dirty="0" smtClean="0">
                <a:latin typeface="Helvetica"/>
                <a:cs typeface="Helvetica"/>
              </a:rPr>
              <a:t>WSU Undergraduate Student Government resolution</a:t>
            </a:r>
            <a:endParaRPr lang="en-US" sz="4400" dirty="0">
              <a:latin typeface="Helvetica"/>
              <a:cs typeface="Helvetica"/>
            </a:endParaRPr>
          </a:p>
        </p:txBody>
      </p:sp>
      <p:sp>
        <p:nvSpPr>
          <p:cNvPr id="3" name="Content Placeholder 2"/>
          <p:cNvSpPr>
            <a:spLocks noGrp="1"/>
          </p:cNvSpPr>
          <p:nvPr>
            <p:ph idx="1"/>
          </p:nvPr>
        </p:nvSpPr>
        <p:spPr>
          <a:xfrm>
            <a:off x="457200" y="2743200"/>
            <a:ext cx="7620000" cy="3886200"/>
          </a:xfrm>
        </p:spPr>
        <p:txBody>
          <a:bodyPr>
            <a:normAutofit/>
          </a:bodyPr>
          <a:lstStyle/>
          <a:p>
            <a:r>
              <a:rPr lang="en-US" altLang="en-US" sz="2400" dirty="0" smtClean="0"/>
              <a:t>Specifically “urges the Wright State University faculty to consider less-expensive course materials without compromising the quality of instruction.”</a:t>
            </a:r>
            <a:endParaRPr lang="en-US" altLang="en-US" sz="2400" dirty="0" smtClean="0"/>
          </a:p>
          <a:p>
            <a:pPr>
              <a:lnSpc>
                <a:spcPct val="90000"/>
              </a:lnSpc>
            </a:pPr>
            <a:r>
              <a:rPr lang="en-US" altLang="en-US" sz="2400" dirty="0" smtClean="0"/>
              <a:t>Spring, 2017.</a:t>
            </a:r>
            <a:endParaRPr lang="en-US" altLang="en-US" dirty="0" smtClean="0"/>
          </a:p>
          <a:p>
            <a:pPr marL="114300" indent="0">
              <a:lnSpc>
                <a:spcPct val="90000"/>
              </a:lnSpc>
              <a:buNone/>
            </a:pPr>
            <a:endParaRPr lang="en-US" altLang="en-US" dirty="0" smtClean="0"/>
          </a:p>
          <a:p>
            <a:pPr>
              <a:lnSpc>
                <a:spcPct val="90000"/>
              </a:lnSpc>
            </a:pPr>
            <a:endParaRPr lang="en-US" altLang="en-US" sz="2400" b="1" dirty="0"/>
          </a:p>
          <a:p>
            <a:pPr>
              <a:lnSpc>
                <a:spcPct val="90000"/>
              </a:lnSpc>
            </a:pPr>
            <a:endParaRPr lang="en-US" altLang="en-US" sz="2400" dirty="0"/>
          </a:p>
          <a:p>
            <a:pPr marL="114300" indent="0">
              <a:buNone/>
            </a:pPr>
            <a:endParaRPr lang="en-US" sz="2400" dirty="0"/>
          </a:p>
          <a:p>
            <a:pPr marL="114300" indent="0">
              <a:buNone/>
            </a:pPr>
            <a:endParaRPr lang="en-US" sz="2400" dirty="0"/>
          </a:p>
        </p:txBody>
      </p:sp>
    </p:spTree>
    <p:extLst>
      <p:ext uri="{BB962C8B-B14F-4D97-AF65-F5344CB8AC3E}">
        <p14:creationId xmlns:p14="http://schemas.microsoft.com/office/powerpoint/2010/main" val="4287340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011362"/>
          </a:xfrm>
        </p:spPr>
        <p:txBody>
          <a:bodyPr/>
          <a:lstStyle/>
          <a:p>
            <a:r>
              <a:rPr lang="en-US" sz="4400" dirty="0" smtClean="0">
                <a:latin typeface="Helvetica"/>
                <a:cs typeface="Helvetica"/>
              </a:rPr>
              <a:t>WSU Faculty Senate</a:t>
            </a:r>
            <a:endParaRPr lang="en-US" sz="4400" dirty="0">
              <a:latin typeface="Helvetica"/>
              <a:cs typeface="Helvetica"/>
            </a:endParaRPr>
          </a:p>
        </p:txBody>
      </p:sp>
      <p:sp>
        <p:nvSpPr>
          <p:cNvPr id="3" name="Content Placeholder 2"/>
          <p:cNvSpPr>
            <a:spLocks noGrp="1"/>
          </p:cNvSpPr>
          <p:nvPr>
            <p:ph idx="1"/>
          </p:nvPr>
        </p:nvSpPr>
        <p:spPr>
          <a:xfrm>
            <a:off x="457200" y="2743200"/>
            <a:ext cx="7620000" cy="3886200"/>
          </a:xfrm>
        </p:spPr>
        <p:txBody>
          <a:bodyPr>
            <a:normAutofit/>
          </a:bodyPr>
          <a:lstStyle/>
          <a:p>
            <a:r>
              <a:rPr lang="en-US" altLang="en-US" sz="2400" dirty="0" smtClean="0"/>
              <a:t>Undergraduate Student Success Committee charged to “develop additional strategies to reduce the cost of textbooks so that a report can be made to the Faculty Senate at its first meeting of the 2017-18 academic year.”</a:t>
            </a:r>
            <a:endParaRPr lang="en-US" altLang="en-US" sz="2400" dirty="0" smtClean="0"/>
          </a:p>
          <a:p>
            <a:pPr>
              <a:lnSpc>
                <a:spcPct val="90000"/>
              </a:lnSpc>
            </a:pPr>
            <a:r>
              <a:rPr lang="en-US" altLang="en-US" sz="2400" dirty="0" smtClean="0"/>
              <a:t>Spring, 2017.</a:t>
            </a:r>
            <a:endParaRPr lang="en-US" altLang="en-US" dirty="0" smtClean="0"/>
          </a:p>
          <a:p>
            <a:pPr marL="114300" indent="0">
              <a:lnSpc>
                <a:spcPct val="90000"/>
              </a:lnSpc>
              <a:buNone/>
            </a:pPr>
            <a:endParaRPr lang="en-US" altLang="en-US" dirty="0" smtClean="0"/>
          </a:p>
          <a:p>
            <a:pPr>
              <a:lnSpc>
                <a:spcPct val="90000"/>
              </a:lnSpc>
            </a:pPr>
            <a:endParaRPr lang="en-US" altLang="en-US" sz="2400" b="1" dirty="0"/>
          </a:p>
          <a:p>
            <a:pPr>
              <a:lnSpc>
                <a:spcPct val="90000"/>
              </a:lnSpc>
            </a:pPr>
            <a:endParaRPr lang="en-US" altLang="en-US" sz="2400" dirty="0"/>
          </a:p>
          <a:p>
            <a:pPr marL="114300" indent="0">
              <a:buNone/>
            </a:pPr>
            <a:endParaRPr lang="en-US" sz="2400" dirty="0"/>
          </a:p>
          <a:p>
            <a:pPr marL="114300" indent="0">
              <a:buNone/>
            </a:pPr>
            <a:endParaRPr lang="en-US" sz="2400" dirty="0"/>
          </a:p>
        </p:txBody>
      </p:sp>
    </p:spTree>
    <p:extLst>
      <p:ext uri="{BB962C8B-B14F-4D97-AF65-F5344CB8AC3E}">
        <p14:creationId xmlns:p14="http://schemas.microsoft.com/office/powerpoint/2010/main" val="3745381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011362"/>
          </a:xfrm>
        </p:spPr>
        <p:txBody>
          <a:bodyPr/>
          <a:lstStyle/>
          <a:p>
            <a:r>
              <a:rPr lang="en-US" sz="4400" dirty="0" smtClean="0">
                <a:latin typeface="Helvetica"/>
                <a:cs typeface="Helvetica"/>
              </a:rPr>
              <a:t>WSU Faculty Senate resolution</a:t>
            </a:r>
            <a:endParaRPr lang="en-US" sz="4400" dirty="0">
              <a:latin typeface="Helvetica"/>
              <a:cs typeface="Helvetica"/>
            </a:endParaRPr>
          </a:p>
        </p:txBody>
      </p:sp>
      <p:sp>
        <p:nvSpPr>
          <p:cNvPr id="3" name="Content Placeholder 2"/>
          <p:cNvSpPr>
            <a:spLocks noGrp="1"/>
          </p:cNvSpPr>
          <p:nvPr>
            <p:ph idx="1"/>
          </p:nvPr>
        </p:nvSpPr>
        <p:spPr>
          <a:xfrm>
            <a:off x="457200" y="2743200"/>
            <a:ext cx="7620000" cy="3886200"/>
          </a:xfrm>
        </p:spPr>
        <p:txBody>
          <a:bodyPr>
            <a:normAutofit/>
          </a:bodyPr>
          <a:lstStyle/>
          <a:p>
            <a:r>
              <a:rPr lang="en-US" altLang="en-US" sz="2400" dirty="0" smtClean="0"/>
              <a:t>“No policy or administrative action should in any way impinge upon an individual instructor’s ability to choose whatever textbooks and other teaching materials (e.g. software, course notes, etc.) they have determined to be most appropriate for the classes that they are assigned to teach.”</a:t>
            </a:r>
            <a:endParaRPr lang="en-US" altLang="en-US" sz="2400" dirty="0" smtClean="0"/>
          </a:p>
          <a:p>
            <a:pPr>
              <a:lnSpc>
                <a:spcPct val="90000"/>
              </a:lnSpc>
            </a:pPr>
            <a:r>
              <a:rPr lang="en-US" altLang="en-US" sz="2400" dirty="0" smtClean="0"/>
              <a:t>WSU University Policy 2030.1.1</a:t>
            </a:r>
            <a:endParaRPr lang="en-US" altLang="en-US" dirty="0" smtClean="0"/>
          </a:p>
          <a:p>
            <a:pPr marL="114300" indent="0">
              <a:lnSpc>
                <a:spcPct val="90000"/>
              </a:lnSpc>
              <a:buNone/>
            </a:pPr>
            <a:endParaRPr lang="en-US" altLang="en-US" dirty="0" smtClean="0"/>
          </a:p>
          <a:p>
            <a:pPr>
              <a:lnSpc>
                <a:spcPct val="90000"/>
              </a:lnSpc>
            </a:pPr>
            <a:endParaRPr lang="en-US" altLang="en-US" sz="2400" b="1" dirty="0"/>
          </a:p>
          <a:p>
            <a:pPr>
              <a:lnSpc>
                <a:spcPct val="90000"/>
              </a:lnSpc>
            </a:pPr>
            <a:endParaRPr lang="en-US" altLang="en-US" sz="2400" dirty="0"/>
          </a:p>
          <a:p>
            <a:pPr marL="114300" indent="0">
              <a:buNone/>
            </a:pPr>
            <a:endParaRPr lang="en-US" sz="2400" dirty="0"/>
          </a:p>
          <a:p>
            <a:pPr marL="114300" indent="0">
              <a:buNone/>
            </a:pPr>
            <a:endParaRPr lang="en-US" sz="2400" dirty="0"/>
          </a:p>
        </p:txBody>
      </p:sp>
    </p:spTree>
    <p:extLst>
      <p:ext uri="{BB962C8B-B14F-4D97-AF65-F5344CB8AC3E}">
        <p14:creationId xmlns:p14="http://schemas.microsoft.com/office/powerpoint/2010/main" val="3216195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011362"/>
          </a:xfrm>
        </p:spPr>
        <p:txBody>
          <a:bodyPr/>
          <a:lstStyle/>
          <a:p>
            <a:r>
              <a:rPr lang="en-US" sz="4400" dirty="0" smtClean="0">
                <a:latin typeface="Helvetica"/>
                <a:cs typeface="Helvetica"/>
              </a:rPr>
              <a:t>WSU Faculty Senate resolution</a:t>
            </a:r>
            <a:endParaRPr lang="en-US" sz="4400" dirty="0">
              <a:latin typeface="Helvetica"/>
              <a:cs typeface="Helvetica"/>
            </a:endParaRPr>
          </a:p>
        </p:txBody>
      </p:sp>
      <p:sp>
        <p:nvSpPr>
          <p:cNvPr id="3" name="Content Placeholder 2"/>
          <p:cNvSpPr>
            <a:spLocks noGrp="1"/>
          </p:cNvSpPr>
          <p:nvPr>
            <p:ph idx="1"/>
          </p:nvPr>
        </p:nvSpPr>
        <p:spPr>
          <a:xfrm>
            <a:off x="457200" y="2743200"/>
            <a:ext cx="7620000" cy="3886200"/>
          </a:xfrm>
        </p:spPr>
        <p:txBody>
          <a:bodyPr>
            <a:normAutofit/>
          </a:bodyPr>
          <a:lstStyle/>
          <a:p>
            <a:r>
              <a:rPr lang="en-US" altLang="en-US" sz="2400" dirty="0" smtClean="0"/>
              <a:t>Recommends a four-pronged approach to reducing textbook costs:</a:t>
            </a:r>
          </a:p>
          <a:p>
            <a:pPr lvl="1"/>
            <a:r>
              <a:rPr lang="en-US" altLang="en-US" dirty="0" smtClean="0"/>
              <a:t>Inclusive Access</a:t>
            </a:r>
          </a:p>
          <a:p>
            <a:pPr lvl="1"/>
            <a:r>
              <a:rPr lang="en-US" altLang="en-US" dirty="0" smtClean="0"/>
              <a:t>Auto-adopt</a:t>
            </a:r>
          </a:p>
          <a:p>
            <a:pPr lvl="1"/>
            <a:r>
              <a:rPr lang="en-US" altLang="en-US" dirty="0" smtClean="0"/>
              <a:t>Incentivize faculty to adopt and/or adapt Open Education Resources</a:t>
            </a:r>
          </a:p>
          <a:p>
            <a:pPr lvl="1"/>
            <a:r>
              <a:rPr lang="en-US" altLang="en-US" dirty="0" smtClean="0"/>
              <a:t>Support efforts to make textbooks exempt from state sales tax</a:t>
            </a:r>
            <a:endParaRPr lang="en-US" altLang="en-US" dirty="0" smtClean="0"/>
          </a:p>
          <a:p>
            <a:pPr>
              <a:lnSpc>
                <a:spcPct val="90000"/>
              </a:lnSpc>
            </a:pPr>
            <a:r>
              <a:rPr lang="en-US" altLang="en-US" sz="2400" dirty="0" smtClean="0"/>
              <a:t>Synergistic, cumulative savings of more than 50 to 70% of current textbook costs.</a:t>
            </a:r>
            <a:endParaRPr lang="en-US" altLang="en-US" dirty="0" smtClean="0"/>
          </a:p>
          <a:p>
            <a:pPr marL="114300" indent="0">
              <a:lnSpc>
                <a:spcPct val="90000"/>
              </a:lnSpc>
              <a:buNone/>
            </a:pPr>
            <a:endParaRPr lang="en-US" altLang="en-US" dirty="0" smtClean="0"/>
          </a:p>
          <a:p>
            <a:pPr>
              <a:lnSpc>
                <a:spcPct val="90000"/>
              </a:lnSpc>
            </a:pPr>
            <a:endParaRPr lang="en-US" altLang="en-US" sz="2400" b="1" dirty="0"/>
          </a:p>
          <a:p>
            <a:pPr>
              <a:lnSpc>
                <a:spcPct val="90000"/>
              </a:lnSpc>
            </a:pPr>
            <a:endParaRPr lang="en-US" altLang="en-US" sz="2400" dirty="0"/>
          </a:p>
          <a:p>
            <a:pPr marL="114300" indent="0">
              <a:buNone/>
            </a:pPr>
            <a:endParaRPr lang="en-US" sz="2400" dirty="0"/>
          </a:p>
          <a:p>
            <a:pPr marL="114300" indent="0">
              <a:buNone/>
            </a:pPr>
            <a:endParaRPr lang="en-US" sz="2400" dirty="0"/>
          </a:p>
        </p:txBody>
      </p:sp>
    </p:spTree>
    <p:extLst>
      <p:ext uri="{BB962C8B-B14F-4D97-AF65-F5344CB8AC3E}">
        <p14:creationId xmlns:p14="http://schemas.microsoft.com/office/powerpoint/2010/main" val="2205626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011362"/>
          </a:xfrm>
        </p:spPr>
        <p:txBody>
          <a:bodyPr/>
          <a:lstStyle/>
          <a:p>
            <a:r>
              <a:rPr lang="en-US" sz="4400" dirty="0" smtClean="0">
                <a:latin typeface="Helvetica"/>
                <a:cs typeface="Helvetica"/>
              </a:rPr>
              <a:t>Inclusive access</a:t>
            </a:r>
            <a:endParaRPr lang="en-US" sz="4400" dirty="0">
              <a:latin typeface="Helvetica"/>
              <a:cs typeface="Helvetica"/>
            </a:endParaRPr>
          </a:p>
        </p:txBody>
      </p:sp>
      <p:sp>
        <p:nvSpPr>
          <p:cNvPr id="3" name="Content Placeholder 2"/>
          <p:cNvSpPr>
            <a:spLocks noGrp="1"/>
          </p:cNvSpPr>
          <p:nvPr>
            <p:ph idx="1"/>
          </p:nvPr>
        </p:nvSpPr>
        <p:spPr>
          <a:xfrm>
            <a:off x="457200" y="2743200"/>
            <a:ext cx="7620000" cy="3886200"/>
          </a:xfrm>
        </p:spPr>
        <p:txBody>
          <a:bodyPr>
            <a:normAutofit/>
          </a:bodyPr>
          <a:lstStyle/>
          <a:p>
            <a:r>
              <a:rPr lang="en-US" altLang="en-US" sz="2400" dirty="0" smtClean="0"/>
              <a:t>Institutions negotiate reduced prices and collect that money through their Bursar’s Office</a:t>
            </a:r>
          </a:p>
          <a:p>
            <a:pPr lvl="1"/>
            <a:r>
              <a:rPr lang="en-US" altLang="en-US" dirty="0" smtClean="0"/>
              <a:t>Students must be able to opt out</a:t>
            </a:r>
          </a:p>
          <a:p>
            <a:pPr lvl="1"/>
            <a:r>
              <a:rPr lang="en-US" altLang="en-US" dirty="0" smtClean="0"/>
              <a:t>Payment made to publishers based on census at 30 days</a:t>
            </a:r>
            <a:endParaRPr lang="en-US" altLang="en-US" dirty="0" smtClean="0"/>
          </a:p>
          <a:p>
            <a:pPr>
              <a:lnSpc>
                <a:spcPct val="90000"/>
              </a:lnSpc>
            </a:pPr>
            <a:r>
              <a:rPr lang="en-US" altLang="en-US" sz="2400" dirty="0" smtClean="0"/>
              <a:t>Students realize lower costs and convenience </a:t>
            </a:r>
            <a:r>
              <a:rPr lang="mr-IN" altLang="en-US" sz="2400" dirty="0" smtClean="0"/>
              <a:t>–</a:t>
            </a:r>
            <a:r>
              <a:rPr lang="en-US" altLang="en-US" sz="2400" dirty="0" smtClean="0"/>
              <a:t> and better course outcomes</a:t>
            </a:r>
          </a:p>
          <a:p>
            <a:pPr>
              <a:lnSpc>
                <a:spcPct val="90000"/>
              </a:lnSpc>
            </a:pPr>
            <a:r>
              <a:rPr lang="en-US" altLang="en-US" sz="2400" dirty="0" smtClean="0"/>
              <a:t>Faculty expect all students to have materials on day one</a:t>
            </a:r>
          </a:p>
          <a:p>
            <a:pPr>
              <a:lnSpc>
                <a:spcPct val="90000"/>
              </a:lnSpc>
            </a:pPr>
            <a:r>
              <a:rPr lang="en-US" altLang="en-US" sz="2400" dirty="0" smtClean="0"/>
              <a:t>Publishers get a smaller margin but much better saturation</a:t>
            </a:r>
          </a:p>
          <a:p>
            <a:pPr>
              <a:lnSpc>
                <a:spcPct val="90000"/>
              </a:lnSpc>
            </a:pPr>
            <a:r>
              <a:rPr lang="en-US" altLang="en-US" sz="2400" dirty="0" smtClean="0"/>
              <a:t>Relatively little cost to institution</a:t>
            </a:r>
            <a:endParaRPr lang="en-US" altLang="en-US" dirty="0" smtClean="0"/>
          </a:p>
          <a:p>
            <a:pPr marL="114300" indent="0">
              <a:lnSpc>
                <a:spcPct val="90000"/>
              </a:lnSpc>
              <a:buNone/>
            </a:pPr>
            <a:endParaRPr lang="en-US" altLang="en-US" dirty="0" smtClean="0"/>
          </a:p>
          <a:p>
            <a:pPr>
              <a:lnSpc>
                <a:spcPct val="90000"/>
              </a:lnSpc>
            </a:pPr>
            <a:endParaRPr lang="en-US" altLang="en-US" sz="2400" b="1" dirty="0"/>
          </a:p>
          <a:p>
            <a:pPr>
              <a:lnSpc>
                <a:spcPct val="90000"/>
              </a:lnSpc>
            </a:pPr>
            <a:endParaRPr lang="en-US" altLang="en-US" sz="2400" dirty="0"/>
          </a:p>
          <a:p>
            <a:pPr marL="114300" indent="0">
              <a:buNone/>
            </a:pPr>
            <a:endParaRPr lang="en-US" sz="2400" dirty="0"/>
          </a:p>
          <a:p>
            <a:pPr marL="114300" indent="0">
              <a:buNone/>
            </a:pPr>
            <a:endParaRPr lang="en-US" sz="2400" dirty="0"/>
          </a:p>
        </p:txBody>
      </p:sp>
    </p:spTree>
    <p:extLst>
      <p:ext uri="{BB962C8B-B14F-4D97-AF65-F5344CB8AC3E}">
        <p14:creationId xmlns:p14="http://schemas.microsoft.com/office/powerpoint/2010/main" val="3945573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011362"/>
          </a:xfrm>
        </p:spPr>
        <p:txBody>
          <a:bodyPr/>
          <a:lstStyle/>
          <a:p>
            <a:r>
              <a:rPr lang="en-US" sz="4400" dirty="0" smtClean="0">
                <a:latin typeface="Helvetica"/>
                <a:cs typeface="Helvetica"/>
              </a:rPr>
              <a:t>Inclusive access pilot</a:t>
            </a:r>
            <a:endParaRPr lang="en-US" sz="4400" dirty="0">
              <a:latin typeface="Helvetica"/>
              <a:cs typeface="Helvetica"/>
            </a:endParaRPr>
          </a:p>
        </p:txBody>
      </p:sp>
      <p:sp>
        <p:nvSpPr>
          <p:cNvPr id="3" name="Content Placeholder 2"/>
          <p:cNvSpPr>
            <a:spLocks noGrp="1"/>
          </p:cNvSpPr>
          <p:nvPr>
            <p:ph idx="1"/>
          </p:nvPr>
        </p:nvSpPr>
        <p:spPr>
          <a:xfrm>
            <a:off x="457200" y="2743200"/>
            <a:ext cx="7620000" cy="3886200"/>
          </a:xfrm>
        </p:spPr>
        <p:txBody>
          <a:bodyPr>
            <a:normAutofit/>
          </a:bodyPr>
          <a:lstStyle/>
          <a:p>
            <a:r>
              <a:rPr lang="en-US" altLang="en-US" sz="2400" dirty="0" smtClean="0"/>
              <a:t>Eight spring 2018 classes touching roughly 1,500 students</a:t>
            </a:r>
          </a:p>
          <a:p>
            <a:pPr lvl="1"/>
            <a:r>
              <a:rPr lang="en-US" altLang="en-US" dirty="0" smtClean="0"/>
              <a:t>Students must be able to opt out</a:t>
            </a:r>
          </a:p>
          <a:p>
            <a:pPr lvl="1"/>
            <a:r>
              <a:rPr lang="en-US" altLang="en-US" dirty="0" smtClean="0"/>
              <a:t>Payment made to publishers based on census at 30 days</a:t>
            </a:r>
            <a:endParaRPr lang="en-US" altLang="en-US" dirty="0" smtClean="0"/>
          </a:p>
          <a:p>
            <a:pPr>
              <a:lnSpc>
                <a:spcPct val="90000"/>
              </a:lnSpc>
            </a:pPr>
            <a:r>
              <a:rPr lang="en-US" altLang="en-US" sz="2400" dirty="0" smtClean="0"/>
              <a:t>Courses identified as “Inclusive Courseware”</a:t>
            </a:r>
          </a:p>
          <a:p>
            <a:pPr>
              <a:lnSpc>
                <a:spcPct val="90000"/>
              </a:lnSpc>
            </a:pPr>
            <a:r>
              <a:rPr lang="en-US" altLang="en-US" sz="2400" dirty="0" smtClean="0"/>
              <a:t>Savings to students of almost $75,000</a:t>
            </a:r>
          </a:p>
          <a:p>
            <a:pPr>
              <a:lnSpc>
                <a:spcPct val="90000"/>
              </a:lnSpc>
            </a:pPr>
            <a:r>
              <a:rPr lang="en-US" altLang="en-US" sz="2400" dirty="0" smtClean="0"/>
              <a:t>Manual opt-out for spring 2018</a:t>
            </a:r>
          </a:p>
          <a:p>
            <a:pPr>
              <a:lnSpc>
                <a:spcPct val="90000"/>
              </a:lnSpc>
            </a:pPr>
            <a:r>
              <a:rPr lang="en-US" altLang="en-US" sz="2400" dirty="0" smtClean="0"/>
              <a:t>Integrated with Banner for 20 courses in fall 2018</a:t>
            </a:r>
          </a:p>
          <a:p>
            <a:pPr>
              <a:lnSpc>
                <a:spcPct val="90000"/>
              </a:lnSpc>
            </a:pPr>
            <a:r>
              <a:rPr lang="en-US" altLang="en-US" sz="2400" dirty="0" smtClean="0"/>
              <a:t>Expanded to at least 200 courses in spring 2019</a:t>
            </a:r>
            <a:endParaRPr lang="en-US" altLang="en-US" dirty="0" smtClean="0"/>
          </a:p>
          <a:p>
            <a:pPr marL="114300" indent="0">
              <a:lnSpc>
                <a:spcPct val="90000"/>
              </a:lnSpc>
              <a:buNone/>
            </a:pPr>
            <a:endParaRPr lang="en-US" altLang="en-US" dirty="0" smtClean="0"/>
          </a:p>
          <a:p>
            <a:pPr>
              <a:lnSpc>
                <a:spcPct val="90000"/>
              </a:lnSpc>
            </a:pPr>
            <a:endParaRPr lang="en-US" altLang="en-US" sz="2400" b="1" dirty="0"/>
          </a:p>
          <a:p>
            <a:pPr>
              <a:lnSpc>
                <a:spcPct val="90000"/>
              </a:lnSpc>
            </a:pPr>
            <a:endParaRPr lang="en-US" altLang="en-US" sz="2400" dirty="0"/>
          </a:p>
          <a:p>
            <a:pPr marL="114300" indent="0">
              <a:buNone/>
            </a:pPr>
            <a:endParaRPr lang="en-US" sz="2400" dirty="0"/>
          </a:p>
          <a:p>
            <a:pPr marL="114300" indent="0">
              <a:buNone/>
            </a:pPr>
            <a:endParaRPr lang="en-US" sz="2400" dirty="0"/>
          </a:p>
        </p:txBody>
      </p:sp>
    </p:spTree>
    <p:extLst>
      <p:ext uri="{BB962C8B-B14F-4D97-AF65-F5344CB8AC3E}">
        <p14:creationId xmlns:p14="http://schemas.microsoft.com/office/powerpoint/2010/main" val="38492238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8438</TotalTime>
  <Words>1262</Words>
  <Application>Microsoft Macintosh PowerPoint</Application>
  <PresentationFormat>On-screen Show (4:3)</PresentationFormat>
  <Paragraphs>145</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Textbook affordability initiatives</vt:lpstr>
      <vt:lpstr>Textbook costs</vt:lpstr>
      <vt:lpstr>Governor’s Task Force on Affordability and Efficiency in Higher Education</vt:lpstr>
      <vt:lpstr>WSU Undergraduate Student Government resolution</vt:lpstr>
      <vt:lpstr>WSU Faculty Senate</vt:lpstr>
      <vt:lpstr>WSU Faculty Senate resolution</vt:lpstr>
      <vt:lpstr>WSU Faculty Senate resolution</vt:lpstr>
      <vt:lpstr>Inclusive access</vt:lpstr>
      <vt:lpstr>Inclusive access pilot</vt:lpstr>
      <vt:lpstr>Inclusive access pilot</vt:lpstr>
      <vt:lpstr>Auto adopt</vt:lpstr>
      <vt:lpstr>Incentivize use/creation of OERs</vt:lpstr>
      <vt:lpstr>Make textbooks exempt from state sales tax</vt:lpstr>
      <vt:lpstr>Textbook costs</vt:lpstr>
      <vt:lpstr>Textbook costs</vt:lpstr>
      <vt:lpstr>Textbook affordability players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Introduction to Biology</dc:title>
  <dc:creator>Alex</dc:creator>
  <cp:lastModifiedBy>Dan Krane</cp:lastModifiedBy>
  <cp:revision>129</cp:revision>
  <dcterms:created xsi:type="dcterms:W3CDTF">2016-06-14T00:31:39Z</dcterms:created>
  <dcterms:modified xsi:type="dcterms:W3CDTF">2017-10-06T10:11:48Z</dcterms:modified>
</cp:coreProperties>
</file>