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4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4697"/>
  </p:normalViewPr>
  <p:slideViewPr>
    <p:cSldViewPr snapToGrid="0" snapToObjects="1">
      <p:cViewPr varScale="1">
        <p:scale>
          <a:sx n="74" d="100"/>
          <a:sy n="74" d="100"/>
        </p:scale>
        <p:origin x="17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Workbook1" TargetMode="Externa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Sheet1!$A$1:$A$3</c:f>
              <c:strCache>
                <c:ptCount val="3"/>
                <c:pt idx="0">
                  <c:v>Has a librarian consulted you about acquisitions?</c:v>
                </c:pt>
                <c:pt idx="1">
                  <c:v>Yes</c:v>
                </c:pt>
                <c:pt idx="2">
                  <c:v>No</c:v>
                </c:pt>
              </c:strCache>
            </c:strRef>
          </c:cat>
          <c:val>
            <c:numRef>
              <c:f>Sheet1!$B$1:$B$3</c:f>
              <c:numCache>
                <c:formatCode>0%</c:formatCode>
                <c:ptCount val="3"/>
                <c:pt idx="1">
                  <c:v>0.53</c:v>
                </c:pt>
                <c:pt idx="2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00937041720568611"/>
          <c:y val="0.0"/>
          <c:w val="0.990629582794314"/>
          <c:h val="1.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>
              <a:lumMod val="65000"/>
              <a:lumOff val="35000"/>
            </a:schemeClr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8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2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53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314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93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54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8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3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0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5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9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0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9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2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41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LOFT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Full report available @ Faculty senate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2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100019"/>
            <a:ext cx="7055380" cy="1400530"/>
          </a:xfrm>
        </p:spPr>
        <p:txBody>
          <a:bodyPr/>
          <a:lstStyle/>
          <a:p>
            <a:pPr algn="r"/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410789"/>
            <a:ext cx="7914708" cy="4837617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1"/>
              </a:buClr>
            </a:pPr>
            <a:r>
              <a:rPr lang="en-US" dirty="0" smtClean="0"/>
              <a:t>that the administration recognize the critical importance of establishing a stable &amp; predictable budget as well as generating additional revenue streams so that the library’s funds for purchasing materials necessary for faculty research &amp; teaching do not continue to diminish;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that the Faculty Senate collaborate with WSU Libraries to establish a “Faculty Advisory Committee” comprised of rotating, representative faculty from each college/school to improve communication to &amp; from these groups, &amp; to steer decisions about collections, policies, facilities, technology, staff, &amp; development;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that the administration work with WSU Libraries &amp; the “Faculty Advisory Committee” to develop &amp; prioritize a plan for the maintenance &amp; update of the libraries’ facilities;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that the Faculty Senate &amp; administration collaborate to develop a process for regular, periodic reviews of WSU Libraries (including Lake Campus) that benchmark WSU Libraries to their peer libraries &amp; identify best practices at aspirational institutions;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that WSU Library’s areas of excellence continue to be supported, including: the hiring of excellent staff, </a:t>
            </a:r>
            <a:r>
              <a:rPr lang="en-US" dirty="0" err="1" smtClean="0"/>
              <a:t>OhioLINK</a:t>
            </a:r>
            <a:r>
              <a:rPr lang="en-US" dirty="0" smtClean="0"/>
              <a:t> &amp; ILL, &amp; STAC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1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73894"/>
            <a:ext cx="7055380" cy="1400530"/>
          </a:xfrm>
        </p:spPr>
        <p:txBody>
          <a:bodyPr/>
          <a:lstStyle/>
          <a:p>
            <a:pPr algn="r"/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4710" y="1853248"/>
            <a:ext cx="7901796" cy="4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 smtClean="0"/>
              <a:t>research &amp; make recommendations re: services, resources, infrastructure, &amp; planning to meet the needs of a 21</a:t>
            </a:r>
            <a:r>
              <a:rPr lang="en-US" baseline="30000" dirty="0" smtClean="0"/>
              <a:t>st</a:t>
            </a:r>
            <a:r>
              <a:rPr lang="en-US" dirty="0" smtClean="0"/>
              <a:t> century university &amp; to promote excellence in WSU’s Library system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review &amp; identify areas of excellence in WSU library collections &amp; services, &amp; make recommendations re: how to maintain those areas &amp; develop further areas of renown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review &amp; recommend improvements to the communication channels to insure faculty input guides investments in future research &amp; teaching resources  </a:t>
            </a:r>
          </a:p>
        </p:txBody>
      </p:sp>
    </p:spTree>
    <p:extLst>
      <p:ext uri="{BB962C8B-B14F-4D97-AF65-F5344CB8AC3E}">
        <p14:creationId xmlns:p14="http://schemas.microsoft.com/office/powerpoint/2010/main" val="184057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100019"/>
            <a:ext cx="7055380" cy="1400530"/>
          </a:xfrm>
        </p:spPr>
        <p:txBody>
          <a:bodyPr/>
          <a:lstStyle/>
          <a:p>
            <a:pPr algn="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0080" y="1345474"/>
            <a:ext cx="8125096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 smtClean="0"/>
              <a:t>meetings &amp; discussions 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data-gathering: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commissioned &amp; reviewed reports from WSU Libraries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designed &amp; conducted a faculty survey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consulted with other relevant campus entities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reviewed reports &amp; findings from ALA</a:t>
            </a:r>
          </a:p>
          <a:p>
            <a:pPr>
              <a:buClr>
                <a:schemeClr val="accent1"/>
              </a:buClr>
            </a:pPr>
            <a:r>
              <a:rPr lang="en-US" dirty="0"/>
              <a:t>subcommittees: 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budget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collections 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facilities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staff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technology </a:t>
            </a:r>
            <a:endParaRPr lang="en-US" dirty="0"/>
          </a:p>
          <a:p>
            <a:pPr>
              <a:buClr>
                <a:schemeClr val="accent1"/>
              </a:buClr>
            </a:pPr>
            <a:r>
              <a:rPr lang="en-US" dirty="0" smtClean="0"/>
              <a:t>findings &amp;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86956"/>
            <a:ext cx="7055380" cy="1400530"/>
          </a:xfrm>
        </p:spPr>
        <p:txBody>
          <a:bodyPr/>
          <a:lstStyle/>
          <a:p>
            <a:pPr algn="r"/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1" y="1345475"/>
            <a:ext cx="7980020" cy="4902932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</a:pPr>
            <a:r>
              <a:rPr lang="en-US" dirty="0" smtClean="0"/>
              <a:t>budgetary concerns are affecting WSU Libraries’ ability to fulfill their multiple missions, especially with regards to collections;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communication between WSU Libraries &amp; faculty needs to be improved;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collaborations between WSU Libraries &amp; other constituencies on campus need to be enhanced, especially with regards to the future use of new technologies;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WSU Libraries should be prioritized in future fundraising &amp; development endeavors, especially with regards to the library’s facilities;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a regular process of review that emphasizes best practices established by peer &amp;aspirational institutions should be implemented, and Lake Campus Libraries are in need of urgent consideration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8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837" y="152273"/>
            <a:ext cx="7055380" cy="1400530"/>
          </a:xfrm>
        </p:spPr>
        <p:txBody>
          <a:bodyPr/>
          <a:lstStyle/>
          <a:p>
            <a:pPr algn="r"/>
            <a:r>
              <a:rPr lang="en-US" dirty="0" smtClean="0"/>
              <a:t>excellence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82" y="1552803"/>
            <a:ext cx="4169533" cy="4706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572" y="1571333"/>
            <a:ext cx="44409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2500" dirty="0" smtClean="0"/>
              <a:t> </a:t>
            </a:r>
            <a:r>
              <a:rPr lang="en-US" sz="2500" dirty="0" err="1" smtClean="0"/>
              <a:t>OhioLINK</a:t>
            </a:r>
            <a:endParaRPr lang="en-US" sz="2500" dirty="0" smtClean="0"/>
          </a:p>
          <a:p>
            <a:endParaRPr lang="en-US" sz="2500" dirty="0"/>
          </a:p>
          <a:p>
            <a:pPr marL="285750" indent="-285750">
              <a:buFont typeface="Wingdings" charset="2"/>
              <a:buChar char="v"/>
            </a:pPr>
            <a:r>
              <a:rPr lang="en-US" sz="2500" dirty="0" smtClean="0"/>
              <a:t> Interlibrary Loan (ILL)</a:t>
            </a:r>
          </a:p>
          <a:p>
            <a:endParaRPr lang="en-US" sz="2500" dirty="0" smtClean="0"/>
          </a:p>
          <a:p>
            <a:pPr marL="285750" indent="-285750">
              <a:buFont typeface="Wingdings" charset="2"/>
              <a:buChar char="v"/>
            </a:pPr>
            <a:r>
              <a:rPr lang="en-US" sz="2500" dirty="0" smtClean="0"/>
              <a:t> </a:t>
            </a:r>
            <a:r>
              <a:rPr lang="en-US" sz="2500" dirty="0" smtClean="0"/>
              <a:t>Electronic journal subscriptions</a:t>
            </a:r>
            <a:endParaRPr lang="en-US" sz="2500" dirty="0" smtClean="0"/>
          </a:p>
          <a:p>
            <a:endParaRPr lang="en-US" sz="2500" dirty="0" smtClean="0"/>
          </a:p>
          <a:p>
            <a:pPr marL="285750" indent="-285750">
              <a:buFont typeface="Wingdings" charset="2"/>
              <a:buChar char="v"/>
            </a:pPr>
            <a:r>
              <a:rPr lang="en-US" sz="2500" dirty="0" smtClean="0"/>
              <a:t> staff, staff, staff:</a:t>
            </a:r>
          </a:p>
          <a:p>
            <a:pPr marL="285750" indent="-285750">
              <a:buFont typeface="Wingdings" charset="2"/>
              <a:buChar char="v"/>
            </a:pPr>
            <a:endParaRPr lang="en-US" sz="2500" dirty="0"/>
          </a:p>
          <a:p>
            <a:pPr lvl="1"/>
            <a:r>
              <a:rPr lang="en-US" sz="2500" dirty="0" smtClean="0"/>
              <a:t>	“helpful, courteous, 	and good at what 	they do</a:t>
            </a:r>
            <a:r>
              <a:rPr lang="is-IS" sz="2500" dirty="0" smtClean="0"/>
              <a:t>…</a:t>
            </a:r>
            <a:r>
              <a:rPr lang="en-US" sz="25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56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113082"/>
            <a:ext cx="7055380" cy="1400530"/>
          </a:xfrm>
        </p:spPr>
        <p:txBody>
          <a:bodyPr/>
          <a:lstStyle/>
          <a:p>
            <a:pPr algn="r"/>
            <a:r>
              <a:rPr lang="en-US" smtClean="0"/>
              <a:t>budget &amp; collections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0" y="1513612"/>
            <a:ext cx="8162396" cy="4442484"/>
          </a:xfrm>
        </p:spPr>
      </p:pic>
    </p:spTree>
    <p:extLst>
      <p:ext uri="{BB962C8B-B14F-4D97-AF65-F5344CB8AC3E}">
        <p14:creationId xmlns:p14="http://schemas.microsoft.com/office/powerpoint/2010/main" val="858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126147"/>
            <a:ext cx="7055380" cy="1400530"/>
          </a:xfrm>
        </p:spPr>
        <p:txBody>
          <a:bodyPr/>
          <a:lstStyle/>
          <a:p>
            <a:pPr algn="r"/>
            <a:r>
              <a:rPr lang="en-US" dirty="0" smtClean="0"/>
              <a:t>communications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970409"/>
              </p:ext>
            </p:extLst>
          </p:nvPr>
        </p:nvGraphicFramePr>
        <p:xfrm>
          <a:off x="261258" y="2390515"/>
          <a:ext cx="8477794" cy="446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2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113084"/>
            <a:ext cx="7055380" cy="1400530"/>
          </a:xfrm>
        </p:spPr>
        <p:txBody>
          <a:bodyPr/>
          <a:lstStyle/>
          <a:p>
            <a:pPr algn="r"/>
            <a:r>
              <a:rPr lang="en-US" sz="4000" dirty="0" smtClean="0"/>
              <a:t>technology &amp; collaboration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06076" y="1078034"/>
            <a:ext cx="773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 there anything that you would like to do at the library that’s currently unsupported by the library’s holdings or facilities?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74445" y="3459247"/>
            <a:ext cx="5667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would like to be able to meet to collaborate with my colleagues and to use a computer facility for developing projects related to my research.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1302" y="2351234"/>
            <a:ext cx="204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STAC for faculty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56247" y="2725927"/>
            <a:ext cx="47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 a less confusing website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2744" y="4960708"/>
            <a:ext cx="575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Faculty need a space to work</a:t>
            </a:r>
            <a:r>
              <a:rPr lang="is-IS" dirty="0" smtClean="0"/>
              <a:t>… </a:t>
            </a:r>
          </a:p>
          <a:p>
            <a:r>
              <a:rPr lang="is-IS" dirty="0" smtClean="0"/>
              <a:t>Writing rooms just for faculty...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5015" y="1779048"/>
            <a:ext cx="9267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ln>
                  <a:solidFill>
                    <a:schemeClr val="tx1"/>
                  </a:solidFill>
                </a:ln>
                <a:noFill/>
                <a:latin typeface="Times New Roman" charset="0"/>
                <a:ea typeface="Times New Roman" charset="0"/>
                <a:cs typeface="Times New Roman" charset="0"/>
              </a:rPr>
              <a:t>“ </a:t>
            </a:r>
            <a:endParaRPr lang="en-US" sz="10000" b="1" dirty="0">
              <a:ln>
                <a:solidFill>
                  <a:schemeClr val="tx1"/>
                </a:solidFill>
              </a:ln>
              <a:noFill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1846" y="1811233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noFill/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1912" y="4449795"/>
            <a:ext cx="13816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ln>
                  <a:solidFill>
                    <a:schemeClr val="tx1"/>
                  </a:solidFill>
                </a:ln>
                <a:noFill/>
                <a:latin typeface="Times New Roman" charset="0"/>
                <a:ea typeface="Times New Roman" charset="0"/>
                <a:cs typeface="Times New Roman" charset="0"/>
              </a:rPr>
              <a:t>“ </a:t>
            </a:r>
            <a:endParaRPr lang="en-US" sz="10000" b="1" dirty="0">
              <a:ln>
                <a:solidFill>
                  <a:schemeClr val="tx1"/>
                </a:solidFill>
              </a:ln>
              <a:noFill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3462" y="295156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noFill/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38496" y="2170677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noFill/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97154" y="2147372"/>
            <a:ext cx="17421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ln>
                  <a:solidFill>
                    <a:schemeClr val="tx1"/>
                  </a:solidFill>
                </a:ln>
                <a:noFill/>
                <a:latin typeface="Times New Roman" charset="0"/>
                <a:ea typeface="Times New Roman" charset="0"/>
                <a:cs typeface="Times New Roman" charset="0"/>
              </a:rPr>
              <a:t>“ </a:t>
            </a:r>
            <a:endParaRPr lang="en-US" sz="10000" b="1" dirty="0">
              <a:ln>
                <a:solidFill>
                  <a:schemeClr val="tx1"/>
                </a:solidFill>
              </a:ln>
              <a:noFill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948" y="2963045"/>
            <a:ext cx="13816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smtClean="0">
                <a:ln>
                  <a:solidFill>
                    <a:schemeClr val="tx1"/>
                  </a:solidFill>
                </a:ln>
                <a:noFill/>
                <a:latin typeface="Times New Roman" charset="0"/>
                <a:ea typeface="Times New Roman" charset="0"/>
                <a:cs typeface="Times New Roman" charset="0"/>
              </a:rPr>
              <a:t>“ </a:t>
            </a:r>
            <a:endParaRPr lang="en-US" sz="10000" b="1" dirty="0">
              <a:ln>
                <a:solidFill>
                  <a:schemeClr val="tx1"/>
                </a:solidFill>
              </a:ln>
              <a:noFill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60976" y="4506699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noFill/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3473" y="6151169"/>
            <a:ext cx="575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 peak usage times: 98% of computers in use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62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165336"/>
            <a:ext cx="7055380" cy="1400530"/>
          </a:xfrm>
        </p:spPr>
        <p:txBody>
          <a:bodyPr/>
          <a:lstStyle/>
          <a:p>
            <a:pPr algn="r"/>
            <a:r>
              <a:rPr lang="en-US" dirty="0" smtClean="0"/>
              <a:t>facilities </a:t>
            </a:r>
            <a:r>
              <a:rPr lang="en-US" smtClean="0"/>
              <a:t>&amp; fundraising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6" y="979811"/>
            <a:ext cx="7613732" cy="4832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851" y="5915879"/>
            <a:ext cx="782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Current seating capacity: 8.6% FTE </a:t>
            </a:r>
          </a:p>
          <a:p>
            <a:pPr algn="ctr"/>
            <a:r>
              <a:rPr lang="en-US" b="1" dirty="0" smtClean="0"/>
              <a:t>Industry Standard: 10-20% FTE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8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4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FFD223"/>
      </a:accent1>
      <a:accent2>
        <a:srgbClr val="EA6312"/>
      </a:accent2>
      <a:accent3>
        <a:srgbClr val="E6B729"/>
      </a:accent3>
      <a:accent4>
        <a:srgbClr val="FFDC10"/>
      </a:accent4>
      <a:accent5>
        <a:srgbClr val="F9D142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</TotalTime>
  <Words>559</Words>
  <Application>Microsoft Macintosh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Century Gothic</vt:lpstr>
      <vt:lpstr>Times New Roman</vt:lpstr>
      <vt:lpstr>Wingdings</vt:lpstr>
      <vt:lpstr>Wingdings 3</vt:lpstr>
      <vt:lpstr>Arial</vt:lpstr>
      <vt:lpstr>Ion</vt:lpstr>
      <vt:lpstr>LOFT report</vt:lpstr>
      <vt:lpstr>mission</vt:lpstr>
      <vt:lpstr>process</vt:lpstr>
      <vt:lpstr>findings</vt:lpstr>
      <vt:lpstr>excellence</vt:lpstr>
      <vt:lpstr>budget &amp; collections</vt:lpstr>
      <vt:lpstr>communications</vt:lpstr>
      <vt:lpstr>technology &amp; collaboration</vt:lpstr>
      <vt:lpstr>facilities &amp; fundraising</vt:lpstr>
      <vt:lpstr>recommendations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LOFT report</dc:title>
  <dc:creator>Lake, Crystal Belle</dc:creator>
  <cp:lastModifiedBy>Lake, Crystal Belle</cp:lastModifiedBy>
  <cp:revision>16</cp:revision>
  <dcterms:created xsi:type="dcterms:W3CDTF">2016-12-08T14:34:29Z</dcterms:created>
  <dcterms:modified xsi:type="dcterms:W3CDTF">2016-12-09T14:32:15Z</dcterms:modified>
</cp:coreProperties>
</file>