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7"/>
  </p:normalViewPr>
  <p:slideViewPr>
    <p:cSldViewPr snapToGrid="0" snapToObjects="1">
      <p:cViewPr varScale="1">
        <p:scale>
          <a:sx n="77" d="100"/>
          <a:sy n="77" d="100"/>
        </p:scale>
        <p:origin x="17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187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Shape 31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eric.rowley@wright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WSU Commencement Committee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Commencement Survey Results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October, 2016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spcBef>
                <a:spcPts val="1300"/>
              </a:spcBef>
              <a:defRPr sz="6020"/>
            </a:lvl1pPr>
          </a:lstStyle>
          <a:p>
            <a:r>
              <a:t>Q1:I would participate in graduation as…</a:t>
            </a:r>
          </a:p>
        </p:txBody>
      </p:sp>
      <p:graphicFrame>
        <p:nvGraphicFramePr>
          <p:cNvPr id="138" name="Table 138"/>
          <p:cNvGraphicFramePr/>
          <p:nvPr>
            <p:extLst>
              <p:ext uri="{D42A27DB-BD31-4B8C-83A1-F6EECF244321}">
                <p14:modId xmlns:p14="http://schemas.microsoft.com/office/powerpoint/2010/main" val="1802356232"/>
              </p:ext>
            </p:extLst>
          </p:nvPr>
        </p:nvGraphicFramePr>
        <p:xfrm>
          <a:off x="508000" y="2628900"/>
          <a:ext cx="11988798" cy="60960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996266"/>
                <a:gridCol w="3996266"/>
                <a:gridCol w="3996266"/>
              </a:tblGrid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Response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Percent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Faculty/Staff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414141"/>
                          </a:solidFill>
                        </a:rPr>
                        <a:t>303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414141"/>
                          </a:solidFill>
                        </a:rPr>
                        <a:t>36.8%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Students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510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62.0%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No Response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1.2%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Total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823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414141"/>
                          </a:solidFill>
                        </a:rPr>
                        <a:t>100.0%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1310">
              <a:spcBef>
                <a:spcPts val="800"/>
              </a:spcBef>
              <a:defRPr sz="3850"/>
            </a:lvl1pPr>
          </a:lstStyle>
          <a:p>
            <a:r>
              <a:t>Q2: Which of the following would increase the chance of you attending Commencement? (check all that apply)</a:t>
            </a:r>
          </a:p>
        </p:txBody>
      </p:sp>
      <p:graphicFrame>
        <p:nvGraphicFramePr>
          <p:cNvPr id="141" name="Table 141"/>
          <p:cNvGraphicFramePr/>
          <p:nvPr>
            <p:extLst>
              <p:ext uri="{D42A27DB-BD31-4B8C-83A1-F6EECF244321}">
                <p14:modId xmlns:p14="http://schemas.microsoft.com/office/powerpoint/2010/main" val="68897366"/>
              </p:ext>
            </p:extLst>
          </p:nvPr>
        </p:nvGraphicFramePr>
        <p:xfrm>
          <a:off x="508000" y="2628900"/>
          <a:ext cx="11976098" cy="6096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188641"/>
                <a:gridCol w="2595819"/>
                <a:gridCol w="2595819"/>
                <a:gridCol w="2595819"/>
              </a:tblGrid>
              <a:tr h="1219200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Faculty/Staff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Students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Combined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Mean (Responses per Respondent)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1.52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1.94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1.77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1st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Shorter Ceremony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Shorter Ceremony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Shorter Ceremony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2nd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College Specific Reception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College Specific Reception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College Specific Reception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3rd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Shuttle Bus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Individual Recognition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414141"/>
                          </a:solidFill>
                        </a:rPr>
                        <a:t>Individual Recognition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1310">
              <a:spcBef>
                <a:spcPts val="800"/>
              </a:spcBef>
              <a:defRPr sz="3850"/>
            </a:lvl1pPr>
          </a:lstStyle>
          <a:p>
            <a:r>
              <a:t>Q3: Is attending Commencement an important part of graduating with a degree from WSU?</a:t>
            </a:r>
          </a:p>
        </p:txBody>
      </p:sp>
      <p:graphicFrame>
        <p:nvGraphicFramePr>
          <p:cNvPr id="144" name="Table 144"/>
          <p:cNvGraphicFramePr/>
          <p:nvPr>
            <p:extLst>
              <p:ext uri="{D42A27DB-BD31-4B8C-83A1-F6EECF244321}">
                <p14:modId xmlns:p14="http://schemas.microsoft.com/office/powerpoint/2010/main" val="49202525"/>
              </p:ext>
            </p:extLst>
          </p:nvPr>
        </p:nvGraphicFramePr>
        <p:xfrm>
          <a:off x="508000" y="2628900"/>
          <a:ext cx="11976095" cy="6096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538185"/>
                <a:gridCol w="1572985"/>
                <a:gridCol w="1572985"/>
                <a:gridCol w="1572985"/>
                <a:gridCol w="1572985"/>
                <a:gridCol w="1572985"/>
                <a:gridCol w="1572985"/>
              </a:tblGrid>
              <a:tr h="1524000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 gridSpan="2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</a:rPr>
                        <a:t>Faculty/Staff</a:t>
                      </a:r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</a:rPr>
                        <a:t>Students</a:t>
                      </a:r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</a:rPr>
                        <a:t>Combined</a:t>
                      </a:r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Yes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251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84.80%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414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81.50%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673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82.68%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No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15.20%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94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18.50%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141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17.32%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Total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296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100.00%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508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100.00%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814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414141"/>
                          </a:solidFill>
                        </a:rPr>
                        <a:t>100.00%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1310">
              <a:spcBef>
                <a:spcPts val="800"/>
              </a:spcBef>
              <a:defRPr sz="3850"/>
            </a:lvl1pPr>
          </a:lstStyle>
          <a:p>
            <a:r>
              <a:t>Q4 &amp; Q5: What is the most important part of Commencement? (check all that apply)</a:t>
            </a:r>
          </a:p>
        </p:txBody>
      </p:sp>
      <p:graphicFrame>
        <p:nvGraphicFramePr>
          <p:cNvPr id="147" name="Table 147"/>
          <p:cNvGraphicFramePr/>
          <p:nvPr>
            <p:extLst>
              <p:ext uri="{D42A27DB-BD31-4B8C-83A1-F6EECF244321}">
                <p14:modId xmlns:p14="http://schemas.microsoft.com/office/powerpoint/2010/main" val="1250301082"/>
              </p:ext>
            </p:extLst>
          </p:nvPr>
        </p:nvGraphicFramePr>
        <p:xfrm>
          <a:off x="508000" y="2628900"/>
          <a:ext cx="11976100" cy="6096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5347770"/>
                <a:gridCol w="3314165"/>
                <a:gridCol w="3314165"/>
              </a:tblGrid>
              <a:tr h="1219200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Faculty/Staff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Students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Mean (Responses per Respondent)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/>
                        <a:t>1.52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/>
                        <a:t>1.94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1st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/>
                        <a:t>Seeing my Students Graduate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/>
                        <a:t>Having your Friends and Family See you Graduate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2nd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/>
                        <a:t>The Tradition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/>
                        <a:t>Hearing your Name Called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3rd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/>
                        <a:t>Meeting Students and their Families after Commencement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/>
                        <a:t>Walking Across the Stage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1310">
              <a:spcBef>
                <a:spcPts val="800"/>
              </a:spcBef>
              <a:defRPr sz="3850"/>
            </a:lvl1pPr>
          </a:lstStyle>
          <a:p>
            <a:r>
              <a:t>Q6:What are the greatest impediments to you attending Commencement?</a:t>
            </a:r>
          </a:p>
        </p:txBody>
      </p:sp>
      <p:graphicFrame>
        <p:nvGraphicFramePr>
          <p:cNvPr id="150" name="Table 150"/>
          <p:cNvGraphicFramePr/>
          <p:nvPr>
            <p:extLst>
              <p:ext uri="{D42A27DB-BD31-4B8C-83A1-F6EECF244321}">
                <p14:modId xmlns:p14="http://schemas.microsoft.com/office/powerpoint/2010/main" val="10905286"/>
              </p:ext>
            </p:extLst>
          </p:nvPr>
        </p:nvGraphicFramePr>
        <p:xfrm>
          <a:off x="508000" y="2628900"/>
          <a:ext cx="11976098" cy="6096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188641"/>
                <a:gridCol w="2595819"/>
                <a:gridCol w="2595819"/>
                <a:gridCol w="2595819"/>
              </a:tblGrid>
              <a:tr h="1219200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</a:rPr>
                        <a:t>Faculty/Staff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</a:rPr>
                        <a:t>Students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</a:rPr>
                        <a:t>Combined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Mean (Responses per Respondent)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1.72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1.63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1.66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1st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Length of Ceremony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Length of Ceremony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Length of Ceremony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2nd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Parking/ Traffic Flow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Parking/ Traffic Flow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Parking/ Traffic Flow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192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3rd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Preference for a more intimate ceremony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Preference for a more intimate ceremony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414141"/>
                          </a:solidFill>
                        </a:rPr>
                        <a:t>Preference for a more intimate ceremony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1310">
              <a:spcBef>
                <a:spcPts val="800"/>
              </a:spcBef>
              <a:defRPr sz="3850"/>
            </a:lvl1pPr>
          </a:lstStyle>
          <a:p>
            <a:r>
              <a:t>Q7, Q8, Q10: Weighted Mean ± Weighted Standard Deviation of Commencement Ceremony duration (in hours)</a:t>
            </a:r>
          </a:p>
        </p:txBody>
      </p:sp>
      <p:graphicFrame>
        <p:nvGraphicFramePr>
          <p:cNvPr id="153" name="Table 153"/>
          <p:cNvGraphicFramePr/>
          <p:nvPr>
            <p:extLst>
              <p:ext uri="{D42A27DB-BD31-4B8C-83A1-F6EECF244321}">
                <p14:modId xmlns:p14="http://schemas.microsoft.com/office/powerpoint/2010/main" val="1852339818"/>
              </p:ext>
            </p:extLst>
          </p:nvPr>
        </p:nvGraphicFramePr>
        <p:xfrm>
          <a:off x="508000" y="2628900"/>
          <a:ext cx="11976098" cy="6096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188641"/>
                <a:gridCol w="2595819"/>
                <a:gridCol w="2595819"/>
                <a:gridCol w="2595819"/>
              </a:tblGrid>
              <a:tr h="1524000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Faculty/Staff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Students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Combined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Q7: “Think”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2.72 ± 0.71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2.82 ± 0.83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2.78 ± 0.79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Q8: “Want”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1.58 ± 0.60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1.61 ± 0.63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1.59 ± 0.62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Q10: “Expect”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1.30 ± 0.56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1.33 ± 0.60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414141"/>
                          </a:solidFill>
                        </a:rPr>
                        <a:t>1.31 ± 0.58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9625">
              <a:spcBef>
                <a:spcPts val="800"/>
              </a:spcBef>
              <a:defRPr sz="3709"/>
            </a:lvl1pPr>
          </a:lstStyle>
          <a:p>
            <a:r>
              <a:t>Q11: If the Commencement Ceremony is changed, what element(s) would you miss the most if they were removed (Check all that apply)</a:t>
            </a:r>
          </a:p>
        </p:txBody>
      </p:sp>
      <p:graphicFrame>
        <p:nvGraphicFramePr>
          <p:cNvPr id="156" name="Table 156"/>
          <p:cNvGraphicFramePr/>
          <p:nvPr>
            <p:extLst>
              <p:ext uri="{D42A27DB-BD31-4B8C-83A1-F6EECF244321}">
                <p14:modId xmlns:p14="http://schemas.microsoft.com/office/powerpoint/2010/main" val="1917183297"/>
              </p:ext>
            </p:extLst>
          </p:nvPr>
        </p:nvGraphicFramePr>
        <p:xfrm>
          <a:off x="508000" y="2628900"/>
          <a:ext cx="11976098" cy="6096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188641"/>
                <a:gridCol w="2595819"/>
                <a:gridCol w="2595819"/>
                <a:gridCol w="2595819"/>
              </a:tblGrid>
              <a:tr h="1524000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Faculty/Staff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Students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Combined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1st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Hearing Name Called Individually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Hearing Name Called Individually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433FF"/>
                          </a:solidFill>
                        </a:rPr>
                        <a:t>Hearing Name Called Individually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2nd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Processional/Recessional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Shaking Hands with the President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Shaking Hands with the President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00B0F0"/>
                          </a:solidFill>
                        </a:rPr>
                        <a:t>3rd Choice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Shaking Hands with the President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Graduating with Friends from other Colleges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414141"/>
                          </a:solidFill>
                        </a:rPr>
                        <a:t>Graduating with Friends from other Colleges 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Next Steps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Commencement Committee will meet to draft recommendations.</a:t>
            </a:r>
          </a:p>
          <a:p>
            <a:r>
              <a:t>Committee Report will be provided to the Faculty Senate and President’s Office in early December.</a:t>
            </a:r>
          </a:p>
          <a:p>
            <a:endParaRPr/>
          </a:p>
          <a:p>
            <a:r>
              <a:t>Comments Welcome: </a:t>
            </a:r>
            <a:r>
              <a:rPr u="sng">
                <a:hlinkClick r:id="rId2"/>
              </a:rPr>
              <a:t>eric.rowley@wright.edu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441</Words>
  <Application>Microsoft Macintosh PowerPoint</Application>
  <PresentationFormat>Custom</PresentationFormat>
  <Paragraphs>136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Bodoni SvtyTwo ITC TT-Book</vt:lpstr>
      <vt:lpstr>Helvetica</vt:lpstr>
      <vt:lpstr>Helvetica Neue</vt:lpstr>
      <vt:lpstr>Palatino</vt:lpstr>
      <vt:lpstr>Zapf Dingbats</vt:lpstr>
      <vt:lpstr>New_Template4</vt:lpstr>
      <vt:lpstr>Commencement Survey Results</vt:lpstr>
      <vt:lpstr>Q1:I would participate in graduation as…</vt:lpstr>
      <vt:lpstr>Q2: Which of the following would increase the chance of you attending Commencement? (check all that apply)</vt:lpstr>
      <vt:lpstr>Q3: Is attending Commencement an important part of graduating with a degree from WSU?</vt:lpstr>
      <vt:lpstr>Q4 &amp; Q5: What is the most important part of Commencement? (check all that apply)</vt:lpstr>
      <vt:lpstr>Q6:What are the greatest impediments to you attending Commencement?</vt:lpstr>
      <vt:lpstr>Q7, Q8, Q10: Weighted Mean ± Weighted Standard Deviation of Commencement Ceremony duration (in hours)</vt:lpstr>
      <vt:lpstr>Q11: If the Commencement Ceremony is changed, what element(s) would you miss the most if they were removed (Check all that apply)</vt:lpstr>
      <vt:lpstr>Next Steps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Commencement Survey Results</dc:title>
  <cp:lastModifiedBy>Rowley, Eric N.</cp:lastModifiedBy>
  <cp:revision>1</cp:revision>
  <dcterms:modified xsi:type="dcterms:W3CDTF">2016-10-10T13:10:40Z</dcterms:modified>
</cp:coreProperties>
</file>