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98" r:id="rId3"/>
    <p:sldId id="310" r:id="rId4"/>
    <p:sldId id="285" r:id="rId5"/>
    <p:sldId id="257" r:id="rId6"/>
    <p:sldId id="259" r:id="rId7"/>
    <p:sldId id="297" r:id="rId8"/>
    <p:sldId id="299" r:id="rId9"/>
    <p:sldId id="300" r:id="rId10"/>
    <p:sldId id="264" r:id="rId11"/>
    <p:sldId id="263" r:id="rId12"/>
    <p:sldId id="266" r:id="rId13"/>
    <p:sldId id="262" r:id="rId14"/>
    <p:sldId id="267" r:id="rId15"/>
    <p:sldId id="268" r:id="rId16"/>
    <p:sldId id="269" r:id="rId17"/>
    <p:sldId id="270" r:id="rId18"/>
    <p:sldId id="271" r:id="rId19"/>
    <p:sldId id="274" r:id="rId20"/>
    <p:sldId id="273" r:id="rId21"/>
    <p:sldId id="302" r:id="rId22"/>
    <p:sldId id="301" r:id="rId23"/>
    <p:sldId id="275" r:id="rId24"/>
    <p:sldId id="272" r:id="rId25"/>
    <p:sldId id="303" r:id="rId26"/>
    <p:sldId id="304" r:id="rId27"/>
    <p:sldId id="305" r:id="rId28"/>
    <p:sldId id="306" r:id="rId29"/>
    <p:sldId id="307" r:id="rId30"/>
    <p:sldId id="308" r:id="rId31"/>
    <p:sldId id="276" r:id="rId32"/>
    <p:sldId id="277" r:id="rId33"/>
    <p:sldId id="289" r:id="rId34"/>
    <p:sldId id="290" r:id="rId35"/>
    <p:sldId id="291" r:id="rId36"/>
    <p:sldId id="293" r:id="rId37"/>
    <p:sldId id="292" r:id="rId38"/>
    <p:sldId id="294" r:id="rId39"/>
    <p:sldId id="295" r:id="rId40"/>
    <p:sldId id="278" r:id="rId41"/>
    <p:sldId id="311" r:id="rId42"/>
    <p:sldId id="312" r:id="rId43"/>
    <p:sldId id="313" r:id="rId44"/>
    <p:sldId id="279" r:id="rId45"/>
    <p:sldId id="281" r:id="rId46"/>
    <p:sldId id="282" r:id="rId47"/>
    <p:sldId id="283" r:id="rId48"/>
    <p:sldId id="288" r:id="rId49"/>
    <p:sldId id="260" r:id="rId50"/>
    <p:sldId id="287" r:id="rId51"/>
    <p:sldId id="309"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3300"/>
    <a:srgbClr val="000099"/>
    <a:srgbClr val="FF99CC"/>
    <a:srgbClr val="CCFFCC"/>
    <a:srgbClr val="660066"/>
    <a:srgbClr val="CCFF99"/>
    <a:srgbClr val="2B0AB6"/>
    <a:srgbClr val="FF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5" autoAdjust="0"/>
    <p:restoredTop sz="94660"/>
  </p:normalViewPr>
  <p:slideViewPr>
    <p:cSldViewPr>
      <p:cViewPr varScale="1">
        <p:scale>
          <a:sx n="74" d="100"/>
          <a:sy n="74" d="100"/>
        </p:scale>
        <p:origin x="136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ocuments\usa%20suicide%20rate%201950s%20to%20pres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b="1" dirty="0" smtClean="0">
                <a:effectLst/>
              </a:rPr>
              <a:t>Deaths by suicide per 100,000 resident population in the U.S. from 1950 to 2010, by gender. </a:t>
            </a:r>
            <a:endParaRPr lang="en-US" sz="3200" dirty="0">
              <a:effectLst/>
            </a:endParaRPr>
          </a:p>
        </c:rich>
      </c:tx>
      <c:layout>
        <c:manualLayout>
          <c:xMode val="edge"/>
          <c:yMode val="edge"/>
          <c:x val="9.9221107887829826E-2"/>
          <c:y val="5.883824330278577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3718318993909544E-2"/>
          <c:y val="0.22945740271608736"/>
          <c:w val="0.95499467971908913"/>
          <c:h val="0.70626614608001193"/>
        </c:manualLayout>
      </c:layout>
      <c:barChart>
        <c:barDir val="col"/>
        <c:grouping val="clustered"/>
        <c:varyColors val="0"/>
        <c:ser>
          <c:idx val="0"/>
          <c:order val="0"/>
          <c:tx>
            <c:strRef>
              <c:f>Sheet1!$A$5</c:f>
              <c:strCache>
                <c:ptCount val="1"/>
                <c:pt idx="0">
                  <c:v>All ages</c:v>
                </c:pt>
              </c:strCache>
            </c:strRef>
          </c:tx>
          <c:spPr>
            <a:solidFill>
              <a:srgbClr val="00B050"/>
            </a:solidFill>
            <a:ln>
              <a:noFill/>
            </a:ln>
            <a:effectLst/>
          </c:spPr>
          <c:invertIfNegative val="0"/>
          <c:cat>
            <c:strRef>
              <c:f>Sheet1!$B$3:$N$4</c:f>
              <c:strCache>
                <c:ptCount val="13"/>
                <c:pt idx="0">
                  <c:v>1950</c:v>
                </c:pt>
                <c:pt idx="1">
                  <c:v>1960</c:v>
                </c:pt>
                <c:pt idx="2">
                  <c:v>1970</c:v>
                </c:pt>
                <c:pt idx="3">
                  <c:v>1980</c:v>
                </c:pt>
                <c:pt idx="4">
                  <c:v>1990</c:v>
                </c:pt>
                <c:pt idx="5">
                  <c:v>1995</c:v>
                </c:pt>
                <c:pt idx="6">
                  <c:v>2000</c:v>
                </c:pt>
                <c:pt idx="7">
                  <c:v>2001</c:v>
                </c:pt>
                <c:pt idx="8">
                  <c:v>2002</c:v>
                </c:pt>
                <c:pt idx="9">
                  <c:v>2003</c:v>
                </c:pt>
                <c:pt idx="10">
                  <c:v>2004</c:v>
                </c:pt>
                <c:pt idx="11">
                  <c:v>2005</c:v>
                </c:pt>
                <c:pt idx="12">
                  <c:v>2010</c:v>
                </c:pt>
              </c:strCache>
            </c:strRef>
          </c:cat>
          <c:val>
            <c:numRef>
              <c:f>Sheet1!$B$5:$N$5</c:f>
              <c:numCache>
                <c:formatCode>General</c:formatCode>
                <c:ptCount val="13"/>
                <c:pt idx="0">
                  <c:v>13.2</c:v>
                </c:pt>
                <c:pt idx="1">
                  <c:v>13.2</c:v>
                </c:pt>
                <c:pt idx="2">
                  <c:v>13.2</c:v>
                </c:pt>
                <c:pt idx="3">
                  <c:v>13.2</c:v>
                </c:pt>
                <c:pt idx="4">
                  <c:v>12.5</c:v>
                </c:pt>
                <c:pt idx="5">
                  <c:v>11.8</c:v>
                </c:pt>
                <c:pt idx="6">
                  <c:v>10.4</c:v>
                </c:pt>
                <c:pt idx="7">
                  <c:v>10.7</c:v>
                </c:pt>
                <c:pt idx="8">
                  <c:v>10.9</c:v>
                </c:pt>
                <c:pt idx="9">
                  <c:v>10.8</c:v>
                </c:pt>
                <c:pt idx="10">
                  <c:v>11</c:v>
                </c:pt>
                <c:pt idx="11">
                  <c:v>11</c:v>
                </c:pt>
                <c:pt idx="12">
                  <c:v>12.1</c:v>
                </c:pt>
              </c:numCache>
            </c:numRef>
          </c:val>
        </c:ser>
        <c:ser>
          <c:idx val="1"/>
          <c:order val="1"/>
          <c:tx>
            <c:strRef>
              <c:f>Sheet1!$A$6</c:f>
              <c:strCache>
                <c:ptCount val="1"/>
                <c:pt idx="0">
                  <c:v>Males</c:v>
                </c:pt>
              </c:strCache>
            </c:strRef>
          </c:tx>
          <c:spPr>
            <a:solidFill>
              <a:srgbClr val="0000CC"/>
            </a:solidFill>
            <a:ln>
              <a:noFill/>
            </a:ln>
            <a:effectLst/>
          </c:spPr>
          <c:invertIfNegative val="0"/>
          <c:cat>
            <c:strRef>
              <c:f>Sheet1!$B$3:$N$4</c:f>
              <c:strCache>
                <c:ptCount val="13"/>
                <c:pt idx="0">
                  <c:v>1950</c:v>
                </c:pt>
                <c:pt idx="1">
                  <c:v>1960</c:v>
                </c:pt>
                <c:pt idx="2">
                  <c:v>1970</c:v>
                </c:pt>
                <c:pt idx="3">
                  <c:v>1980</c:v>
                </c:pt>
                <c:pt idx="4">
                  <c:v>1990</c:v>
                </c:pt>
                <c:pt idx="5">
                  <c:v>1995</c:v>
                </c:pt>
                <c:pt idx="6">
                  <c:v>2000</c:v>
                </c:pt>
                <c:pt idx="7">
                  <c:v>2001</c:v>
                </c:pt>
                <c:pt idx="8">
                  <c:v>2002</c:v>
                </c:pt>
                <c:pt idx="9">
                  <c:v>2003</c:v>
                </c:pt>
                <c:pt idx="10">
                  <c:v>2004</c:v>
                </c:pt>
                <c:pt idx="11">
                  <c:v>2005</c:v>
                </c:pt>
                <c:pt idx="12">
                  <c:v>2010</c:v>
                </c:pt>
              </c:strCache>
            </c:strRef>
          </c:cat>
          <c:val>
            <c:numRef>
              <c:f>Sheet1!$B$6:$N$6</c:f>
              <c:numCache>
                <c:formatCode>General</c:formatCode>
                <c:ptCount val="13"/>
                <c:pt idx="0">
                  <c:v>21.2</c:v>
                </c:pt>
                <c:pt idx="1">
                  <c:v>20</c:v>
                </c:pt>
                <c:pt idx="2">
                  <c:v>19.8</c:v>
                </c:pt>
                <c:pt idx="3">
                  <c:v>19.899999999999999</c:v>
                </c:pt>
                <c:pt idx="4">
                  <c:v>21.5</c:v>
                </c:pt>
                <c:pt idx="5">
                  <c:v>20.3</c:v>
                </c:pt>
                <c:pt idx="6">
                  <c:v>17.7</c:v>
                </c:pt>
                <c:pt idx="7">
                  <c:v>18.2</c:v>
                </c:pt>
                <c:pt idx="8">
                  <c:v>18.399999999999999</c:v>
                </c:pt>
                <c:pt idx="9">
                  <c:v>18</c:v>
                </c:pt>
                <c:pt idx="10">
                  <c:v>18</c:v>
                </c:pt>
                <c:pt idx="11">
                  <c:v>17.7</c:v>
                </c:pt>
                <c:pt idx="12">
                  <c:v>19.8</c:v>
                </c:pt>
              </c:numCache>
            </c:numRef>
          </c:val>
        </c:ser>
        <c:ser>
          <c:idx val="2"/>
          <c:order val="2"/>
          <c:tx>
            <c:strRef>
              <c:f>Sheet1!$A$7</c:f>
              <c:strCache>
                <c:ptCount val="1"/>
                <c:pt idx="0">
                  <c:v>Females</c:v>
                </c:pt>
              </c:strCache>
            </c:strRef>
          </c:tx>
          <c:spPr>
            <a:solidFill>
              <a:srgbClr val="FF0000"/>
            </a:solidFill>
            <a:ln>
              <a:noFill/>
            </a:ln>
            <a:effectLst/>
          </c:spPr>
          <c:invertIfNegative val="0"/>
          <c:cat>
            <c:strRef>
              <c:f>Sheet1!$B$3:$N$4</c:f>
              <c:strCache>
                <c:ptCount val="13"/>
                <c:pt idx="0">
                  <c:v>1950</c:v>
                </c:pt>
                <c:pt idx="1">
                  <c:v>1960</c:v>
                </c:pt>
                <c:pt idx="2">
                  <c:v>1970</c:v>
                </c:pt>
                <c:pt idx="3">
                  <c:v>1980</c:v>
                </c:pt>
                <c:pt idx="4">
                  <c:v>1990</c:v>
                </c:pt>
                <c:pt idx="5">
                  <c:v>1995</c:v>
                </c:pt>
                <c:pt idx="6">
                  <c:v>2000</c:v>
                </c:pt>
                <c:pt idx="7">
                  <c:v>2001</c:v>
                </c:pt>
                <c:pt idx="8">
                  <c:v>2002</c:v>
                </c:pt>
                <c:pt idx="9">
                  <c:v>2003</c:v>
                </c:pt>
                <c:pt idx="10">
                  <c:v>2004</c:v>
                </c:pt>
                <c:pt idx="11">
                  <c:v>2005</c:v>
                </c:pt>
                <c:pt idx="12">
                  <c:v>2010</c:v>
                </c:pt>
              </c:strCache>
            </c:strRef>
          </c:cat>
          <c:val>
            <c:numRef>
              <c:f>Sheet1!$B$7:$N$7</c:f>
              <c:numCache>
                <c:formatCode>General</c:formatCode>
                <c:ptCount val="13"/>
                <c:pt idx="0">
                  <c:v>5.6</c:v>
                </c:pt>
                <c:pt idx="1">
                  <c:v>5.6</c:v>
                </c:pt>
                <c:pt idx="2">
                  <c:v>7.4</c:v>
                </c:pt>
                <c:pt idx="3">
                  <c:v>5.7</c:v>
                </c:pt>
                <c:pt idx="4">
                  <c:v>4.8</c:v>
                </c:pt>
                <c:pt idx="5">
                  <c:v>4.3</c:v>
                </c:pt>
                <c:pt idx="6">
                  <c:v>4</c:v>
                </c:pt>
                <c:pt idx="7">
                  <c:v>4</c:v>
                </c:pt>
                <c:pt idx="8">
                  <c:v>4.2</c:v>
                </c:pt>
                <c:pt idx="9">
                  <c:v>4.2</c:v>
                </c:pt>
                <c:pt idx="10">
                  <c:v>4.2</c:v>
                </c:pt>
                <c:pt idx="11">
                  <c:v>4.5</c:v>
                </c:pt>
                <c:pt idx="12">
                  <c:v>5</c:v>
                </c:pt>
              </c:numCache>
            </c:numRef>
          </c:val>
        </c:ser>
        <c:dLbls>
          <c:showLegendKey val="0"/>
          <c:showVal val="0"/>
          <c:showCatName val="0"/>
          <c:showSerName val="0"/>
          <c:showPercent val="0"/>
          <c:showBubbleSize val="0"/>
        </c:dLbls>
        <c:gapWidth val="219"/>
        <c:overlap val="-27"/>
        <c:axId val="138140512"/>
        <c:axId val="139649328"/>
      </c:barChart>
      <c:catAx>
        <c:axId val="13814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649328"/>
        <c:crosses val="autoZero"/>
        <c:auto val="1"/>
        <c:lblAlgn val="ctr"/>
        <c:lblOffset val="100"/>
        <c:noMultiLvlLbl val="0"/>
      </c:catAx>
      <c:valAx>
        <c:axId val="139649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140512"/>
        <c:crosses val="autoZero"/>
        <c:crossBetween val="between"/>
      </c:valAx>
      <c:spPr>
        <a:noFill/>
        <a:ln>
          <a:noFill/>
        </a:ln>
        <a:effectLst/>
      </c:spPr>
    </c:plotArea>
    <c:legend>
      <c:legendPos val="b"/>
      <c:layout/>
      <c:overlay val="0"/>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placebo</c:v>
                </c:pt>
              </c:strCache>
            </c:strRef>
          </c:tx>
          <c:invertIfNegative val="0"/>
          <c:cat>
            <c:strRef>
              <c:f>Sheet1!$A$2:$A$5</c:f>
              <c:strCache>
                <c:ptCount val="2"/>
                <c:pt idx="0">
                  <c:v>annual rate for</c:v>
                </c:pt>
                <c:pt idx="1">
                  <c:v>attempted suicide</c:v>
                </c:pt>
              </c:strCache>
            </c:strRef>
          </c:cat>
          <c:val>
            <c:numRef>
              <c:f>Sheet1!$B$2:$B$5</c:f>
              <c:numCache>
                <c:formatCode>General</c:formatCode>
                <c:ptCount val="4"/>
                <c:pt idx="0">
                  <c:v>0.4</c:v>
                </c:pt>
                <c:pt idx="1">
                  <c:v>2.7</c:v>
                </c:pt>
              </c:numCache>
            </c:numRef>
          </c:val>
        </c:ser>
        <c:ser>
          <c:idx val="1"/>
          <c:order val="1"/>
          <c:tx>
            <c:strRef>
              <c:f>Sheet1!$C$1</c:f>
              <c:strCache>
                <c:ptCount val="1"/>
                <c:pt idx="0">
                  <c:v>antidepressant</c:v>
                </c:pt>
              </c:strCache>
            </c:strRef>
          </c:tx>
          <c:invertIfNegative val="0"/>
          <c:cat>
            <c:strRef>
              <c:f>Sheet1!$A$2:$A$5</c:f>
              <c:strCache>
                <c:ptCount val="2"/>
                <c:pt idx="0">
                  <c:v>annual rate for</c:v>
                </c:pt>
                <c:pt idx="1">
                  <c:v>attempted suicide</c:v>
                </c:pt>
              </c:strCache>
            </c:strRef>
          </c:cat>
          <c:val>
            <c:numRef>
              <c:f>Sheet1!$C$2:$C$5</c:f>
              <c:numCache>
                <c:formatCode>General</c:formatCode>
                <c:ptCount val="4"/>
                <c:pt idx="0">
                  <c:v>0.7</c:v>
                </c:pt>
                <c:pt idx="1">
                  <c:v>2.8</c:v>
                </c:pt>
              </c:numCache>
            </c:numRef>
          </c:val>
        </c:ser>
        <c:ser>
          <c:idx val="2"/>
          <c:order val="2"/>
          <c:tx>
            <c:strRef>
              <c:f>Sheet1!$D$1</c:f>
              <c:strCache>
                <c:ptCount val="1"/>
                <c:pt idx="0">
                  <c:v>Column1</c:v>
                </c:pt>
              </c:strCache>
            </c:strRef>
          </c:tx>
          <c:invertIfNegative val="0"/>
          <c:cat>
            <c:strRef>
              <c:f>Sheet1!$A$2:$A$5</c:f>
              <c:strCache>
                <c:ptCount val="2"/>
                <c:pt idx="0">
                  <c:v>annual rate for</c:v>
                </c:pt>
                <c:pt idx="1">
                  <c:v>attempted suicide</c:v>
                </c:pt>
              </c:strCache>
            </c:strRef>
          </c:cat>
          <c:val>
            <c:numRef>
              <c:f>Sheet1!$D$2:$D$5</c:f>
              <c:numCache>
                <c:formatCode>General</c:formatCode>
                <c:ptCount val="4"/>
              </c:numCache>
            </c:numRef>
          </c:val>
        </c:ser>
        <c:dLbls>
          <c:showLegendKey val="0"/>
          <c:showVal val="0"/>
          <c:showCatName val="0"/>
          <c:showSerName val="0"/>
          <c:showPercent val="0"/>
          <c:showBubbleSize val="0"/>
        </c:dLbls>
        <c:gapWidth val="150"/>
        <c:axId val="139649720"/>
        <c:axId val="139650112"/>
      </c:barChart>
      <c:catAx>
        <c:axId val="139649720"/>
        <c:scaling>
          <c:orientation val="minMax"/>
        </c:scaling>
        <c:delete val="0"/>
        <c:axPos val="b"/>
        <c:numFmt formatCode="General" sourceLinked="1"/>
        <c:majorTickMark val="out"/>
        <c:minorTickMark val="none"/>
        <c:tickLblPos val="nextTo"/>
        <c:crossAx val="139650112"/>
        <c:crosses val="autoZero"/>
        <c:auto val="1"/>
        <c:lblAlgn val="ctr"/>
        <c:lblOffset val="100"/>
        <c:noMultiLvlLbl val="0"/>
      </c:catAx>
      <c:valAx>
        <c:axId val="139650112"/>
        <c:scaling>
          <c:orientation val="minMax"/>
        </c:scaling>
        <c:delete val="0"/>
        <c:axPos val="l"/>
        <c:majorGridlines/>
        <c:numFmt formatCode="General" sourceLinked="1"/>
        <c:majorTickMark val="out"/>
        <c:minorTickMark val="none"/>
        <c:tickLblPos val="nextTo"/>
        <c:crossAx val="139649720"/>
        <c:crosses val="autoZero"/>
        <c:crossBetween val="between"/>
      </c:valAx>
    </c:plotArea>
    <c:legend>
      <c:legendPos val="r"/>
      <c:legendEntry>
        <c:idx val="2"/>
        <c:delete val="1"/>
      </c:legendEntry>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0.71296</cdr:x>
      <cdr:y>0.54542</cdr:y>
    </cdr:from>
    <cdr:to>
      <cdr:x>1</cdr:x>
      <cdr:y>1</cdr:y>
    </cdr:to>
    <cdr:sp macro="" textlink="">
      <cdr:nvSpPr>
        <cdr:cNvPr id="2" name="TextBox 1"/>
        <cdr:cNvSpPr txBox="1"/>
      </cdr:nvSpPr>
      <cdr:spPr>
        <a:xfrm xmlns:a="http://schemas.openxmlformats.org/drawingml/2006/main">
          <a:off x="6324600" y="3200400"/>
          <a:ext cx="2362200" cy="2057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C2AE-7FF2-428B-ADFC-8612E63B8BCE}" type="datetimeFigureOut">
              <a:rPr lang="en-US" smtClean="0"/>
              <a:t>8/31/2015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FA45D7-685B-427C-9420-AC96DFA34FBE}" type="slidenum">
              <a:rPr lang="en-US" smtClean="0"/>
              <a:t>‹#›</a:t>
            </a:fld>
            <a:endParaRPr lang="en-US"/>
          </a:p>
        </p:txBody>
      </p:sp>
    </p:spTree>
    <p:extLst>
      <p:ext uri="{BB962C8B-B14F-4D97-AF65-F5344CB8AC3E}">
        <p14:creationId xmlns:p14="http://schemas.microsoft.com/office/powerpoint/2010/main" val="1325726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A45D7-685B-427C-9420-AC96DFA34FBE}" type="slidenum">
              <a:rPr lang="en-US" smtClean="0"/>
              <a:t>31</a:t>
            </a:fld>
            <a:endParaRPr lang="en-US"/>
          </a:p>
        </p:txBody>
      </p:sp>
    </p:spTree>
    <p:extLst>
      <p:ext uri="{BB962C8B-B14F-4D97-AF65-F5344CB8AC3E}">
        <p14:creationId xmlns:p14="http://schemas.microsoft.com/office/powerpoint/2010/main" val="1200510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ribbon symbolizes solidarity with people suffering from AIDS disease.</a:t>
            </a:r>
            <a:br>
              <a:rPr lang="en-US" dirty="0" smtClean="0"/>
            </a:br>
            <a:r>
              <a:rPr lang="en-US" dirty="0" smtClean="0"/>
              <a:t>International organizations like Red Cross and Red Crescent Society carry out actions all over the globe to bring help and hope to these people. </a:t>
            </a:r>
          </a:p>
          <a:p>
            <a:endParaRPr lang="en-US" dirty="0" smtClean="0"/>
          </a:p>
          <a:p>
            <a:r>
              <a:rPr lang="en-US" dirty="0" smtClean="0"/>
              <a:t>The plain Red Cross or Red Crescent flag is primarily used to identify medical units of military forces as provided by the 1864 and subsequent Geneva conventions, although national governments may authorize Red Cross or Red Crescent societies to use the flags provided there is no possibility of confusion with the primary use of the flag. The convention also allows the various international Red Cross organizations (ICRC and IFRC) to use the symbols. Therefore, the plain Red Cross is not a unique identifier of the ICRC. </a:t>
            </a:r>
          </a:p>
          <a:p>
            <a:r>
              <a:rPr lang="en-US" dirty="0" smtClean="0"/>
              <a:t>The basic right to use the Red Cross and Red Crescent flags does not derive </a:t>
            </a:r>
          </a:p>
          <a:p>
            <a:endParaRPr lang="en-US" dirty="0" smtClean="0"/>
          </a:p>
          <a:p>
            <a:r>
              <a:rPr lang="en-US" dirty="0" smtClean="0"/>
              <a:t>The Red Crescent, the Muslim version of the Red Cross, is depicted as having the upper and lower tips of the crescent to the viewers left. In French Naval Commander du </a:t>
            </a:r>
            <a:r>
              <a:rPr lang="en-US" dirty="0" err="1" smtClean="0"/>
              <a:t>Payrat's</a:t>
            </a:r>
            <a:r>
              <a:rPr lang="en-US" dirty="0" smtClean="0"/>
              <a:t> publication "Album des </a:t>
            </a:r>
            <a:r>
              <a:rPr lang="en-US" dirty="0" err="1" smtClean="0"/>
              <a:t>Pavillons</a:t>
            </a:r>
            <a:r>
              <a:rPr lang="en-US" dirty="0" smtClean="0"/>
              <a:t> </a:t>
            </a:r>
            <a:r>
              <a:rPr lang="en-US" dirty="0" err="1" smtClean="0"/>
              <a:t>Nationaux</a:t>
            </a:r>
            <a:r>
              <a:rPr lang="en-US" dirty="0" smtClean="0"/>
              <a:t> et des Marques </a:t>
            </a:r>
            <a:r>
              <a:rPr lang="en-US" dirty="0" err="1" smtClean="0"/>
              <a:t>Distinctives</a:t>
            </a:r>
            <a:r>
              <a:rPr lang="en-US" dirty="0" smtClean="0"/>
              <a:t>" the tips of the crescent are to the viewer's right. I observed news photos from Iraq on more than one occasion showing what appear the be field ambulances with the Red Crescent displayed on the side of the vehicle and the crescent's tips are to the viewer's right. </a:t>
            </a:r>
            <a:br>
              <a:rPr lang="en-US" dirty="0" smtClean="0"/>
            </a:br>
            <a:r>
              <a:rPr lang="en-US" dirty="0" err="1" smtClean="0"/>
              <a:t>Tru</a:t>
            </a:r>
            <a:r>
              <a:rPr lang="en-US" dirty="0" smtClean="0"/>
              <a:t> Pope, 22 July 2003 </a:t>
            </a:r>
          </a:p>
          <a:p>
            <a:endParaRPr lang="en-US" dirty="0" smtClean="0"/>
          </a:p>
          <a:p>
            <a:r>
              <a:rPr lang="en-US" dirty="0" smtClean="0"/>
              <a:t>Blue star  = </a:t>
            </a:r>
            <a:r>
              <a:rPr lang="en-US" dirty="0" err="1" smtClean="0"/>
              <a:t>coloncancer</a:t>
            </a:r>
            <a:r>
              <a:rPr lang="en-US" dirty="0" smtClean="0"/>
              <a:t> symbol,  pink ribbon = breast cancer symbol</a:t>
            </a:r>
          </a:p>
          <a:p>
            <a:endParaRPr lang="en-US" dirty="0"/>
          </a:p>
        </p:txBody>
      </p:sp>
      <p:sp>
        <p:nvSpPr>
          <p:cNvPr id="4" name="Slide Number Placeholder 3"/>
          <p:cNvSpPr>
            <a:spLocks noGrp="1"/>
          </p:cNvSpPr>
          <p:nvPr>
            <p:ph type="sldNum" sz="quarter" idx="10"/>
          </p:nvPr>
        </p:nvSpPr>
        <p:spPr/>
        <p:txBody>
          <a:bodyPr/>
          <a:lstStyle/>
          <a:p>
            <a:fld id="{5BFA45D7-685B-427C-9420-AC96DFA34FBE}" type="slidenum">
              <a:rPr lang="en-US" smtClean="0"/>
              <a:t>43</a:t>
            </a:fld>
            <a:endParaRPr lang="en-US"/>
          </a:p>
        </p:txBody>
      </p:sp>
    </p:spTree>
    <p:extLst>
      <p:ext uri="{BB962C8B-B14F-4D97-AF65-F5344CB8AC3E}">
        <p14:creationId xmlns:p14="http://schemas.microsoft.com/office/powerpoint/2010/main" val="2609402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3E32C9-40D3-494A-9138-1E2D662F065D}" type="datetimeFigureOut">
              <a:rPr lang="en-US" smtClean="0"/>
              <a:t>8/31/2015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3648432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3E32C9-40D3-494A-9138-1E2D662F065D}" type="datetimeFigureOut">
              <a:rPr lang="en-US" smtClean="0"/>
              <a:t>8/31/2015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341661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3E32C9-40D3-494A-9138-1E2D662F065D}" type="datetimeFigureOut">
              <a:rPr lang="en-US" smtClean="0"/>
              <a:t>8/31/2015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4026445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3604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1998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CA"/>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5347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96590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1829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7076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95880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CA"/>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95408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3E32C9-40D3-494A-9138-1E2D662F065D}" type="datetimeFigureOut">
              <a:rPr lang="en-US" smtClean="0"/>
              <a:t>8/31/2015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1029889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CA"/>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79689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54942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7842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3E32C9-40D3-494A-9138-1E2D662F065D}" type="datetimeFigureOut">
              <a:rPr lang="en-US" smtClean="0"/>
              <a:t>8/31/2015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345275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3E32C9-40D3-494A-9138-1E2D662F065D}" type="datetimeFigureOut">
              <a:rPr lang="en-US" smtClean="0"/>
              <a:t>8/31/2015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1113011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3E32C9-40D3-494A-9138-1E2D662F065D}" type="datetimeFigureOut">
              <a:rPr lang="en-US" smtClean="0"/>
              <a:t>8/31/2015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215718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3E32C9-40D3-494A-9138-1E2D662F065D}" type="datetimeFigureOut">
              <a:rPr lang="en-US" smtClean="0"/>
              <a:t>8/31/2015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2465141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E32C9-40D3-494A-9138-1E2D662F065D}" type="datetimeFigureOut">
              <a:rPr lang="en-US" smtClean="0"/>
              <a:t>8/31/2015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3505365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32C9-40D3-494A-9138-1E2D662F065D}" type="datetimeFigureOut">
              <a:rPr lang="en-US" smtClean="0"/>
              <a:t>8/31/2015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1861422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32C9-40D3-494A-9138-1E2D662F065D}" type="datetimeFigureOut">
              <a:rPr lang="en-US" smtClean="0"/>
              <a:t>8/31/2015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F57E2-5CC5-4D38-AAF0-66382719D96D}" type="slidenum">
              <a:rPr lang="en-US" smtClean="0"/>
              <a:t>‹#›</a:t>
            </a:fld>
            <a:endParaRPr lang="en-US"/>
          </a:p>
        </p:txBody>
      </p:sp>
    </p:spTree>
    <p:extLst>
      <p:ext uri="{BB962C8B-B14F-4D97-AF65-F5344CB8AC3E}">
        <p14:creationId xmlns:p14="http://schemas.microsoft.com/office/powerpoint/2010/main" val="1069801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E32C9-40D3-494A-9138-1E2D662F065D}" type="datetimeFigureOut">
              <a:rPr lang="en-US" smtClean="0"/>
              <a:t>8/31/2015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F57E2-5CC5-4D38-AAF0-66382719D96D}" type="slidenum">
              <a:rPr lang="en-US" smtClean="0"/>
              <a:t>‹#›</a:t>
            </a:fld>
            <a:endParaRPr lang="en-US"/>
          </a:p>
        </p:txBody>
      </p:sp>
    </p:spTree>
    <p:extLst>
      <p:ext uri="{BB962C8B-B14F-4D97-AF65-F5344CB8AC3E}">
        <p14:creationId xmlns:p14="http://schemas.microsoft.com/office/powerpoint/2010/main" val="3942970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FE9528-EDB5-4951-99FB-480113A340BF}" type="datetimeFigureOut">
              <a:rPr lang="en-CA" smtClean="0">
                <a:solidFill>
                  <a:prstClr val="black">
                    <a:tint val="75000"/>
                  </a:prstClr>
                </a:solidFill>
              </a:rPr>
              <a:pPr/>
              <a:t>31/08/2015</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BF0571-11C8-41DF-B938-D1234057F81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41630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who.int/mental_health/prevention/suicide/evolution/en/index.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who.int/mental_health/prevention/suicide/changes/en/index.htm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48201" y="0"/>
            <a:ext cx="4495800" cy="3505200"/>
          </a:xfrm>
          <a:prstGeom prst="rect">
            <a:avLst/>
          </a:prstGeom>
        </p:spPr>
      </p:pic>
      <p:pic>
        <p:nvPicPr>
          <p:cNvPr id="8" name="Picture 7"/>
          <p:cNvPicPr>
            <a:picLocks noChangeAspect="1"/>
          </p:cNvPicPr>
          <p:nvPr/>
        </p:nvPicPr>
        <p:blipFill>
          <a:blip r:embed="rId3"/>
          <a:stretch>
            <a:fillRect/>
          </a:stretch>
        </p:blipFill>
        <p:spPr>
          <a:xfrm>
            <a:off x="0" y="0"/>
            <a:ext cx="9144000" cy="3619500"/>
          </a:xfrm>
          <a:prstGeom prst="rect">
            <a:avLst/>
          </a:prstGeom>
        </p:spPr>
      </p:pic>
      <p:sp>
        <p:nvSpPr>
          <p:cNvPr id="2" name="Title 1"/>
          <p:cNvSpPr>
            <a:spLocks noGrp="1"/>
          </p:cNvSpPr>
          <p:nvPr>
            <p:ph type="title"/>
          </p:nvPr>
        </p:nvSpPr>
        <p:spPr>
          <a:xfrm>
            <a:off x="457200" y="914400"/>
            <a:ext cx="8229600" cy="1143000"/>
          </a:xfrm>
        </p:spPr>
        <p:txBody>
          <a:bodyPr>
            <a:normAutofit fontScale="90000"/>
          </a:bodyPr>
          <a:lstStyle/>
          <a:p>
            <a:r>
              <a:rPr lang="en-US" sz="5400" b="1" dirty="0">
                <a:solidFill>
                  <a:srgbClr val="00FFFF"/>
                </a:solidFill>
                <a:effectLst>
                  <a:outerShdw blurRad="38100" dist="38100" dir="2700000" algn="tl">
                    <a:srgbClr val="000000">
                      <a:alpha val="43137"/>
                    </a:srgbClr>
                  </a:outerShdw>
                </a:effectLst>
              </a:rPr>
              <a:t>SUICIDE PREVENTION:</a:t>
            </a:r>
            <a:br>
              <a:rPr lang="en-US" sz="5400" b="1" dirty="0">
                <a:solidFill>
                  <a:srgbClr val="00FFFF"/>
                </a:solidFill>
                <a:effectLst>
                  <a:outerShdw blurRad="38100" dist="38100" dir="2700000" algn="tl">
                    <a:srgbClr val="000000">
                      <a:alpha val="43137"/>
                    </a:srgbClr>
                  </a:outerShdw>
                </a:effectLst>
              </a:rPr>
            </a:br>
            <a:r>
              <a:rPr lang="en-US" sz="5400" b="1" dirty="0">
                <a:solidFill>
                  <a:srgbClr val="00FFFF"/>
                </a:solidFill>
                <a:effectLst>
                  <a:outerShdw blurRad="38100" dist="38100" dir="2700000" algn="tl">
                    <a:srgbClr val="000000">
                      <a:alpha val="43137"/>
                    </a:srgbClr>
                  </a:outerShdw>
                </a:effectLst>
              </a:rPr>
              <a:t>FOSTERING HOPE AS AN INTERPERSONAL ENDEAVOR.</a:t>
            </a:r>
          </a:p>
        </p:txBody>
      </p:sp>
      <p:pic>
        <p:nvPicPr>
          <p:cNvPr id="6" name="Picture 5"/>
          <p:cNvPicPr>
            <a:picLocks noChangeAspect="1"/>
          </p:cNvPicPr>
          <p:nvPr/>
        </p:nvPicPr>
        <p:blipFill>
          <a:blip r:embed="rId4"/>
          <a:stretch>
            <a:fillRect/>
          </a:stretch>
        </p:blipFill>
        <p:spPr>
          <a:xfrm>
            <a:off x="-4356" y="3505200"/>
            <a:ext cx="4652555" cy="3352800"/>
          </a:xfrm>
          <a:prstGeom prst="rect">
            <a:avLst/>
          </a:prstGeom>
        </p:spPr>
      </p:pic>
      <p:pic>
        <p:nvPicPr>
          <p:cNvPr id="7" name="Picture 6"/>
          <p:cNvPicPr>
            <a:picLocks noChangeAspect="1"/>
          </p:cNvPicPr>
          <p:nvPr/>
        </p:nvPicPr>
        <p:blipFill>
          <a:blip r:embed="rId5"/>
          <a:stretch>
            <a:fillRect/>
          </a:stretch>
        </p:blipFill>
        <p:spPr>
          <a:xfrm>
            <a:off x="4648199" y="3505200"/>
            <a:ext cx="4495801" cy="3505200"/>
          </a:xfrm>
          <a:prstGeom prst="rect">
            <a:avLst/>
          </a:prstGeom>
        </p:spPr>
      </p:pic>
      <p:sp>
        <p:nvSpPr>
          <p:cNvPr id="4" name="TextBox 3"/>
          <p:cNvSpPr txBox="1"/>
          <p:nvPr/>
        </p:nvSpPr>
        <p:spPr>
          <a:xfrm>
            <a:off x="4648198" y="3429000"/>
            <a:ext cx="4495802" cy="1569660"/>
          </a:xfrm>
          <a:prstGeom prst="rect">
            <a:avLst/>
          </a:prstGeom>
          <a:noFill/>
        </p:spPr>
        <p:txBody>
          <a:bodyPr wrap="square" rtlCol="0">
            <a:spAutoFit/>
          </a:bodyPr>
          <a:lstStyle/>
          <a:p>
            <a:pPr algn="r"/>
            <a:r>
              <a:rPr lang="en-US" sz="2400" b="1" dirty="0">
                <a:solidFill>
                  <a:srgbClr val="FF0000"/>
                </a:solidFill>
              </a:rPr>
              <a:t>Adjunct Professor, University of Ottawa,  Canada</a:t>
            </a:r>
          </a:p>
          <a:p>
            <a:pPr algn="r"/>
            <a:r>
              <a:rPr lang="en-US" sz="2400" b="1" dirty="0">
                <a:solidFill>
                  <a:srgbClr val="FF0000"/>
                </a:solidFill>
              </a:rPr>
              <a:t>University of Coimbra, Portugal and University of Malta, Malta</a:t>
            </a:r>
          </a:p>
        </p:txBody>
      </p:sp>
      <p:sp>
        <p:nvSpPr>
          <p:cNvPr id="9" name="TextBox 8"/>
          <p:cNvSpPr txBox="1"/>
          <p:nvPr/>
        </p:nvSpPr>
        <p:spPr>
          <a:xfrm>
            <a:off x="0" y="3733800"/>
            <a:ext cx="4648198" cy="1569660"/>
          </a:xfrm>
          <a:prstGeom prst="rect">
            <a:avLst/>
          </a:prstGeom>
          <a:noFill/>
        </p:spPr>
        <p:txBody>
          <a:bodyPr wrap="square" rtlCol="0">
            <a:spAutoFit/>
          </a:bodyPr>
          <a:lstStyle/>
          <a:p>
            <a:pPr algn="ctr"/>
            <a:r>
              <a:rPr lang="en-CA" sz="3200" b="1" dirty="0" smtClean="0"/>
              <a:t>Dr. John R. Cutcliffe</a:t>
            </a:r>
          </a:p>
          <a:p>
            <a:pPr algn="ctr"/>
            <a:r>
              <a:rPr lang="en-CA" sz="3200" b="1" dirty="0" smtClean="0"/>
              <a:t>RMN, RGN, RN, BSc(</a:t>
            </a:r>
            <a:r>
              <a:rPr lang="en-CA" sz="3200" b="1" dirty="0" err="1" smtClean="0"/>
              <a:t>Hon</a:t>
            </a:r>
            <a:r>
              <a:rPr lang="en-CA" sz="3200" b="1" dirty="0" smtClean="0"/>
              <a:t>), PhD.</a:t>
            </a:r>
            <a:endParaRPr lang="en-CA" sz="3200" b="1" dirty="0"/>
          </a:p>
        </p:txBody>
      </p:sp>
    </p:spTree>
    <p:extLst>
      <p:ext uri="{BB962C8B-B14F-4D97-AF65-F5344CB8AC3E}">
        <p14:creationId xmlns:p14="http://schemas.microsoft.com/office/powerpoint/2010/main" val="923070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C:\Users\Public\Pictures\pic for presentations\The-Eye-Of-Sauron-75442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1295400"/>
            <a:ext cx="8610600" cy="4524315"/>
          </a:xfrm>
          <a:prstGeom prst="rect">
            <a:avLst/>
          </a:prstGeom>
          <a:noFill/>
        </p:spPr>
        <p:txBody>
          <a:bodyPr wrap="square" rtlCol="0">
            <a:spAutoFit/>
          </a:bodyPr>
          <a:lstStyle/>
          <a:p>
            <a:pPr marL="742950" indent="-742950" algn="ctr">
              <a:buAutoNum type="arabicParenR"/>
            </a:pPr>
            <a:r>
              <a:rPr lang="en-US" sz="3600" b="1" dirty="0" smtClean="0">
                <a:solidFill>
                  <a:schemeClr val="bg1"/>
                </a:solidFill>
                <a:effectLst>
                  <a:outerShdw blurRad="38100" dist="38100" dir="2700000" algn="tl">
                    <a:srgbClr val="000000">
                      <a:alpha val="43137"/>
                    </a:srgbClr>
                  </a:outerShdw>
                </a:effectLst>
              </a:rPr>
              <a:t>Observations are concerned: with  </a:t>
            </a:r>
            <a:r>
              <a:rPr lang="en-US" sz="3600" b="1" dirty="0">
                <a:solidFill>
                  <a:schemeClr val="bg1"/>
                </a:solidFill>
                <a:effectLst>
                  <a:outerShdw blurRad="38100" dist="38100" dir="2700000" algn="tl">
                    <a:srgbClr val="000000">
                      <a:alpha val="43137"/>
                    </a:srgbClr>
                  </a:outerShdw>
                </a:effectLst>
              </a:rPr>
              <a:t>meeting the needs of the organization</a:t>
            </a:r>
            <a:r>
              <a:rPr lang="en-US" sz="3600" b="1" dirty="0" smtClean="0">
                <a:solidFill>
                  <a:schemeClr val="bg1"/>
                </a:solidFill>
                <a:effectLst>
                  <a:outerShdw blurRad="38100" dist="38100" dir="2700000" algn="tl">
                    <a:srgbClr val="000000">
                      <a:alpha val="43137"/>
                    </a:srgbClr>
                  </a:outerShdw>
                </a:effectLst>
              </a:rPr>
              <a:t>.</a:t>
            </a:r>
          </a:p>
          <a:p>
            <a:pPr algn="ctr"/>
            <a:r>
              <a:rPr lang="en-US" sz="3600" b="1" dirty="0" smtClean="0">
                <a:solidFill>
                  <a:schemeClr val="bg1"/>
                </a:solidFill>
                <a:effectLst>
                  <a:outerShdw blurRad="38100" dist="38100" dir="2700000" algn="tl">
                    <a:srgbClr val="000000">
                      <a:alpha val="43137"/>
                    </a:srgbClr>
                  </a:outerShdw>
                </a:effectLst>
              </a:rPr>
              <a:t> </a:t>
            </a:r>
            <a:endParaRPr lang="en-US" sz="3600" b="1" dirty="0">
              <a:solidFill>
                <a:schemeClr val="bg1"/>
              </a:solidFill>
              <a:effectLst>
                <a:outerShdw blurRad="38100" dist="38100" dir="2700000" algn="tl">
                  <a:srgbClr val="000000">
                    <a:alpha val="43137"/>
                  </a:srgbClr>
                </a:outerShdw>
              </a:effectLst>
            </a:endParaRPr>
          </a:p>
          <a:p>
            <a:pPr algn="ctr"/>
            <a:r>
              <a:rPr lang="en-US" sz="3600" b="1" dirty="0">
                <a:solidFill>
                  <a:schemeClr val="bg1"/>
                </a:solidFill>
                <a:effectLst>
                  <a:outerShdw blurRad="38100" dist="38100" dir="2700000" algn="tl">
                    <a:srgbClr val="000000">
                      <a:alpha val="43137"/>
                    </a:srgbClr>
                  </a:outerShdw>
                </a:effectLst>
              </a:rPr>
              <a:t>2) </a:t>
            </a:r>
            <a:r>
              <a:rPr lang="en-US" sz="3600" b="1" dirty="0" smtClean="0">
                <a:solidFill>
                  <a:schemeClr val="bg1"/>
                </a:solidFill>
                <a:effectLst>
                  <a:outerShdw blurRad="38100" dist="38100" dir="2700000" algn="tl">
                    <a:srgbClr val="000000">
                      <a:alpha val="43137"/>
                    </a:srgbClr>
                  </a:outerShdw>
                </a:effectLst>
              </a:rPr>
              <a:t>  With </a:t>
            </a:r>
            <a:r>
              <a:rPr lang="en-US" sz="3600" b="1" dirty="0">
                <a:solidFill>
                  <a:schemeClr val="bg1"/>
                </a:solidFill>
                <a:effectLst>
                  <a:outerShdw blurRad="38100" dist="38100" dir="2700000" algn="tl">
                    <a:srgbClr val="000000">
                      <a:alpha val="43137"/>
                    </a:srgbClr>
                  </a:outerShdw>
                </a:effectLst>
              </a:rPr>
              <a:t>preventing a person from causing physical harm to him or herself. </a:t>
            </a:r>
            <a:endParaRPr lang="en-US" sz="3600" b="1" dirty="0" smtClean="0">
              <a:solidFill>
                <a:schemeClr val="bg1"/>
              </a:solidFill>
              <a:effectLst>
                <a:outerShdw blurRad="38100" dist="38100" dir="2700000" algn="tl">
                  <a:srgbClr val="000000">
                    <a:alpha val="43137"/>
                  </a:srgbClr>
                </a:outerShdw>
              </a:effectLst>
            </a:endParaRPr>
          </a:p>
          <a:p>
            <a:pPr algn="ctr"/>
            <a:endParaRPr lang="en-US" sz="3600" b="1" dirty="0">
              <a:solidFill>
                <a:schemeClr val="bg1"/>
              </a:solidFill>
              <a:effectLst>
                <a:outerShdw blurRad="38100" dist="38100" dir="2700000" algn="tl">
                  <a:srgbClr val="000000">
                    <a:alpha val="43137"/>
                  </a:srgbClr>
                </a:outerShdw>
              </a:effectLst>
            </a:endParaRPr>
          </a:p>
          <a:p>
            <a:pPr algn="ctr"/>
            <a:r>
              <a:rPr lang="en-US" sz="3600" b="1" dirty="0">
                <a:solidFill>
                  <a:schemeClr val="bg1"/>
                </a:solidFill>
                <a:effectLst>
                  <a:outerShdw blurRad="38100" dist="38100" dir="2700000" algn="tl">
                    <a:srgbClr val="000000">
                      <a:alpha val="43137"/>
                    </a:srgbClr>
                  </a:outerShdw>
                </a:effectLst>
              </a:rPr>
              <a:t>3) </a:t>
            </a:r>
            <a:r>
              <a:rPr lang="en-US" sz="3600" b="1" dirty="0" smtClean="0">
                <a:solidFill>
                  <a:schemeClr val="bg1"/>
                </a:solidFill>
                <a:effectLst>
                  <a:outerShdw blurRad="38100" dist="38100" dir="2700000" algn="tl">
                    <a:srgbClr val="000000">
                      <a:alpha val="43137"/>
                    </a:srgbClr>
                  </a:outerShdw>
                </a:effectLst>
              </a:rPr>
              <a:t>  Serve </a:t>
            </a:r>
            <a:r>
              <a:rPr lang="en-US" sz="3600" b="1" dirty="0">
                <a:solidFill>
                  <a:schemeClr val="bg1"/>
                </a:solidFill>
                <a:effectLst>
                  <a:outerShdw blurRad="38100" dist="38100" dir="2700000" algn="tl">
                    <a:srgbClr val="000000">
                      <a:alpha val="43137"/>
                    </a:srgbClr>
                  </a:outerShdw>
                </a:effectLst>
              </a:rPr>
              <a:t>the need of avoiding, off-setting or ‘side-stepping’ potential litigation. </a:t>
            </a:r>
          </a:p>
        </p:txBody>
      </p:sp>
    </p:spTree>
    <p:extLst>
      <p:ext uri="{BB962C8B-B14F-4D97-AF65-F5344CB8AC3E}">
        <p14:creationId xmlns:p14="http://schemas.microsoft.com/office/powerpoint/2010/main" val="3878197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381000" y="663000"/>
            <a:ext cx="86106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4)</a:t>
            </a:r>
            <a:endParaRPr lang="en-US" sz="3200" b="1" dirty="0">
              <a:solidFill>
                <a:schemeClr val="bg1"/>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rcRect/>
          <a:stretch>
            <a:fillRect/>
          </a:stretch>
        </p:blipFill>
        <p:spPr bwMode="auto">
          <a:xfrm>
            <a:off x="0" y="0"/>
            <a:ext cx="9067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200" y="0"/>
            <a:ext cx="8991600" cy="5724644"/>
          </a:xfrm>
          <a:prstGeom prst="rect">
            <a:avLst/>
          </a:prstGeom>
          <a:noFill/>
        </p:spPr>
        <p:txBody>
          <a:bodyPr wrap="square" rtlCol="0">
            <a:spAutoFit/>
          </a:bodyPr>
          <a:lstStyle/>
          <a:p>
            <a:pPr algn="ctr"/>
            <a:r>
              <a:rPr lang="en-US" sz="2400" b="1" dirty="0" smtClean="0">
                <a:solidFill>
                  <a:srgbClr val="FF0000"/>
                </a:solidFill>
              </a:rPr>
              <a:t>4) They </a:t>
            </a:r>
            <a:r>
              <a:rPr lang="en-US" sz="2400" b="1" dirty="0">
                <a:solidFill>
                  <a:srgbClr val="FF0000"/>
                </a:solidFill>
              </a:rPr>
              <a:t>are concerned with the physical integrity of the person and do little (or nothing) to address the genesis of the person’s suicidal thoughts or feelings. </a:t>
            </a: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FF00"/>
              </a:solidFill>
            </a:endParaRPr>
          </a:p>
          <a:p>
            <a:r>
              <a:rPr lang="en-US" sz="2400" b="1" dirty="0" smtClean="0">
                <a:solidFill>
                  <a:srgbClr val="FF0000"/>
                </a:solidFill>
              </a:rPr>
              <a:t>5</a:t>
            </a:r>
            <a:r>
              <a:rPr lang="en-US" sz="2400" b="1" dirty="0">
                <a:solidFill>
                  <a:srgbClr val="FF0000"/>
                </a:solidFill>
              </a:rPr>
              <a:t>) They provide little (or nothing) in the way of addressing, relieving or helping the suicidal person’s ‘</a:t>
            </a:r>
            <a:r>
              <a:rPr lang="en-US" sz="2400" b="1" dirty="0" err="1">
                <a:solidFill>
                  <a:srgbClr val="FF0000"/>
                </a:solidFill>
              </a:rPr>
              <a:t>psychache</a:t>
            </a:r>
            <a:r>
              <a:rPr lang="en-US" sz="2400" b="1" dirty="0">
                <a:solidFill>
                  <a:srgbClr val="FF0000"/>
                </a:solidFill>
              </a:rPr>
              <a:t>’, or the pervasive sense of hopelessness and thus do little (or nothing) to address the emotional, psychological or spiritual needs and well-being of the suicidal person. </a:t>
            </a:r>
          </a:p>
        </p:txBody>
      </p:sp>
    </p:spTree>
    <p:extLst>
      <p:ext uri="{BB962C8B-B14F-4D97-AF65-F5344CB8AC3E}">
        <p14:creationId xmlns:p14="http://schemas.microsoft.com/office/powerpoint/2010/main" val="21316756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Public\Pictures\pic for presentations\523ffd45-04d1-43ca-8694-d4d3a1a1e39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990600"/>
            <a:ext cx="8991600" cy="5816977"/>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OBSERVATIONS: is there any evidence that they work?</a:t>
            </a:r>
            <a:r>
              <a:rPr lang="en-US" sz="2800" b="1" dirty="0">
                <a:solidFill>
                  <a:srgbClr val="FFFF00"/>
                </a:solidFill>
                <a:effectLst>
                  <a:outerShdw blurRad="38100" dist="38100" dir="2700000" algn="tl">
                    <a:srgbClr val="000000">
                      <a:alpha val="43137"/>
                    </a:srgbClr>
                  </a:outerShdw>
                </a:effectLst>
              </a:rPr>
              <a:t> </a:t>
            </a:r>
            <a:endParaRPr lang="en-US" sz="2800" b="1" dirty="0" smtClean="0">
              <a:solidFill>
                <a:srgbClr val="FFFF00"/>
              </a:solidFill>
              <a:effectLst>
                <a:outerShdw blurRad="38100" dist="38100" dir="2700000" algn="tl">
                  <a:srgbClr val="000000">
                    <a:alpha val="43137"/>
                  </a:srgbClr>
                </a:outerShdw>
              </a:effectLst>
            </a:endParaRPr>
          </a:p>
          <a:p>
            <a:pPr marL="342900" indent="-342900">
              <a:buFont typeface="Arial" pitchFamily="34" charset="0"/>
              <a:buChar char="•"/>
            </a:pPr>
            <a:endParaRPr lang="en-US" sz="2800" b="1" dirty="0" smtClean="0">
              <a:solidFill>
                <a:srgbClr val="FFFF00"/>
              </a:solidFill>
              <a:effectLst>
                <a:outerShdw blurRad="38100" dist="38100" dir="2700000" algn="tl">
                  <a:srgbClr val="000000">
                    <a:alpha val="43137"/>
                  </a:srgbClr>
                </a:outerShdw>
              </a:effectLst>
            </a:endParaRPr>
          </a:p>
          <a:p>
            <a:pPr marL="342900" indent="-342900">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There </a:t>
            </a:r>
            <a:r>
              <a:rPr lang="en-US" sz="2800" b="1" dirty="0">
                <a:solidFill>
                  <a:srgbClr val="FFFF00"/>
                </a:solidFill>
                <a:effectLst>
                  <a:outerShdw blurRad="38100" dist="38100" dir="2700000" algn="tl">
                    <a:srgbClr val="000000">
                      <a:alpha val="43137"/>
                    </a:srgbClr>
                  </a:outerShdw>
                </a:effectLst>
              </a:rPr>
              <a:t>is very little empirical evidence that supports the use of observations for suicidal </a:t>
            </a:r>
            <a:r>
              <a:rPr lang="en-US" sz="2800" b="1" dirty="0" smtClean="0">
                <a:solidFill>
                  <a:srgbClr val="FFFF00"/>
                </a:solidFill>
                <a:effectLst>
                  <a:outerShdw blurRad="38100" dist="38100" dir="2700000" algn="tl">
                    <a:srgbClr val="000000">
                      <a:alpha val="43137"/>
                    </a:srgbClr>
                  </a:outerShdw>
                </a:effectLst>
              </a:rPr>
              <a:t>people </a:t>
            </a:r>
            <a:endParaRPr lang="en-US" sz="2800" b="1" dirty="0">
              <a:solidFill>
                <a:srgbClr val="FFFF00"/>
              </a:solidFill>
              <a:effectLst>
                <a:outerShdw blurRad="38100" dist="38100" dir="2700000" algn="tl">
                  <a:srgbClr val="000000">
                    <a:alpha val="43137"/>
                  </a:srgbClr>
                </a:outerShdw>
              </a:effectLst>
            </a:endParaRPr>
          </a:p>
          <a:p>
            <a:r>
              <a:rPr lang="en-US" sz="2800" b="1" dirty="0">
                <a:solidFill>
                  <a:srgbClr val="FFFF00"/>
                </a:solidFill>
                <a:effectLst>
                  <a:outerShdw blurRad="38100" dist="38100" dir="2700000" algn="tl">
                    <a:srgbClr val="000000">
                      <a:alpha val="43137"/>
                    </a:srgbClr>
                  </a:outerShdw>
                </a:effectLst>
              </a:rPr>
              <a:t> </a:t>
            </a:r>
          </a:p>
          <a:p>
            <a:pPr marL="342900" indent="-342900">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‘Being </a:t>
            </a:r>
            <a:r>
              <a:rPr lang="en-US" sz="2800" b="1" dirty="0">
                <a:solidFill>
                  <a:srgbClr val="FFFF00"/>
                </a:solidFill>
                <a:effectLst>
                  <a:outerShdw blurRad="38100" dist="38100" dir="2700000" algn="tl">
                    <a:srgbClr val="000000">
                      <a:alpha val="43137"/>
                    </a:srgbClr>
                  </a:outerShdw>
                </a:effectLst>
              </a:rPr>
              <a:t>under’ certain levels of observation </a:t>
            </a:r>
            <a:r>
              <a:rPr lang="en-US" sz="2800" b="1" dirty="0" smtClean="0">
                <a:solidFill>
                  <a:srgbClr val="FFFF00"/>
                </a:solidFill>
                <a:effectLst>
                  <a:outerShdw blurRad="38100" dist="38100" dir="2700000" algn="tl">
                    <a:srgbClr val="000000">
                      <a:alpha val="43137"/>
                    </a:srgbClr>
                  </a:outerShdw>
                </a:effectLst>
              </a:rPr>
              <a:t>reduces </a:t>
            </a:r>
            <a:r>
              <a:rPr lang="en-US" sz="2800" b="1" dirty="0">
                <a:solidFill>
                  <a:srgbClr val="FFFF00"/>
                </a:solidFill>
                <a:effectLst>
                  <a:outerShdw blurRad="38100" dist="38100" dir="2700000" algn="tl">
                    <a:srgbClr val="000000">
                      <a:alpha val="43137"/>
                    </a:srgbClr>
                  </a:outerShdw>
                </a:effectLst>
              </a:rPr>
              <a:t>the number of suicide attempts</a:t>
            </a:r>
            <a:r>
              <a:rPr lang="en-US" sz="2800" b="1" dirty="0" smtClean="0">
                <a:solidFill>
                  <a:srgbClr val="FFFF00"/>
                </a:solidFill>
                <a:effectLst>
                  <a:outerShdw blurRad="38100" dist="38100" dir="2700000" algn="tl">
                    <a:srgbClr val="000000">
                      <a:alpha val="43137"/>
                    </a:srgbClr>
                  </a:outerShdw>
                </a:effectLst>
              </a:rPr>
              <a:t>; lessen the suicidal thoughts, decrease hopelessness, lessen the </a:t>
            </a:r>
            <a:r>
              <a:rPr lang="en-US" sz="2800" b="1" dirty="0" err="1" smtClean="0">
                <a:solidFill>
                  <a:srgbClr val="FFFF00"/>
                </a:solidFill>
                <a:effectLst>
                  <a:outerShdw blurRad="38100" dist="38100" dir="2700000" algn="tl">
                    <a:srgbClr val="000000">
                      <a:alpha val="43137"/>
                    </a:srgbClr>
                  </a:outerShdw>
                </a:effectLst>
              </a:rPr>
              <a:t>psychache</a:t>
            </a:r>
            <a:r>
              <a:rPr lang="en-US" sz="2800" b="1" dirty="0">
                <a:solidFill>
                  <a:srgbClr val="FFFF00"/>
                </a:solidFill>
                <a:effectLst>
                  <a:outerShdw blurRad="38100" dist="38100" dir="2700000" algn="tl">
                    <a:srgbClr val="000000">
                      <a:alpha val="43137"/>
                    </a:srgbClr>
                  </a:outerShdw>
                </a:effectLst>
              </a:rPr>
              <a:t>?</a:t>
            </a:r>
            <a:endParaRPr lang="en-US" sz="2800" b="1" dirty="0" smtClean="0">
              <a:solidFill>
                <a:srgbClr val="FFFF00"/>
              </a:solidFill>
              <a:effectLst>
                <a:outerShdw blurRad="38100" dist="38100" dir="2700000" algn="tl">
                  <a:srgbClr val="000000">
                    <a:alpha val="43137"/>
                  </a:srgbClr>
                </a:outerShdw>
              </a:effectLst>
            </a:endParaRPr>
          </a:p>
          <a:p>
            <a:endParaRPr lang="en-US" sz="2800" b="1" dirty="0">
              <a:solidFill>
                <a:srgbClr val="FFFF00"/>
              </a:solidFill>
              <a:effectLst>
                <a:outerShdw blurRad="38100" dist="38100" dir="2700000" algn="tl">
                  <a:srgbClr val="000000">
                    <a:alpha val="43137"/>
                  </a:srgbClr>
                </a:outerShdw>
              </a:effectLst>
            </a:endParaRPr>
          </a:p>
          <a:p>
            <a:pPr marL="342900" indent="-342900">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No </a:t>
            </a:r>
            <a:r>
              <a:rPr lang="en-US" sz="2800" b="1" dirty="0">
                <a:solidFill>
                  <a:srgbClr val="FFFF00"/>
                </a:solidFill>
                <a:effectLst>
                  <a:outerShdw blurRad="38100" dist="38100" dir="2700000" algn="tl">
                    <a:srgbClr val="000000">
                      <a:alpha val="43137"/>
                    </a:srgbClr>
                  </a:outerShdw>
                </a:effectLst>
              </a:rPr>
              <a:t>randomized control trial </a:t>
            </a:r>
            <a:r>
              <a:rPr lang="en-US" sz="2800" b="1" dirty="0" smtClean="0">
                <a:solidFill>
                  <a:srgbClr val="FFFF00"/>
                </a:solidFill>
                <a:effectLst>
                  <a:outerShdw blurRad="38100" dist="38100" dir="2700000" algn="tl">
                    <a:srgbClr val="000000">
                      <a:alpha val="43137"/>
                    </a:srgbClr>
                  </a:outerShdw>
                </a:effectLst>
              </a:rPr>
              <a:t>– comparing close </a:t>
            </a:r>
            <a:r>
              <a:rPr lang="en-US" sz="2800" b="1" dirty="0">
                <a:solidFill>
                  <a:srgbClr val="FFFF00"/>
                </a:solidFill>
                <a:effectLst>
                  <a:outerShdw blurRad="38100" dist="38100" dir="2700000" algn="tl">
                    <a:srgbClr val="000000">
                      <a:alpha val="43137"/>
                    </a:srgbClr>
                  </a:outerShdw>
                </a:effectLst>
              </a:rPr>
              <a:t>observation against </a:t>
            </a:r>
            <a:r>
              <a:rPr lang="en-US" sz="2800" b="1" dirty="0" smtClean="0">
                <a:solidFill>
                  <a:srgbClr val="FFFF00"/>
                </a:solidFill>
                <a:effectLst>
                  <a:outerShdw blurRad="38100" dist="38100" dir="2700000" algn="tl">
                    <a:srgbClr val="000000">
                      <a:alpha val="43137"/>
                    </a:srgbClr>
                  </a:outerShdw>
                </a:effectLst>
              </a:rPr>
              <a:t>units with no </a:t>
            </a:r>
            <a:r>
              <a:rPr lang="en-US" sz="2800" b="1" dirty="0">
                <a:solidFill>
                  <a:srgbClr val="FFFF00"/>
                </a:solidFill>
                <a:effectLst>
                  <a:outerShdw blurRad="38100" dist="38100" dir="2700000" algn="tl">
                    <a:srgbClr val="000000">
                      <a:alpha val="43137"/>
                    </a:srgbClr>
                  </a:outerShdw>
                </a:effectLst>
              </a:rPr>
              <a:t>constant observation and the effects on rates of suicide. </a:t>
            </a:r>
          </a:p>
          <a:p>
            <a:endParaRPr lang="en-US" sz="3600" dirty="0">
              <a:solidFill>
                <a:srgbClr val="C00000"/>
              </a:solidFill>
            </a:endParaRPr>
          </a:p>
        </p:txBody>
      </p:sp>
    </p:spTree>
    <p:extLst>
      <p:ext uri="{BB962C8B-B14F-4D97-AF65-F5344CB8AC3E}">
        <p14:creationId xmlns:p14="http://schemas.microsoft.com/office/powerpoint/2010/main" val="2522909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Therapeutic ??</a:t>
            </a:r>
            <a:endParaRPr lang="en-US" dirty="0"/>
          </a:p>
        </p:txBody>
      </p:sp>
      <p:pic>
        <p:nvPicPr>
          <p:cNvPr id="3074" name="Picture 2" descr="E:\Pictures\charlotte\IMG_0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Pictures\natalia\IMG_02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0800"/>
            <a:ext cx="4572000" cy="690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5572780"/>
            <a:ext cx="4953000" cy="523220"/>
          </a:xfrm>
          <a:prstGeom prst="rect">
            <a:avLst/>
          </a:prstGeom>
          <a:noFill/>
        </p:spPr>
        <p:txBody>
          <a:bodyPr wrap="square" rtlCol="0">
            <a:spAutoFit/>
          </a:bodyPr>
          <a:lstStyle/>
          <a:p>
            <a:r>
              <a:rPr lang="en-US" sz="2800" b="1" dirty="0" smtClean="0">
                <a:solidFill>
                  <a:schemeClr val="bg1"/>
                </a:solidFill>
              </a:rPr>
              <a:t>Observations – therapeutic?</a:t>
            </a:r>
            <a:endParaRPr lang="en-US" sz="2800" b="1" dirty="0">
              <a:solidFill>
                <a:schemeClr val="bg1"/>
              </a:solidFill>
            </a:endParaRPr>
          </a:p>
        </p:txBody>
      </p:sp>
      <p:sp>
        <p:nvSpPr>
          <p:cNvPr id="8" name="TextBox 7"/>
          <p:cNvSpPr txBox="1"/>
          <p:nvPr/>
        </p:nvSpPr>
        <p:spPr>
          <a:xfrm>
            <a:off x="4800600" y="619780"/>
            <a:ext cx="4267200" cy="954107"/>
          </a:xfrm>
          <a:prstGeom prst="rect">
            <a:avLst/>
          </a:prstGeom>
          <a:noFill/>
        </p:spPr>
        <p:txBody>
          <a:bodyPr wrap="square" rtlCol="0">
            <a:spAutoFit/>
          </a:bodyPr>
          <a:lstStyle/>
          <a:p>
            <a:r>
              <a:rPr lang="en-US" sz="2800" b="1" dirty="0" smtClean="0">
                <a:solidFill>
                  <a:schemeClr val="bg1"/>
                </a:solidFill>
              </a:rPr>
              <a:t>Observations – not therapeutic?</a:t>
            </a:r>
            <a:endParaRPr lang="en-US" sz="2800" b="1" dirty="0">
              <a:solidFill>
                <a:schemeClr val="bg1"/>
              </a:solidFill>
            </a:endParaRPr>
          </a:p>
        </p:txBody>
      </p:sp>
    </p:spTree>
    <p:extLst>
      <p:ext uri="{BB962C8B-B14F-4D97-AF65-F5344CB8AC3E}">
        <p14:creationId xmlns:p14="http://schemas.microsoft.com/office/powerpoint/2010/main" val="1110418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privacy</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5" y="30178"/>
            <a:ext cx="4627075" cy="362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178"/>
            <a:ext cx="4324350" cy="3246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477" y="3352800"/>
            <a:ext cx="453352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2800"/>
            <a:ext cx="4610477"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056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Who does the observations</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53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4229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76200"/>
            <a:ext cx="5105400" cy="2862322"/>
          </a:xfrm>
          <a:prstGeom prst="rect">
            <a:avLst/>
          </a:prstGeom>
          <a:noFill/>
        </p:spPr>
        <p:txBody>
          <a:bodyPr wrap="square" rtlCol="0">
            <a:spAutoFit/>
          </a:bodyPr>
          <a:lstStyle/>
          <a:p>
            <a:r>
              <a:rPr lang="en-US" sz="6000" b="1" dirty="0" smtClean="0">
                <a:solidFill>
                  <a:srgbClr val="FF0000"/>
                </a:solidFill>
              </a:rPr>
              <a:t>Observations = low skill activity</a:t>
            </a:r>
            <a:endParaRPr lang="en-US" sz="6000" b="1" dirty="0">
              <a:solidFill>
                <a:srgbClr val="FF0000"/>
              </a:solidFill>
            </a:endParaRPr>
          </a:p>
        </p:txBody>
      </p:sp>
    </p:spTree>
    <p:extLst>
      <p:ext uri="{BB962C8B-B14F-4D97-AF65-F5344CB8AC3E}">
        <p14:creationId xmlns:p14="http://schemas.microsoft.com/office/powerpoint/2010/main" val="1006294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314" name="Picture 2" descr="C:\Users\Public\Pictures\pic for presentations\thumbnailCAFPM8T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2812971"/>
            <a:ext cx="5105400" cy="3816429"/>
          </a:xfrm>
          <a:prstGeom prst="rect">
            <a:avLst/>
          </a:prstGeom>
          <a:noFill/>
        </p:spPr>
        <p:txBody>
          <a:bodyPr wrap="square" rtlCol="0">
            <a:spAutoFit/>
          </a:bodyPr>
          <a:lstStyle/>
          <a:p>
            <a:r>
              <a:rPr lang="en-US" sz="2200" b="1" dirty="0" smtClean="0">
                <a:solidFill>
                  <a:srgbClr val="FFFF00"/>
                </a:solidFill>
                <a:effectLst>
                  <a:outerShdw blurRad="38100" dist="38100" dir="2700000" algn="tl">
                    <a:srgbClr val="000000">
                      <a:alpha val="43137"/>
                    </a:srgbClr>
                  </a:outerShdw>
                </a:effectLst>
              </a:rPr>
              <a:t>Even </a:t>
            </a:r>
            <a:r>
              <a:rPr lang="en-US" sz="2200" b="1" dirty="0">
                <a:solidFill>
                  <a:srgbClr val="FFFF00"/>
                </a:solidFill>
                <a:effectLst>
                  <a:outerShdw blurRad="38100" dist="38100" dir="2700000" algn="tl">
                    <a:srgbClr val="000000">
                      <a:alpha val="43137"/>
                    </a:srgbClr>
                  </a:outerShdw>
                </a:effectLst>
              </a:rPr>
              <a:t>if we were to invoke simplistic forms of logic, it would appear to be counter-intuitive (and an ill-advised choice) to ‘treat’ or ‘care’ for people with sophisticated, complex, multi-dimensional problems by preventing the physical means of attempting suicide, and hoping that the suicidal person spontaneously resolves whatever problems (and </a:t>
            </a:r>
            <a:r>
              <a:rPr lang="en-US" sz="2200" b="1" dirty="0" err="1">
                <a:solidFill>
                  <a:srgbClr val="FFFF00"/>
                </a:solidFill>
                <a:effectLst>
                  <a:outerShdw blurRad="38100" dist="38100" dir="2700000" algn="tl">
                    <a:srgbClr val="000000">
                      <a:alpha val="43137"/>
                    </a:srgbClr>
                  </a:outerShdw>
                </a:effectLst>
              </a:rPr>
              <a:t>psychache</a:t>
            </a:r>
            <a:r>
              <a:rPr lang="en-US" sz="2200" b="1" dirty="0">
                <a:solidFill>
                  <a:srgbClr val="FFFF00"/>
                </a:solidFill>
                <a:effectLst>
                  <a:outerShdw blurRad="38100" dist="38100" dir="2700000" algn="tl">
                    <a:srgbClr val="000000">
                      <a:alpha val="43137"/>
                    </a:srgbClr>
                  </a:outerShdw>
                </a:effectLst>
              </a:rPr>
              <a:t>) that ushered them towards suicide in the first instance. </a:t>
            </a:r>
          </a:p>
        </p:txBody>
      </p:sp>
      <p:sp>
        <p:nvSpPr>
          <p:cNvPr id="3" name="TextBox 2"/>
          <p:cNvSpPr txBox="1"/>
          <p:nvPr/>
        </p:nvSpPr>
        <p:spPr>
          <a:xfrm>
            <a:off x="5334000" y="76200"/>
            <a:ext cx="3657600" cy="1938992"/>
          </a:xfrm>
          <a:prstGeom prst="rect">
            <a:avLst/>
          </a:prstGeom>
          <a:noFill/>
        </p:spPr>
        <p:txBody>
          <a:bodyPr wrap="square" rtlCol="0">
            <a:spAutoFit/>
          </a:bodyPr>
          <a:lstStyle/>
          <a:p>
            <a:r>
              <a:rPr lang="en-US" sz="2400" b="1" dirty="0">
                <a:solidFill>
                  <a:srgbClr val="FFFF00"/>
                </a:solidFill>
                <a:effectLst>
                  <a:outerShdw blurRad="38100" dist="38100" dir="2700000" algn="tl">
                    <a:srgbClr val="000000">
                      <a:alpha val="43137"/>
                    </a:srgbClr>
                  </a:outerShdw>
                </a:effectLst>
              </a:rPr>
              <a:t>Defensive practices have, at best, a limited usefulness (and efficacy) in providing care to the suicidal person. </a:t>
            </a:r>
          </a:p>
        </p:txBody>
      </p:sp>
    </p:spTree>
    <p:extLst>
      <p:ext uri="{BB962C8B-B14F-4D97-AF65-F5344CB8AC3E}">
        <p14:creationId xmlns:p14="http://schemas.microsoft.com/office/powerpoint/2010/main" val="3864870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0" cy="374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08"/>
            <a:ext cx="5320420" cy="373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740911"/>
            <a:ext cx="5334000" cy="311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40912"/>
            <a:ext cx="3810000" cy="311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95600" y="2743200"/>
            <a:ext cx="3657600" cy="1446550"/>
          </a:xfrm>
          <a:prstGeom prst="rect">
            <a:avLst/>
          </a:prstGeom>
          <a:noFill/>
        </p:spPr>
        <p:txBody>
          <a:bodyPr wrap="square" rtlCol="0">
            <a:spAutoFit/>
          </a:bodyPr>
          <a:lstStyle/>
          <a:p>
            <a:r>
              <a:rPr lang="en-US" sz="4400" b="1" dirty="0"/>
              <a:t>THE ROLE OF MEDICATION </a:t>
            </a:r>
          </a:p>
        </p:txBody>
      </p:sp>
    </p:spTree>
    <p:extLst>
      <p:ext uri="{BB962C8B-B14F-4D97-AF65-F5344CB8AC3E}">
        <p14:creationId xmlns:p14="http://schemas.microsoft.com/office/powerpoint/2010/main" val="4183418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143000"/>
            <a:ext cx="2209800" cy="1384995"/>
          </a:xfrm>
          <a:prstGeom prst="rect">
            <a:avLst/>
          </a:prstGeom>
          <a:noFill/>
        </p:spPr>
        <p:txBody>
          <a:bodyPr wrap="square" rtlCol="0">
            <a:spAutoFit/>
          </a:bodyPr>
          <a:lstStyle/>
          <a:p>
            <a:r>
              <a:rPr lang="en-US" sz="2800" dirty="0" smtClean="0"/>
              <a:t>Rate of prescription of SSRIs.</a:t>
            </a:r>
            <a:endParaRPr lang="en-US" sz="2800" dirty="0"/>
          </a:p>
        </p:txBody>
      </p:sp>
      <p:sp>
        <p:nvSpPr>
          <p:cNvPr id="6" name="TextBox 5"/>
          <p:cNvSpPr txBox="1"/>
          <p:nvPr/>
        </p:nvSpPr>
        <p:spPr>
          <a:xfrm>
            <a:off x="1295400" y="6019800"/>
            <a:ext cx="7848600" cy="523220"/>
          </a:xfrm>
          <a:prstGeom prst="rect">
            <a:avLst/>
          </a:prstGeom>
          <a:noFill/>
        </p:spPr>
        <p:txBody>
          <a:bodyPr wrap="square" rtlCol="0">
            <a:spAutoFit/>
          </a:bodyPr>
          <a:lstStyle/>
          <a:p>
            <a:r>
              <a:rPr lang="en-US" sz="2800" dirty="0" smtClean="0"/>
              <a:t>1999							2005</a:t>
            </a:r>
            <a:endParaRPr lang="en-US" sz="2800" dirty="0"/>
          </a:p>
        </p:txBody>
      </p:sp>
      <p:sp>
        <p:nvSpPr>
          <p:cNvPr id="7" name="TextBox 6"/>
          <p:cNvSpPr txBox="1"/>
          <p:nvPr/>
        </p:nvSpPr>
        <p:spPr>
          <a:xfrm>
            <a:off x="914400" y="4876800"/>
            <a:ext cx="1447800" cy="830997"/>
          </a:xfrm>
          <a:prstGeom prst="rect">
            <a:avLst/>
          </a:prstGeom>
          <a:noFill/>
        </p:spPr>
        <p:txBody>
          <a:bodyPr wrap="square" rtlCol="0">
            <a:spAutoFit/>
          </a:bodyPr>
          <a:lstStyle/>
          <a:p>
            <a:r>
              <a:rPr lang="en-US" sz="2400" b="1" dirty="0" smtClean="0"/>
              <a:t>8.2 million</a:t>
            </a:r>
            <a:endParaRPr lang="en-US" sz="2400" b="1" dirty="0"/>
          </a:p>
        </p:txBody>
      </p:sp>
      <p:sp>
        <p:nvSpPr>
          <p:cNvPr id="8" name="TextBox 7"/>
          <p:cNvSpPr txBox="1"/>
          <p:nvPr/>
        </p:nvSpPr>
        <p:spPr>
          <a:xfrm>
            <a:off x="6934200" y="1441589"/>
            <a:ext cx="1828800" cy="1077218"/>
          </a:xfrm>
          <a:prstGeom prst="rect">
            <a:avLst/>
          </a:prstGeom>
          <a:noFill/>
        </p:spPr>
        <p:txBody>
          <a:bodyPr wrap="square" rtlCol="0">
            <a:spAutoFit/>
          </a:bodyPr>
          <a:lstStyle/>
          <a:p>
            <a:r>
              <a:rPr lang="en-US" sz="3200" b="1" dirty="0" smtClean="0"/>
              <a:t>18.5 million </a:t>
            </a:r>
            <a:endParaRPr lang="en-US" sz="3200" b="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28575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054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143000"/>
            <a:ext cx="2209800" cy="1384995"/>
          </a:xfrm>
          <a:prstGeom prst="rect">
            <a:avLst/>
          </a:prstGeom>
          <a:noFill/>
        </p:spPr>
        <p:txBody>
          <a:bodyPr wrap="square" rtlCol="0">
            <a:spAutoFit/>
          </a:bodyPr>
          <a:lstStyle/>
          <a:p>
            <a:r>
              <a:rPr lang="en-US" sz="2800" dirty="0" smtClean="0"/>
              <a:t>Rate of prescription of SSRIs.</a:t>
            </a:r>
            <a:endParaRPr lang="en-US" sz="2800" dirty="0"/>
          </a:p>
        </p:txBody>
      </p:sp>
      <p:sp>
        <p:nvSpPr>
          <p:cNvPr id="6" name="TextBox 5"/>
          <p:cNvSpPr txBox="1"/>
          <p:nvPr/>
        </p:nvSpPr>
        <p:spPr>
          <a:xfrm>
            <a:off x="1295400" y="6019800"/>
            <a:ext cx="7848600" cy="523220"/>
          </a:xfrm>
          <a:prstGeom prst="rect">
            <a:avLst/>
          </a:prstGeom>
          <a:noFill/>
        </p:spPr>
        <p:txBody>
          <a:bodyPr wrap="square" rtlCol="0">
            <a:spAutoFit/>
          </a:bodyPr>
          <a:lstStyle/>
          <a:p>
            <a:r>
              <a:rPr lang="en-US" sz="2800" dirty="0" smtClean="0"/>
              <a:t>1981							2000</a:t>
            </a:r>
            <a:endParaRPr lang="en-US" sz="2800" dirty="0"/>
          </a:p>
        </p:txBody>
      </p:sp>
      <p:sp>
        <p:nvSpPr>
          <p:cNvPr id="7" name="TextBox 6"/>
          <p:cNvSpPr txBox="1"/>
          <p:nvPr/>
        </p:nvSpPr>
        <p:spPr>
          <a:xfrm>
            <a:off x="914400" y="4876800"/>
            <a:ext cx="1447800" cy="830997"/>
          </a:xfrm>
          <a:prstGeom prst="rect">
            <a:avLst/>
          </a:prstGeom>
          <a:noFill/>
        </p:spPr>
        <p:txBody>
          <a:bodyPr wrap="square" rtlCol="0">
            <a:spAutoFit/>
          </a:bodyPr>
          <a:lstStyle/>
          <a:p>
            <a:r>
              <a:rPr lang="en-US" sz="2400" b="1" dirty="0" smtClean="0"/>
              <a:t>3.2 million</a:t>
            </a:r>
            <a:endParaRPr lang="en-US" sz="2400" b="1" dirty="0"/>
          </a:p>
        </p:txBody>
      </p:sp>
      <p:sp>
        <p:nvSpPr>
          <p:cNvPr id="8" name="TextBox 7"/>
          <p:cNvSpPr txBox="1"/>
          <p:nvPr/>
        </p:nvSpPr>
        <p:spPr>
          <a:xfrm>
            <a:off x="6934200" y="1441589"/>
            <a:ext cx="1828800" cy="1077218"/>
          </a:xfrm>
          <a:prstGeom prst="rect">
            <a:avLst/>
          </a:prstGeom>
          <a:noFill/>
        </p:spPr>
        <p:txBody>
          <a:bodyPr wrap="square" rtlCol="0">
            <a:spAutoFit/>
          </a:bodyPr>
          <a:lstStyle/>
          <a:p>
            <a:r>
              <a:rPr lang="en-US" sz="3200" b="1" dirty="0" smtClean="0"/>
              <a:t>14.5 million </a:t>
            </a:r>
            <a:endParaRPr lang="en-US" sz="3200" b="1"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0"/>
            <a:ext cx="28575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992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69831" cy="6858000"/>
          </a:xfrm>
          <a:prstGeom prst="rect">
            <a:avLst/>
          </a:prstGeom>
        </p:spPr>
      </p:pic>
      <p:sp>
        <p:nvSpPr>
          <p:cNvPr id="8" name="TextBox 7"/>
          <p:cNvSpPr txBox="1"/>
          <p:nvPr/>
        </p:nvSpPr>
        <p:spPr>
          <a:xfrm>
            <a:off x="76200" y="762000"/>
            <a:ext cx="5410200" cy="3539430"/>
          </a:xfrm>
          <a:prstGeom prst="rect">
            <a:avLst/>
          </a:prstGeom>
          <a:noFill/>
        </p:spPr>
        <p:txBody>
          <a:bodyPr wrap="square" rtlCol="0">
            <a:spAutoFit/>
          </a:bodyPr>
          <a:lstStyle/>
          <a:p>
            <a:r>
              <a:rPr lang="en-CA" sz="3200" b="1" dirty="0" smtClean="0">
                <a:solidFill>
                  <a:srgbClr val="003300"/>
                </a:solidFill>
                <a:effectLst>
                  <a:outerShdw blurRad="38100" dist="38100" dir="2700000" algn="tl">
                    <a:srgbClr val="000000">
                      <a:alpha val="43137"/>
                    </a:srgbClr>
                  </a:outerShdw>
                </a:effectLst>
              </a:rPr>
              <a:t>DISCLOSURE STATEMENT:</a:t>
            </a:r>
          </a:p>
          <a:p>
            <a:endParaRPr lang="en-CA" sz="3200" b="1" dirty="0">
              <a:solidFill>
                <a:srgbClr val="003300"/>
              </a:solidFill>
              <a:effectLst>
                <a:outerShdw blurRad="38100" dist="38100" dir="2700000" algn="tl">
                  <a:srgbClr val="000000">
                    <a:alpha val="43137"/>
                  </a:srgbClr>
                </a:outerShdw>
              </a:effectLst>
            </a:endParaRPr>
          </a:p>
          <a:p>
            <a:r>
              <a:rPr lang="en-CA" sz="3200" b="1" dirty="0" smtClean="0">
                <a:solidFill>
                  <a:srgbClr val="003300"/>
                </a:solidFill>
                <a:effectLst>
                  <a:outerShdw blurRad="38100" dist="38100" dir="2700000" algn="tl">
                    <a:srgbClr val="000000">
                      <a:alpha val="43137"/>
                    </a:srgbClr>
                  </a:outerShdw>
                </a:effectLst>
              </a:rPr>
              <a:t>Dr. John Cutcliffe confirms and asserts that I have no conflict of interest or commercial support related to this presentation.</a:t>
            </a:r>
            <a:endParaRPr lang="en-CA" sz="3200" b="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46410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09600"/>
            <a:ext cx="2209800" cy="1384995"/>
          </a:xfrm>
          <a:prstGeom prst="rect">
            <a:avLst/>
          </a:prstGeom>
          <a:noFill/>
        </p:spPr>
        <p:txBody>
          <a:bodyPr wrap="square" rtlCol="0">
            <a:spAutoFit/>
          </a:bodyPr>
          <a:lstStyle/>
          <a:p>
            <a:r>
              <a:rPr lang="en-US" sz="2800" dirty="0" smtClean="0"/>
              <a:t>Rate of prescription of SSRIs.</a:t>
            </a:r>
            <a:endParaRPr lang="en-US" sz="2800" dirty="0"/>
          </a:p>
        </p:txBody>
      </p:sp>
      <p:sp>
        <p:nvSpPr>
          <p:cNvPr id="6" name="TextBox 5"/>
          <p:cNvSpPr txBox="1"/>
          <p:nvPr/>
        </p:nvSpPr>
        <p:spPr>
          <a:xfrm>
            <a:off x="914400" y="6019800"/>
            <a:ext cx="7848600" cy="523220"/>
          </a:xfrm>
          <a:prstGeom prst="rect">
            <a:avLst/>
          </a:prstGeom>
          <a:noFill/>
        </p:spPr>
        <p:txBody>
          <a:bodyPr wrap="square" rtlCol="0">
            <a:spAutoFit/>
          </a:bodyPr>
          <a:lstStyle/>
          <a:p>
            <a:r>
              <a:rPr lang="en-US" sz="2800" dirty="0" smtClean="0"/>
              <a:t>1988							2008</a:t>
            </a:r>
            <a:endParaRPr lang="en-US" sz="2800" dirty="0"/>
          </a:p>
        </p:txBody>
      </p:sp>
      <p:sp>
        <p:nvSpPr>
          <p:cNvPr id="8" name="TextBox 7"/>
          <p:cNvSpPr txBox="1"/>
          <p:nvPr/>
        </p:nvSpPr>
        <p:spPr>
          <a:xfrm>
            <a:off x="2057400" y="4795897"/>
            <a:ext cx="5486400" cy="2062103"/>
          </a:xfrm>
          <a:prstGeom prst="rect">
            <a:avLst/>
          </a:prstGeom>
          <a:noFill/>
        </p:spPr>
        <p:txBody>
          <a:bodyPr wrap="square" rtlCol="0">
            <a:spAutoFit/>
          </a:bodyPr>
          <a:lstStyle/>
          <a:p>
            <a:r>
              <a:rPr lang="en-US" sz="3200" b="1" dirty="0"/>
              <a:t> </a:t>
            </a:r>
            <a:r>
              <a:rPr lang="en-US" sz="3200" b="1" dirty="0" smtClean="0"/>
              <a:t>        National </a:t>
            </a:r>
            <a:r>
              <a:rPr lang="en-US" sz="3200" b="1" dirty="0"/>
              <a:t>Center for Health Statistics (NCHS), </a:t>
            </a:r>
            <a:r>
              <a:rPr lang="en-US" sz="3200" b="1" dirty="0" smtClean="0"/>
              <a:t>increased </a:t>
            </a:r>
            <a:r>
              <a:rPr lang="en-US" sz="3200" b="1" dirty="0"/>
              <a:t>by almost 400% between 1988–1994 and 2005–2008.</a:t>
            </a:r>
          </a:p>
        </p:txBody>
      </p:sp>
      <p:pic>
        <p:nvPicPr>
          <p:cNvPr id="5" name="Picture 4"/>
          <p:cNvPicPr>
            <a:picLocks noChangeAspect="1"/>
          </p:cNvPicPr>
          <p:nvPr/>
        </p:nvPicPr>
        <p:blipFill>
          <a:blip r:embed="rId3"/>
          <a:stretch>
            <a:fillRect/>
          </a:stretch>
        </p:blipFill>
        <p:spPr>
          <a:xfrm>
            <a:off x="2362200" y="-38030"/>
            <a:ext cx="3600450" cy="2203450"/>
          </a:xfrm>
          <a:prstGeom prst="rect">
            <a:avLst/>
          </a:prstGeom>
        </p:spPr>
      </p:pic>
      <p:sp>
        <p:nvSpPr>
          <p:cNvPr id="9" name="TextBox 8"/>
          <p:cNvSpPr txBox="1"/>
          <p:nvPr/>
        </p:nvSpPr>
        <p:spPr>
          <a:xfrm>
            <a:off x="76200" y="2286000"/>
            <a:ext cx="3429000" cy="1384995"/>
          </a:xfrm>
          <a:prstGeom prst="rect">
            <a:avLst/>
          </a:prstGeom>
          <a:noFill/>
        </p:spPr>
        <p:txBody>
          <a:bodyPr wrap="square" rtlCol="0">
            <a:spAutoFit/>
          </a:bodyPr>
          <a:lstStyle/>
          <a:p>
            <a:r>
              <a:rPr lang="en-CA" sz="2800" b="1" dirty="0"/>
              <a:t>Olson &amp; Marcus (2009) o</a:t>
            </a:r>
            <a:r>
              <a:rPr lang="en-US" sz="2800" b="1" dirty="0" err="1"/>
              <a:t>ver</a:t>
            </a:r>
            <a:r>
              <a:rPr lang="en-US" sz="2800" b="1" dirty="0"/>
              <a:t> 200%  increase.  </a:t>
            </a:r>
          </a:p>
        </p:txBody>
      </p:sp>
    </p:spTree>
    <p:extLst>
      <p:ext uri="{BB962C8B-B14F-4D97-AF65-F5344CB8AC3E}">
        <p14:creationId xmlns:p14="http://schemas.microsoft.com/office/powerpoint/2010/main" val="33267863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0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3034605"/>
            <a:ext cx="2209800" cy="1384995"/>
          </a:xfrm>
          <a:prstGeom prst="rect">
            <a:avLst/>
          </a:prstGeom>
          <a:noFill/>
        </p:spPr>
        <p:txBody>
          <a:bodyPr wrap="square" rtlCol="0">
            <a:spAutoFit/>
          </a:bodyPr>
          <a:lstStyle/>
          <a:p>
            <a:r>
              <a:rPr lang="en-US" sz="2800" dirty="0" smtClean="0"/>
              <a:t>Rate of prescription of SSRIs.</a:t>
            </a:r>
            <a:endParaRPr lang="en-US" sz="2800" dirty="0"/>
          </a:p>
        </p:txBody>
      </p:sp>
      <p:sp>
        <p:nvSpPr>
          <p:cNvPr id="6" name="TextBox 5"/>
          <p:cNvSpPr txBox="1"/>
          <p:nvPr/>
        </p:nvSpPr>
        <p:spPr>
          <a:xfrm>
            <a:off x="1295400" y="6019800"/>
            <a:ext cx="7848600" cy="523220"/>
          </a:xfrm>
          <a:prstGeom prst="rect">
            <a:avLst/>
          </a:prstGeom>
          <a:noFill/>
        </p:spPr>
        <p:txBody>
          <a:bodyPr wrap="square" rtlCol="0">
            <a:spAutoFit/>
          </a:bodyPr>
          <a:lstStyle/>
          <a:p>
            <a:r>
              <a:rPr lang="en-US" sz="2800" dirty="0" smtClean="0"/>
              <a:t>1987 - 						2006 +</a:t>
            </a:r>
            <a:endParaRPr lang="en-US" sz="2800" dirty="0"/>
          </a:p>
        </p:txBody>
      </p:sp>
      <p:sp>
        <p:nvSpPr>
          <p:cNvPr id="8" name="TextBox 7"/>
          <p:cNvSpPr txBox="1"/>
          <p:nvPr/>
        </p:nvSpPr>
        <p:spPr>
          <a:xfrm>
            <a:off x="6934200" y="3113782"/>
            <a:ext cx="1828800" cy="584775"/>
          </a:xfrm>
          <a:prstGeom prst="rect">
            <a:avLst/>
          </a:prstGeom>
          <a:noFill/>
        </p:spPr>
        <p:txBody>
          <a:bodyPr wrap="square" rtlCol="0">
            <a:spAutoFit/>
          </a:bodyPr>
          <a:lstStyle/>
          <a:p>
            <a:r>
              <a:rPr lang="en-US" sz="3200" b="1" dirty="0" smtClean="0"/>
              <a:t> </a:t>
            </a:r>
            <a:endParaRPr lang="en-US" sz="3200" b="1" dirty="0"/>
          </a:p>
        </p:txBody>
      </p:sp>
      <p:pic>
        <p:nvPicPr>
          <p:cNvPr id="5" name="Picture 4"/>
          <p:cNvPicPr>
            <a:picLocks noChangeAspect="1"/>
          </p:cNvPicPr>
          <p:nvPr/>
        </p:nvPicPr>
        <p:blipFill>
          <a:blip r:embed="rId3"/>
          <a:stretch>
            <a:fillRect/>
          </a:stretch>
        </p:blipFill>
        <p:spPr>
          <a:xfrm>
            <a:off x="5334000" y="-13856"/>
            <a:ext cx="3848100" cy="2204357"/>
          </a:xfrm>
          <a:prstGeom prst="rect">
            <a:avLst/>
          </a:prstGeom>
        </p:spPr>
      </p:pic>
      <p:pic>
        <p:nvPicPr>
          <p:cNvPr id="9" name="Picture 8"/>
          <p:cNvPicPr>
            <a:picLocks noChangeAspect="1"/>
          </p:cNvPicPr>
          <p:nvPr/>
        </p:nvPicPr>
        <p:blipFill>
          <a:blip r:embed="rId4"/>
          <a:stretch>
            <a:fillRect/>
          </a:stretch>
        </p:blipFill>
        <p:spPr>
          <a:xfrm>
            <a:off x="9524" y="-22225"/>
            <a:ext cx="3648076" cy="2262752"/>
          </a:xfrm>
          <a:prstGeom prst="rect">
            <a:avLst/>
          </a:prstGeom>
        </p:spPr>
      </p:pic>
      <p:pic>
        <p:nvPicPr>
          <p:cNvPr id="10" name="Picture 9"/>
          <p:cNvPicPr>
            <a:picLocks noChangeAspect="1"/>
          </p:cNvPicPr>
          <p:nvPr/>
        </p:nvPicPr>
        <p:blipFill>
          <a:blip r:embed="rId5"/>
          <a:stretch>
            <a:fillRect/>
          </a:stretch>
        </p:blipFill>
        <p:spPr>
          <a:xfrm>
            <a:off x="3200400" y="4526973"/>
            <a:ext cx="3505200" cy="2324100"/>
          </a:xfrm>
          <a:prstGeom prst="rect">
            <a:avLst/>
          </a:prstGeom>
        </p:spPr>
      </p:pic>
    </p:spTree>
    <p:extLst>
      <p:ext uri="{BB962C8B-B14F-4D97-AF65-F5344CB8AC3E}">
        <p14:creationId xmlns:p14="http://schemas.microsoft.com/office/powerpoint/2010/main" val="2328043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noAutofit/>
          </a:bodyPr>
          <a:lstStyle/>
          <a:p>
            <a:r>
              <a:rPr lang="en-US" sz="4000" b="1" dirty="0" smtClean="0"/>
              <a:t>Kahn et al., 2000; 2001</a:t>
            </a:r>
            <a:r>
              <a:rPr lang="en-US" sz="3200" dirty="0" smtClean="0"/>
              <a:t/>
            </a:r>
            <a:br>
              <a:rPr lang="en-US" sz="3200" dirty="0" smtClean="0"/>
            </a:br>
            <a:r>
              <a:rPr lang="en-US" sz="2400" dirty="0"/>
              <a:t>S</a:t>
            </a:r>
            <a:r>
              <a:rPr lang="en-US" sz="2400" dirty="0" smtClean="0"/>
              <a:t>ee also Kirsch</a:t>
            </a:r>
            <a:r>
              <a:rPr lang="en-US" sz="2400" dirty="0"/>
              <a:t>, Deacon, </a:t>
            </a:r>
            <a:r>
              <a:rPr lang="en-US" sz="2400" dirty="0" err="1"/>
              <a:t>Huedo</a:t>
            </a:r>
            <a:r>
              <a:rPr lang="en-US" sz="2400" dirty="0"/>
              <a:t>-Medina et al., </a:t>
            </a:r>
            <a:r>
              <a:rPr lang="en-US" sz="2400" dirty="0" smtClean="0"/>
              <a:t>2008; </a:t>
            </a:r>
            <a:r>
              <a:rPr lang="en-US" sz="2400" dirty="0" err="1" smtClean="0"/>
              <a:t>Antonuccio</a:t>
            </a:r>
            <a:r>
              <a:rPr lang="en-US" sz="2400" dirty="0"/>
              <a:t>, Burns and Danton (2002</a:t>
            </a:r>
            <a:r>
              <a:rPr lang="en-US" sz="2400" dirty="0" smtClean="0"/>
              <a:t>); Moncrieff</a:t>
            </a:r>
            <a:r>
              <a:rPr lang="en-US" sz="2400" dirty="0"/>
              <a:t>, </a:t>
            </a:r>
            <a:r>
              <a:rPr lang="en-US" sz="2400" dirty="0" err="1"/>
              <a:t>Wessely</a:t>
            </a:r>
            <a:r>
              <a:rPr lang="en-US" sz="2400" dirty="0"/>
              <a:t>, &amp; </a:t>
            </a:r>
            <a:r>
              <a:rPr lang="en-US" sz="2400" dirty="0" smtClean="0"/>
              <a:t>Hardy (1998). </a:t>
            </a:r>
            <a:endParaRPr lang="en-US" sz="24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1507213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4222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64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0"/>
            <a:ext cx="9296400" cy="6494085"/>
          </a:xfrm>
          <a:prstGeom prst="rect">
            <a:avLst/>
          </a:prstGeom>
          <a:noFill/>
        </p:spPr>
        <p:txBody>
          <a:bodyPr wrap="square" rtlCol="0">
            <a:spAutoFit/>
          </a:bodyPr>
          <a:lstStyle/>
          <a:p>
            <a:pPr algn="just"/>
            <a:r>
              <a:rPr lang="en-US" sz="3200" dirty="0">
                <a:solidFill>
                  <a:srgbClr val="FFCCFF"/>
                </a:solidFill>
              </a:rPr>
              <a:t>“Over the past decades the rate of completed suicide has remained quite stable, and that of suicide attempts seems to have increased. </a:t>
            </a:r>
            <a:endParaRPr lang="en-US" sz="3200" dirty="0" smtClean="0">
              <a:solidFill>
                <a:srgbClr val="FFCCFF"/>
              </a:solidFill>
            </a:endParaRPr>
          </a:p>
          <a:p>
            <a:pPr algn="just"/>
            <a:endParaRPr lang="en-US" sz="3200" dirty="0">
              <a:solidFill>
                <a:srgbClr val="FFCCFF"/>
              </a:solidFill>
            </a:endParaRPr>
          </a:p>
          <a:p>
            <a:pPr algn="just"/>
            <a:r>
              <a:rPr lang="en-US" sz="3200" dirty="0" smtClean="0">
                <a:solidFill>
                  <a:srgbClr val="FFCCFF"/>
                </a:solidFill>
              </a:rPr>
              <a:t>These </a:t>
            </a:r>
            <a:r>
              <a:rPr lang="en-US" sz="3200" dirty="0">
                <a:solidFill>
                  <a:srgbClr val="FFCCFF"/>
                </a:solidFill>
              </a:rPr>
              <a:t>are puzzling observations, since (it is often purported) that depression the major precursor of suicide and antidepressants have been used increasingly in the treatment of depression. </a:t>
            </a:r>
            <a:endParaRPr lang="en-US" sz="3200" dirty="0" smtClean="0">
              <a:solidFill>
                <a:srgbClr val="FFCCFF"/>
              </a:solidFill>
            </a:endParaRPr>
          </a:p>
          <a:p>
            <a:pPr algn="just"/>
            <a:endParaRPr lang="en-US" sz="3200" dirty="0">
              <a:solidFill>
                <a:srgbClr val="FFCCFF"/>
              </a:solidFill>
            </a:endParaRPr>
          </a:p>
          <a:p>
            <a:pPr algn="just"/>
            <a:r>
              <a:rPr lang="en-US" sz="3200" dirty="0" smtClean="0">
                <a:solidFill>
                  <a:srgbClr val="FFCCFF"/>
                </a:solidFill>
              </a:rPr>
              <a:t>These </a:t>
            </a:r>
            <a:r>
              <a:rPr lang="en-US" sz="3200" dirty="0">
                <a:solidFill>
                  <a:srgbClr val="FFCCFF"/>
                </a:solidFill>
              </a:rPr>
              <a:t>observations have not attracted sufficient attention, possibly because they do not accord with consensus opinions about depression treatment in psychiatry today.” (van </a:t>
            </a:r>
            <a:r>
              <a:rPr lang="en-US" sz="3200" dirty="0" err="1">
                <a:solidFill>
                  <a:srgbClr val="FFCCFF"/>
                </a:solidFill>
              </a:rPr>
              <a:t>Praag</a:t>
            </a:r>
            <a:r>
              <a:rPr lang="en-US" sz="3200" dirty="0">
                <a:solidFill>
                  <a:srgbClr val="FFCCFF"/>
                </a:solidFill>
              </a:rPr>
              <a:t>, 2005, p254)</a:t>
            </a:r>
          </a:p>
        </p:txBody>
      </p:sp>
    </p:spTree>
    <p:extLst>
      <p:ext uri="{BB962C8B-B14F-4D97-AF65-F5344CB8AC3E}">
        <p14:creationId xmlns:p14="http://schemas.microsoft.com/office/powerpoint/2010/main" val="403182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33937"/>
          </a:xfrm>
          <a:prstGeom prst="rect">
            <a:avLst/>
          </a:prstGeom>
        </p:spPr>
      </p:pic>
    </p:spTree>
    <p:extLst>
      <p:ext uri="{BB962C8B-B14F-4D97-AF65-F5344CB8AC3E}">
        <p14:creationId xmlns:p14="http://schemas.microsoft.com/office/powerpoint/2010/main" val="1066293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34636" y="-71726"/>
            <a:ext cx="9407236" cy="692972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251443623"/>
              </p:ext>
            </p:extLst>
          </p:nvPr>
        </p:nvGraphicFramePr>
        <p:xfrm>
          <a:off x="533400" y="274640"/>
          <a:ext cx="8229616" cy="5504921"/>
        </p:xfrm>
        <a:graphic>
          <a:graphicData uri="http://schemas.openxmlformats.org/drawingml/2006/table">
            <a:tbl>
              <a:tblPr/>
              <a:tblGrid>
                <a:gridCol w="8021450"/>
                <a:gridCol w="208166"/>
              </a:tblGrid>
              <a:tr h="623589">
                <a:tc>
                  <a:txBody>
                    <a:bodyPr/>
                    <a:lstStyle/>
                    <a:p>
                      <a:endParaRPr lang="en-CA" sz="1800" dirty="0"/>
                    </a:p>
                  </a:txBody>
                  <a:tcPr marL="91383" marR="91383" marT="45691" marB="45691" anchor="ctr">
                    <a:lnL>
                      <a:noFill/>
                    </a:lnL>
                    <a:lnR>
                      <a:noFill/>
                    </a:lnR>
                    <a:lnT>
                      <a:noFill/>
                    </a:lnT>
                    <a:lnB>
                      <a:noFill/>
                    </a:lnB>
                  </a:tcPr>
                </a:tc>
                <a:tc>
                  <a:txBody>
                    <a:bodyPr/>
                    <a:lstStyle/>
                    <a:p>
                      <a:endParaRPr lang="en-CA" sz="1800"/>
                    </a:p>
                  </a:txBody>
                  <a:tcPr marL="91383" marR="91383" marT="45691" marB="45691">
                    <a:lnL>
                      <a:noFill/>
                    </a:lnL>
                  </a:tcPr>
                </a:tc>
              </a:tr>
              <a:tr h="410222">
                <a:tc>
                  <a:txBody>
                    <a:bodyPr/>
                    <a:lstStyle/>
                    <a:p>
                      <a:pPr algn="ctr"/>
                      <a:r>
                        <a:rPr lang="en-CA" sz="4000" b="1" dirty="0" smtClean="0">
                          <a:solidFill>
                            <a:srgbClr val="FFFF00"/>
                          </a:solidFill>
                          <a:effectLst>
                            <a:outerShdw blurRad="38100" dist="38100" dir="2700000" algn="tl">
                              <a:srgbClr val="000000">
                                <a:alpha val="43137"/>
                              </a:srgbClr>
                            </a:outerShdw>
                          </a:effectLst>
                        </a:rPr>
                        <a:t>AESCHI</a:t>
                      </a:r>
                      <a:r>
                        <a:rPr lang="en-CA" sz="4000" b="1" baseline="0" dirty="0" smtClean="0">
                          <a:solidFill>
                            <a:srgbClr val="FFFF00"/>
                          </a:solidFill>
                          <a:effectLst>
                            <a:outerShdw blurRad="38100" dist="38100" dir="2700000" algn="tl">
                              <a:srgbClr val="000000">
                                <a:alpha val="43137"/>
                              </a:srgbClr>
                            </a:outerShdw>
                          </a:effectLst>
                        </a:rPr>
                        <a:t> WORKING GROUP</a:t>
                      </a:r>
                    </a:p>
                    <a:p>
                      <a:pPr algn="ctr"/>
                      <a:r>
                        <a:rPr lang="en-CA" sz="4000" b="1" baseline="0" dirty="0" smtClean="0">
                          <a:solidFill>
                            <a:srgbClr val="FFFF00"/>
                          </a:solidFill>
                          <a:effectLst>
                            <a:outerShdw blurRad="38100" dist="38100" dir="2700000" algn="tl">
                              <a:srgbClr val="000000">
                                <a:alpha val="43137"/>
                              </a:srgbClr>
                            </a:outerShdw>
                          </a:effectLst>
                        </a:rPr>
                        <a:t>MEETING THE SUICIDAL PERSON.</a:t>
                      </a:r>
                      <a:endParaRPr lang="en-CA" sz="4000" b="1" dirty="0">
                        <a:solidFill>
                          <a:srgbClr val="FFFF00"/>
                        </a:solidFill>
                        <a:effectLst>
                          <a:outerShdw blurRad="38100" dist="38100" dir="2700000" algn="tl">
                            <a:srgbClr val="000000">
                              <a:alpha val="43137"/>
                            </a:srgbClr>
                          </a:outerShdw>
                        </a:effectLst>
                      </a:endParaRPr>
                    </a:p>
                  </a:txBody>
                  <a:tcPr marL="91383" marR="91383" marT="45691" marB="45691" anchor="ctr">
                    <a:lnL>
                      <a:noFill/>
                    </a:lnL>
                    <a:lnR>
                      <a:noFill/>
                    </a:lnR>
                    <a:lnT>
                      <a:noFill/>
                    </a:lnT>
                    <a:lnB>
                      <a:noFill/>
                    </a:lnB>
                  </a:tcPr>
                </a:tc>
                <a:tc>
                  <a:txBody>
                    <a:bodyPr/>
                    <a:lstStyle/>
                    <a:p>
                      <a:endParaRPr lang="en-CA" sz="1800"/>
                    </a:p>
                  </a:txBody>
                  <a:tcPr marL="91383" marR="91383" marT="45691" marB="45691">
                    <a:lnL>
                      <a:noFill/>
                    </a:lnL>
                  </a:tcPr>
                </a:tc>
              </a:tr>
              <a:tr h="410222">
                <a:tc>
                  <a:txBody>
                    <a:bodyPr/>
                    <a:lstStyle/>
                    <a:p>
                      <a:pPr algn="ctr"/>
                      <a:endParaRPr lang="en-CA" sz="3600" dirty="0">
                        <a:solidFill>
                          <a:srgbClr val="FFFF00"/>
                        </a:solidFill>
                      </a:endParaRPr>
                    </a:p>
                  </a:txBody>
                  <a:tcPr marL="91383" marR="91383" marT="45691" marB="45691" anchor="ctr">
                    <a:lnL>
                      <a:noFill/>
                    </a:lnL>
                    <a:lnR>
                      <a:noFill/>
                    </a:lnR>
                    <a:lnT>
                      <a:noFill/>
                    </a:lnT>
                    <a:lnB>
                      <a:noFill/>
                    </a:lnB>
                  </a:tcPr>
                </a:tc>
                <a:tc>
                  <a:txBody>
                    <a:bodyPr/>
                    <a:lstStyle/>
                    <a:p>
                      <a:endParaRPr lang="en-CA" sz="1800"/>
                    </a:p>
                  </a:txBody>
                  <a:tcPr marL="91383" marR="91383" marT="45691" marB="45691">
                    <a:lnL>
                      <a:noFill/>
                    </a:lnL>
                  </a:tcPr>
                </a:tc>
              </a:tr>
              <a:tr h="410222">
                <a:tc>
                  <a:txBody>
                    <a:bodyPr/>
                    <a:lstStyle/>
                    <a:p>
                      <a:pPr algn="ctr"/>
                      <a:endParaRPr lang="en-CA" sz="3600" u="sng" dirty="0">
                        <a:solidFill>
                          <a:srgbClr val="FF0000"/>
                        </a:solidFill>
                      </a:endParaRPr>
                    </a:p>
                  </a:txBody>
                  <a:tcPr marL="91383" marR="91383" marT="45691" marB="45691" anchor="ctr">
                    <a:lnL>
                      <a:noFill/>
                    </a:lnL>
                    <a:lnR>
                      <a:noFill/>
                    </a:lnR>
                    <a:lnT>
                      <a:noFill/>
                    </a:lnT>
                    <a:lnB>
                      <a:noFill/>
                    </a:lnB>
                  </a:tcPr>
                </a:tc>
                <a:tc>
                  <a:txBody>
                    <a:bodyPr/>
                    <a:lstStyle/>
                    <a:p>
                      <a:pPr algn="ctr"/>
                      <a:endParaRPr lang="en-CA" sz="1800" u="sng" dirty="0"/>
                    </a:p>
                  </a:txBody>
                  <a:tcPr marL="91383" marR="91383" marT="45691" marB="45691" anchor="ctr">
                    <a:lnL>
                      <a:noFill/>
                    </a:lnL>
                    <a:lnR>
                      <a:noFill/>
                    </a:lnR>
                    <a:lnB>
                      <a:noFill/>
                    </a:lnB>
                  </a:tcPr>
                </a:tc>
              </a:tr>
              <a:tr h="2290706">
                <a:tc>
                  <a:txBody>
                    <a:bodyPr/>
                    <a:lstStyle/>
                    <a:p>
                      <a:pPr algn="ctr"/>
                      <a:r>
                        <a:rPr lang="en-CA" sz="3600" b="1" dirty="0">
                          <a:solidFill>
                            <a:srgbClr val="FFFF00"/>
                          </a:solidFill>
                          <a:effectLst/>
                          <a:latin typeface="Arial, Helvetica, sans-serif"/>
                        </a:rPr>
                        <a:t>New perspectives for the </a:t>
                      </a:r>
                      <a:r>
                        <a:rPr lang="en-CA" sz="3600" b="1" dirty="0" smtClean="0">
                          <a:solidFill>
                            <a:srgbClr val="FFFF00"/>
                          </a:solidFill>
                          <a:effectLst/>
                          <a:latin typeface="Arial, Helvetica, sans-serif"/>
                        </a:rPr>
                        <a:t>clinician:</a:t>
                      </a:r>
                      <a:endParaRPr lang="en-CA" sz="3600" dirty="0">
                        <a:solidFill>
                          <a:srgbClr val="FFFF00"/>
                        </a:solidFill>
                        <a:effectLst/>
                      </a:endParaRPr>
                    </a:p>
                    <a:p>
                      <a:pPr algn="ctr"/>
                      <a:r>
                        <a:rPr lang="en-CA" sz="3600" dirty="0">
                          <a:solidFill>
                            <a:srgbClr val="FFFF00"/>
                          </a:solidFill>
                          <a:effectLst/>
                          <a:latin typeface="Arial, Helvetica, sans-serif"/>
                        </a:rPr>
                        <a:t> </a:t>
                      </a:r>
                      <a:r>
                        <a:rPr lang="en-CA" sz="3600" b="1" dirty="0">
                          <a:solidFill>
                            <a:srgbClr val="FFFF00"/>
                          </a:solidFill>
                          <a:effectLst/>
                          <a:latin typeface="Arial, Helvetica, sans-serif"/>
                        </a:rPr>
                        <a:t>A movement for improving the therapeutic approach to the suicidal person</a:t>
                      </a:r>
                      <a:r>
                        <a:rPr lang="en-CA" sz="3600" dirty="0">
                          <a:solidFill>
                            <a:srgbClr val="FFFF00"/>
                          </a:solidFill>
                          <a:effectLst/>
                        </a:rPr>
                        <a:t> </a:t>
                      </a:r>
                    </a:p>
                  </a:txBody>
                  <a:tcPr marL="91383" marR="91383" marT="45691" marB="45691" anchor="ctr">
                    <a:lnL>
                      <a:noFill/>
                    </a:lnL>
                    <a:lnR>
                      <a:noFill/>
                    </a:lnR>
                    <a:lnT>
                      <a:noFill/>
                    </a:lnT>
                    <a:lnB>
                      <a:noFill/>
                    </a:lnB>
                  </a:tcPr>
                </a:tc>
                <a:tc>
                  <a:txBody>
                    <a:bodyPr/>
                    <a:lstStyle/>
                    <a:p>
                      <a:endParaRPr lang="en-CA" sz="1800" dirty="0"/>
                    </a:p>
                  </a:txBody>
                  <a:tcPr marL="91383" marR="91383" marT="45691" marB="45691">
                    <a:lnL>
                      <a:noFill/>
                    </a:lnL>
                    <a:lnT>
                      <a:noFill/>
                    </a:lnT>
                  </a:tcPr>
                </a:tc>
              </a:tr>
            </a:tbl>
          </a:graphicData>
        </a:graphic>
      </p:graphicFrame>
    </p:spTree>
    <p:extLst>
      <p:ext uri="{BB962C8B-B14F-4D97-AF65-F5344CB8AC3E}">
        <p14:creationId xmlns:p14="http://schemas.microsoft.com/office/powerpoint/2010/main" val="1891677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36786" cy="6858000"/>
          </a:xfrm>
          <a:prstGeom prst="rect">
            <a:avLst/>
          </a:prstGeom>
        </p:spPr>
      </p:pic>
      <p:sp>
        <p:nvSpPr>
          <p:cNvPr id="5" name="TextBox 4"/>
          <p:cNvSpPr txBox="1"/>
          <p:nvPr/>
        </p:nvSpPr>
        <p:spPr>
          <a:xfrm>
            <a:off x="0" y="4114800"/>
            <a:ext cx="9136786" cy="2062103"/>
          </a:xfrm>
          <a:prstGeom prst="rect">
            <a:avLst/>
          </a:prstGeom>
          <a:noFill/>
        </p:spPr>
        <p:txBody>
          <a:bodyPr wrap="square" rtlCol="0">
            <a:spAutoFit/>
          </a:bodyPr>
          <a:lstStyle/>
          <a:p>
            <a:pPr algn="ctr"/>
            <a:r>
              <a:rPr lang="en-CA" sz="3200" b="1" dirty="0">
                <a:solidFill>
                  <a:srgbClr val="FFFF00"/>
                </a:solidFill>
              </a:rPr>
              <a:t>GUIDELINES FOR </a:t>
            </a:r>
            <a:r>
              <a:rPr lang="en-CA" sz="3200" b="1" dirty="0" smtClean="0">
                <a:solidFill>
                  <a:srgbClr val="FFFF00"/>
                </a:solidFill>
              </a:rPr>
              <a:t>CLINICIANS:</a:t>
            </a:r>
            <a:endParaRPr lang="en-CA" sz="3200" b="1" dirty="0">
              <a:solidFill>
                <a:srgbClr val="FFFF00"/>
              </a:solidFill>
            </a:endParaRPr>
          </a:p>
          <a:p>
            <a:pPr algn="ctr"/>
            <a:r>
              <a:rPr lang="en-CA" sz="3200" b="1" dirty="0" smtClean="0">
                <a:solidFill>
                  <a:srgbClr val="FFFF00"/>
                </a:solidFill>
              </a:rPr>
              <a:t>1. THE </a:t>
            </a:r>
            <a:r>
              <a:rPr lang="en-CA" sz="3200" b="1" dirty="0">
                <a:solidFill>
                  <a:srgbClr val="FFFF00"/>
                </a:solidFill>
              </a:rPr>
              <a:t>GOAL FOR THE CLINICIAN MUST BE TO REACH, TOGETHER WITH THE PATIENT, A </a:t>
            </a:r>
            <a:r>
              <a:rPr lang="en-CA" sz="3200" b="1" dirty="0" smtClean="0">
                <a:solidFill>
                  <a:srgbClr val="FFFF00"/>
                </a:solidFill>
              </a:rPr>
              <a:t>SHARED </a:t>
            </a:r>
            <a:r>
              <a:rPr lang="en-CA" sz="3200" b="1" dirty="0">
                <a:solidFill>
                  <a:srgbClr val="FFFF00"/>
                </a:solidFill>
              </a:rPr>
              <a:t>UNDERSTANDING OF THE PATIENT’S SUICIDALITY. </a:t>
            </a:r>
          </a:p>
        </p:txBody>
      </p:sp>
    </p:spTree>
    <p:extLst>
      <p:ext uri="{BB962C8B-B14F-4D97-AF65-F5344CB8AC3E}">
        <p14:creationId xmlns:p14="http://schemas.microsoft.com/office/powerpoint/2010/main" val="763832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78294"/>
          </a:xfrm>
          <a:prstGeom prst="rect">
            <a:avLst/>
          </a:prstGeom>
        </p:spPr>
      </p:pic>
      <p:sp>
        <p:nvSpPr>
          <p:cNvPr id="5" name="TextBox 4"/>
          <p:cNvSpPr txBox="1"/>
          <p:nvPr/>
        </p:nvSpPr>
        <p:spPr>
          <a:xfrm>
            <a:off x="152400" y="533400"/>
            <a:ext cx="8763000" cy="2308324"/>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2. THE </a:t>
            </a:r>
            <a:r>
              <a:rPr lang="en-US" sz="3600" b="1" dirty="0">
                <a:solidFill>
                  <a:schemeClr val="bg1"/>
                </a:solidFill>
                <a:effectLst>
                  <a:outerShdw blurRad="38100" dist="38100" dir="2700000" algn="tl">
                    <a:srgbClr val="000000">
                      <a:alpha val="43137"/>
                    </a:srgbClr>
                  </a:outerShdw>
                </a:effectLst>
              </a:rPr>
              <a:t>CLINICIAN SHOULD BE AWARE THAT MOST PATIENTS SUFFER FROM A STATE OF MENTAL PAIN OR ANGUISH AND A TOTAL LOSS OF SELF RESPECT.</a:t>
            </a:r>
            <a:endParaRPr lang="en-CA"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973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0" y="3919478"/>
            <a:ext cx="9144000" cy="2308324"/>
          </a:xfrm>
          <a:prstGeom prst="rect">
            <a:avLst/>
          </a:prstGeom>
          <a:noFill/>
        </p:spPr>
        <p:txBody>
          <a:bodyPr wrap="square" rtlCol="0">
            <a:spAutoFit/>
          </a:bodyPr>
          <a:lstStyle/>
          <a:p>
            <a:pPr algn="ctr"/>
            <a:r>
              <a:rPr lang="en-CA" sz="3600" b="1" dirty="0" smtClean="0">
                <a:solidFill>
                  <a:schemeClr val="bg1"/>
                </a:solidFill>
              </a:rPr>
              <a:t>3. THE </a:t>
            </a:r>
            <a:r>
              <a:rPr lang="en-CA" sz="3600" b="1" dirty="0">
                <a:solidFill>
                  <a:schemeClr val="bg1"/>
                </a:solidFill>
              </a:rPr>
              <a:t>INTERVIEWER’S ATTITUDE SHOULD BE NON-JUDGMENTAL AND SUPPORTIVE.</a:t>
            </a:r>
            <a:br>
              <a:rPr lang="en-CA" sz="3600" b="1" dirty="0">
                <a:solidFill>
                  <a:schemeClr val="bg1"/>
                </a:solidFill>
              </a:rPr>
            </a:br>
            <a:r>
              <a:rPr lang="en-CA" sz="3600" b="1" dirty="0">
                <a:solidFill>
                  <a:schemeClr val="bg1"/>
                </a:solidFill>
              </a:rPr>
              <a:t>FOR THIS THE CLINICIAN MUST BE OPEN TO LISTEN TO THE </a:t>
            </a:r>
            <a:r>
              <a:rPr lang="en-CA" sz="3600" b="1" dirty="0" smtClean="0">
                <a:solidFill>
                  <a:schemeClr val="bg1"/>
                </a:solidFill>
              </a:rPr>
              <a:t>PATIENT.</a:t>
            </a:r>
            <a:r>
              <a:rPr lang="en-CA" dirty="0" smtClean="0"/>
              <a:t>.</a:t>
            </a:r>
            <a:endParaRPr lang="en-CA" dirty="0"/>
          </a:p>
        </p:txBody>
      </p:sp>
    </p:spTree>
    <p:extLst>
      <p:ext uri="{BB962C8B-B14F-4D97-AF65-F5344CB8AC3E}">
        <p14:creationId xmlns:p14="http://schemas.microsoft.com/office/powerpoint/2010/main" val="484365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a:t>
            </a:r>
            <a:endParaRPr lang="en-CA" dirty="0"/>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2"/>
          <a:stretch>
            <a:fillRect/>
          </a:stretch>
        </p:blipFill>
        <p:spPr>
          <a:xfrm>
            <a:off x="-76200" y="-228600"/>
            <a:ext cx="9372600" cy="7239000"/>
          </a:xfrm>
          <a:prstGeom prst="rect">
            <a:avLst/>
          </a:prstGeom>
        </p:spPr>
      </p:pic>
      <p:sp>
        <p:nvSpPr>
          <p:cNvPr id="5" name="TextBox 4"/>
          <p:cNvSpPr txBox="1"/>
          <p:nvPr/>
        </p:nvSpPr>
        <p:spPr>
          <a:xfrm>
            <a:off x="152400" y="152400"/>
            <a:ext cx="8991600" cy="1754326"/>
          </a:xfrm>
          <a:prstGeom prst="rect">
            <a:avLst/>
          </a:prstGeom>
          <a:noFill/>
        </p:spPr>
        <p:txBody>
          <a:bodyPr wrap="square" rtlCol="0">
            <a:spAutoFit/>
          </a:bodyPr>
          <a:lstStyle/>
          <a:p>
            <a:pPr algn="ctr"/>
            <a:r>
              <a:rPr lang="en-CA" sz="3600" b="1" dirty="0" smtClean="0">
                <a:solidFill>
                  <a:schemeClr val="bg1"/>
                </a:solidFill>
                <a:effectLst>
                  <a:outerShdw blurRad="38100" dist="38100" dir="2700000" algn="tl">
                    <a:srgbClr val="000000">
                      <a:alpha val="43137"/>
                    </a:srgbClr>
                  </a:outerShdw>
                </a:effectLst>
              </a:rPr>
              <a:t>4. A </a:t>
            </a:r>
            <a:r>
              <a:rPr lang="en-CA" sz="3600" b="1" dirty="0">
                <a:solidFill>
                  <a:schemeClr val="bg1"/>
                </a:solidFill>
                <a:effectLst>
                  <a:outerShdw blurRad="38100" dist="38100" dir="2700000" algn="tl">
                    <a:srgbClr val="000000">
                      <a:alpha val="43137"/>
                    </a:srgbClr>
                  </a:outerShdw>
                </a:effectLst>
              </a:rPr>
              <a:t>SUICIDAL CRISIS IS NOT JUST DETERMINED BY THE PRESENT, IT HAS A HISTORY. </a:t>
            </a:r>
          </a:p>
        </p:txBody>
      </p:sp>
      <p:sp>
        <p:nvSpPr>
          <p:cNvPr id="6" name="TextBox 5"/>
          <p:cNvSpPr txBox="1"/>
          <p:nvPr/>
        </p:nvSpPr>
        <p:spPr>
          <a:xfrm>
            <a:off x="76200" y="4724400"/>
            <a:ext cx="9067800" cy="1815882"/>
          </a:xfrm>
          <a:prstGeom prst="rect">
            <a:avLst/>
          </a:prstGeom>
          <a:noFill/>
        </p:spPr>
        <p:txBody>
          <a:bodyPr wrap="square" rtlCol="0">
            <a:spAutoFit/>
          </a:bodyPr>
          <a:lstStyle/>
          <a:p>
            <a:pPr algn="ctr"/>
            <a:r>
              <a:rPr lang="en-CA" sz="2800" b="1" dirty="0">
                <a:solidFill>
                  <a:srgbClr val="FF99CC"/>
                </a:solidFill>
                <a:effectLst>
                  <a:outerShdw blurRad="38100" dist="38100" dir="2700000" algn="tl">
                    <a:srgbClr val="000000">
                      <a:alpha val="43137"/>
                    </a:srgbClr>
                  </a:outerShdw>
                </a:effectLst>
              </a:rPr>
              <a:t>SUICIDE AND ATTEMPTED SUICIDE ARE INHERENTLY RELATED TO BIOGRAPHICAL, OR LIFE-CAREER ASPECTS, AND THE CLINICIAN SHOULD AIM AT UNDERSTANDING THEM IN THIS </a:t>
            </a:r>
            <a:r>
              <a:rPr lang="en-CA" sz="2800" b="1" dirty="0" smtClean="0">
                <a:solidFill>
                  <a:srgbClr val="FF99CC"/>
                </a:solidFill>
                <a:effectLst>
                  <a:outerShdw blurRad="38100" dist="38100" dir="2700000" algn="tl">
                    <a:srgbClr val="000000">
                      <a:alpha val="43137"/>
                    </a:srgbClr>
                  </a:outerShdw>
                </a:effectLst>
              </a:rPr>
              <a:t>CONTEXT.</a:t>
            </a:r>
            <a:endParaRPr lang="en-CA" sz="2800" b="1" dirty="0">
              <a:solidFill>
                <a:srgbClr val="FF99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3932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C:\Users\Public\Pictures\pic for presentations\10646996-iceland-volcano-lightni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6800" y="1066800"/>
            <a:ext cx="4114800" cy="5047536"/>
          </a:xfrm>
          <a:prstGeom prst="rect">
            <a:avLst/>
          </a:prstGeom>
          <a:noFill/>
        </p:spPr>
        <p:txBody>
          <a:bodyPr wrap="square" rtlCol="0">
            <a:spAutoFit/>
          </a:bodyPr>
          <a:lstStyle/>
          <a:p>
            <a:pPr>
              <a:lnSpc>
                <a:spcPct val="115000"/>
              </a:lnSpc>
              <a:spcAft>
                <a:spcPts val="0"/>
              </a:spcAft>
              <a:tabLst>
                <a:tab pos="2743200" algn="l"/>
                <a:tab pos="5541010" algn="l"/>
                <a:tab pos="6802755" algn="l"/>
                <a:tab pos="8229600" algn="l"/>
              </a:tabLst>
            </a:pPr>
            <a:r>
              <a:rPr lang="en-US" sz="2000" dirty="0">
                <a:solidFill>
                  <a:schemeClr val="bg1"/>
                </a:solidFill>
              </a:rPr>
              <a:t>1.Participants will be able to articulate the key aspects of interpersonally-focused care of the suicidal person. </a:t>
            </a:r>
            <a:endParaRPr lang="en-US" sz="2000" dirty="0" smtClean="0">
              <a:solidFill>
                <a:schemeClr val="bg1"/>
              </a:solidFill>
            </a:endParaRPr>
          </a:p>
          <a:p>
            <a:pPr>
              <a:lnSpc>
                <a:spcPct val="115000"/>
              </a:lnSpc>
              <a:spcAft>
                <a:spcPts val="0"/>
              </a:spcAft>
              <a:tabLst>
                <a:tab pos="2743200" algn="l"/>
                <a:tab pos="5541010" algn="l"/>
                <a:tab pos="6802755" algn="l"/>
                <a:tab pos="8229600" algn="l"/>
              </a:tabLst>
            </a:pPr>
            <a:endParaRPr lang="en-US" sz="2000" dirty="0" smtClean="0">
              <a:solidFill>
                <a:schemeClr val="bg1"/>
              </a:solidFill>
            </a:endParaRPr>
          </a:p>
          <a:p>
            <a:pPr>
              <a:lnSpc>
                <a:spcPct val="115000"/>
              </a:lnSpc>
              <a:tabLst>
                <a:tab pos="2743200" algn="l"/>
                <a:tab pos="5541010" algn="l"/>
                <a:tab pos="6802755" algn="l"/>
                <a:tab pos="8229600" algn="l"/>
              </a:tabLst>
            </a:pPr>
            <a:r>
              <a:rPr lang="en-US" sz="2000" dirty="0">
                <a:solidFill>
                  <a:schemeClr val="bg1"/>
                </a:solidFill>
              </a:rPr>
              <a:t>2.Participants will be able to identify specific skills, attitudes and knowledge associated with form of care</a:t>
            </a:r>
            <a:r>
              <a:rPr lang="en-US" sz="2000" dirty="0" smtClean="0">
                <a:solidFill>
                  <a:schemeClr val="bg1"/>
                </a:solidFill>
              </a:rPr>
              <a:t>.</a:t>
            </a:r>
          </a:p>
          <a:p>
            <a:pPr>
              <a:lnSpc>
                <a:spcPct val="115000"/>
              </a:lnSpc>
              <a:tabLst>
                <a:tab pos="2743200" algn="l"/>
                <a:tab pos="5541010" algn="l"/>
                <a:tab pos="6802755" algn="l"/>
                <a:tab pos="8229600" algn="l"/>
              </a:tabLst>
            </a:pPr>
            <a:endParaRPr lang="en-CA"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tabLst>
                <a:tab pos="2743200" algn="l"/>
                <a:tab pos="5541010" algn="l"/>
                <a:tab pos="6802755" algn="l"/>
                <a:tab pos="8229600" algn="l"/>
              </a:tabLst>
            </a:pPr>
            <a:r>
              <a:rPr lang="en-US" sz="2000" dirty="0">
                <a:solidFill>
                  <a:schemeClr val="bg1"/>
                </a:solidFill>
              </a:rPr>
              <a:t>3. Participants will be able to discuss the limitations of current care of the suicidal person practices.</a:t>
            </a:r>
            <a:endParaRPr lang="en-CA"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2743200" algn="l"/>
                <a:tab pos="5541010" algn="l"/>
                <a:tab pos="6802755" algn="l"/>
                <a:tab pos="8229600" algn="l"/>
              </a:tabLst>
            </a:pPr>
            <a:endParaRPr lang="en-US" sz="2000" b="1" dirty="0">
              <a:solidFill>
                <a:schemeClr val="bg1"/>
              </a:solidFill>
            </a:endParaRPr>
          </a:p>
        </p:txBody>
      </p:sp>
      <p:sp>
        <p:nvSpPr>
          <p:cNvPr id="5" name="TextBox 4"/>
          <p:cNvSpPr txBox="1"/>
          <p:nvPr/>
        </p:nvSpPr>
        <p:spPr>
          <a:xfrm>
            <a:off x="152400" y="2057400"/>
            <a:ext cx="5181600" cy="425501"/>
          </a:xfrm>
          <a:prstGeom prst="rect">
            <a:avLst/>
          </a:prstGeom>
          <a:noFill/>
        </p:spPr>
        <p:txBody>
          <a:bodyPr wrap="square" rtlCol="0">
            <a:spAutoFit/>
          </a:bodyPr>
          <a:lstStyle/>
          <a:p>
            <a:pPr>
              <a:lnSpc>
                <a:spcPct val="115000"/>
              </a:lnSpc>
              <a:spcAft>
                <a:spcPts val="0"/>
              </a:spcAft>
              <a:tabLst>
                <a:tab pos="2743200" algn="l"/>
                <a:tab pos="5541010" algn="l"/>
                <a:tab pos="6802755" algn="l"/>
                <a:tab pos="8229600" algn="l"/>
              </a:tabLst>
            </a:pPr>
            <a:endParaRPr lang="en-CA"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12887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5247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 connection</a:t>
            </a:r>
            <a:endParaRPr lang="en-US" dirty="0"/>
          </a:p>
        </p:txBody>
      </p:sp>
      <p:pic>
        <p:nvPicPr>
          <p:cNvPr id="2050" name="Picture 2" descr="C:\Users\Public\Pictures\pic for presentations\thumbnailCAV635E0.jpg"/>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0"/>
            <a:ext cx="918672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475357"/>
            <a:ext cx="8991600" cy="6001643"/>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C</a:t>
            </a:r>
            <a:r>
              <a:rPr lang="en-US" sz="3200" b="1" dirty="0" smtClean="0">
                <a:solidFill>
                  <a:srgbClr val="FFFF00"/>
                </a:solidFill>
                <a:effectLst>
                  <a:outerShdw blurRad="38100" dist="38100" dir="2700000" algn="tl">
                    <a:srgbClr val="000000">
                      <a:alpha val="43137"/>
                    </a:srgbClr>
                  </a:outerShdw>
                </a:effectLst>
              </a:rPr>
              <a:t>ore </a:t>
            </a:r>
            <a:r>
              <a:rPr lang="en-US" sz="3200" b="1" dirty="0">
                <a:solidFill>
                  <a:srgbClr val="FFFF00"/>
                </a:solidFill>
                <a:effectLst>
                  <a:outerShdw blurRad="38100" dist="38100" dir="2700000" algn="tl">
                    <a:srgbClr val="000000">
                      <a:alpha val="43137"/>
                    </a:srgbClr>
                  </a:outerShdw>
                </a:effectLst>
              </a:rPr>
              <a:t>variable, </a:t>
            </a:r>
            <a:r>
              <a:rPr lang="en-US" sz="3200" b="1" dirty="0" err="1">
                <a:solidFill>
                  <a:srgbClr val="FFFF00"/>
                </a:solidFill>
                <a:effectLst>
                  <a:outerShdw blurRad="38100" dist="38100" dir="2700000" algn="tl">
                    <a:srgbClr val="000000">
                      <a:alpha val="43137"/>
                    </a:srgbClr>
                  </a:outerShdw>
                </a:effectLst>
              </a:rPr>
              <a:t>‘Re</a:t>
            </a:r>
            <a:r>
              <a:rPr lang="en-US" sz="3200" b="1" dirty="0">
                <a:solidFill>
                  <a:srgbClr val="FFFF00"/>
                </a:solidFill>
                <a:effectLst>
                  <a:outerShdw blurRad="38100" dist="38100" dir="2700000" algn="tl">
                    <a:srgbClr val="000000">
                      <a:alpha val="43137"/>
                    </a:srgbClr>
                  </a:outerShdw>
                </a:effectLst>
              </a:rPr>
              <a:t>-connecting the person </a:t>
            </a:r>
            <a:endParaRPr lang="en-US" sz="3200" b="1" dirty="0" smtClean="0">
              <a:solidFill>
                <a:srgbClr val="FFFF00"/>
              </a:solidFill>
              <a:effectLst>
                <a:outerShdw blurRad="38100" dist="38100" dir="2700000" algn="tl">
                  <a:srgbClr val="000000">
                    <a:alpha val="43137"/>
                  </a:srgbClr>
                </a:outerShdw>
              </a:effectLst>
            </a:endParaRPr>
          </a:p>
          <a:p>
            <a:pPr algn="ctr"/>
            <a:r>
              <a:rPr lang="en-US" sz="3200" b="1" dirty="0" smtClean="0">
                <a:solidFill>
                  <a:srgbClr val="FFFF00"/>
                </a:solidFill>
                <a:effectLst>
                  <a:outerShdw blurRad="38100" dist="38100" dir="2700000" algn="tl">
                    <a:srgbClr val="000000">
                      <a:alpha val="43137"/>
                    </a:srgbClr>
                  </a:outerShdw>
                </a:effectLst>
              </a:rPr>
              <a:t>with </a:t>
            </a:r>
            <a:r>
              <a:rPr lang="en-US" sz="3200" b="1" dirty="0">
                <a:solidFill>
                  <a:srgbClr val="FFFF00"/>
                </a:solidFill>
                <a:effectLst>
                  <a:outerShdw blurRad="38100" dist="38100" dir="2700000" algn="tl">
                    <a:srgbClr val="000000">
                      <a:alpha val="43137"/>
                    </a:srgbClr>
                  </a:outerShdw>
                </a:effectLst>
              </a:rPr>
              <a:t>humanity</a:t>
            </a:r>
            <a:r>
              <a:rPr lang="en-US" sz="3200" b="1" dirty="0" smtClean="0">
                <a:solidFill>
                  <a:srgbClr val="FFFF00"/>
                </a:solidFill>
                <a:effectLst>
                  <a:outerShdw blurRad="38100" dist="38100" dir="2700000" algn="tl">
                    <a:srgbClr val="000000">
                      <a:alpha val="43137"/>
                    </a:srgbClr>
                  </a:outerShdw>
                </a:effectLst>
              </a:rPr>
              <a:t>’.</a:t>
            </a:r>
          </a:p>
          <a:p>
            <a:pPr algn="ctr"/>
            <a:endParaRPr lang="en-US" sz="3200" b="1" dirty="0">
              <a:solidFill>
                <a:srgbClr val="FFFF00"/>
              </a:solidFill>
              <a:effectLst>
                <a:outerShdw blurRad="38100" dist="38100" dir="2700000" algn="tl">
                  <a:srgbClr val="000000">
                    <a:alpha val="43137"/>
                  </a:srgbClr>
                </a:outerShdw>
              </a:effectLst>
            </a:endParaRPr>
          </a:p>
          <a:p>
            <a:pPr algn="ctr"/>
            <a:r>
              <a:rPr lang="en-US" sz="3200" b="1" dirty="0" smtClean="0">
                <a:solidFill>
                  <a:srgbClr val="FFFF00"/>
                </a:solidFill>
                <a:effectLst>
                  <a:outerShdw blurRad="38100" dist="38100" dir="2700000" algn="tl">
                    <a:srgbClr val="000000">
                      <a:alpha val="43137"/>
                    </a:srgbClr>
                  </a:outerShdw>
                </a:effectLst>
              </a:rPr>
              <a:t>This </a:t>
            </a:r>
            <a:r>
              <a:rPr lang="en-US" sz="3200" b="1" dirty="0">
                <a:solidFill>
                  <a:srgbClr val="FFFF00"/>
                </a:solidFill>
                <a:effectLst>
                  <a:outerShdw blurRad="38100" dist="38100" dir="2700000" algn="tl">
                    <a:srgbClr val="000000">
                      <a:alpha val="43137"/>
                    </a:srgbClr>
                  </a:outerShdw>
                </a:effectLst>
              </a:rPr>
              <a:t>parsimonious theory describes and explains a three stage healing process consisting of the sub-core variables: </a:t>
            </a:r>
            <a:endParaRPr lang="en-US" sz="3200" b="1" dirty="0" smtClean="0">
              <a:solidFill>
                <a:srgbClr val="FFFF00"/>
              </a:solidFill>
              <a:effectLst>
                <a:outerShdw blurRad="38100" dist="38100" dir="2700000" algn="tl">
                  <a:srgbClr val="000000">
                    <a:alpha val="43137"/>
                  </a:srgbClr>
                </a:outerShdw>
              </a:effectLst>
            </a:endParaRPr>
          </a:p>
          <a:p>
            <a:pPr algn="ctr"/>
            <a:endParaRPr lang="en-US" sz="3200" b="1" dirty="0">
              <a:solidFill>
                <a:srgbClr val="FFFF00"/>
              </a:solidFill>
              <a:effectLst>
                <a:outerShdw blurRad="38100" dist="38100" dir="2700000" algn="tl">
                  <a:srgbClr val="000000">
                    <a:alpha val="43137"/>
                  </a:srgbClr>
                </a:outerShdw>
              </a:effectLst>
            </a:endParaRPr>
          </a:p>
          <a:p>
            <a:pPr marL="342900" indent="-342900" algn="ctr">
              <a:buAutoNum type="arabicPeriod"/>
            </a:pPr>
            <a:r>
              <a:rPr lang="en-US" sz="3200" b="1" dirty="0" smtClean="0">
                <a:solidFill>
                  <a:srgbClr val="FFFF00"/>
                </a:solidFill>
                <a:effectLst>
                  <a:outerShdw blurRad="38100" dist="38100" dir="2700000" algn="tl">
                    <a:srgbClr val="000000">
                      <a:alpha val="43137"/>
                    </a:srgbClr>
                  </a:outerShdw>
                </a:effectLst>
              </a:rPr>
              <a:t>‘Reflecting </a:t>
            </a:r>
            <a:r>
              <a:rPr lang="en-US" sz="3200" b="1" dirty="0">
                <a:solidFill>
                  <a:srgbClr val="FFFF00"/>
                </a:solidFill>
                <a:effectLst>
                  <a:outerShdw blurRad="38100" dist="38100" dir="2700000" algn="tl">
                    <a:srgbClr val="000000">
                      <a:alpha val="43137"/>
                    </a:srgbClr>
                  </a:outerShdw>
                </a:effectLst>
              </a:rPr>
              <a:t>an image of humanity’, </a:t>
            </a:r>
            <a:endParaRPr lang="en-US" sz="3200" b="1" dirty="0" smtClean="0">
              <a:solidFill>
                <a:srgbClr val="FFFF00"/>
              </a:solidFill>
              <a:effectLst>
                <a:outerShdw blurRad="38100" dist="38100" dir="2700000" algn="tl">
                  <a:srgbClr val="000000">
                    <a:alpha val="43137"/>
                  </a:srgbClr>
                </a:outerShdw>
              </a:effectLst>
            </a:endParaRPr>
          </a:p>
          <a:p>
            <a:pPr marL="342900" indent="-342900" algn="ctr">
              <a:buAutoNum type="arabicPeriod"/>
            </a:pPr>
            <a:endParaRPr lang="en-US" sz="3200" b="1" dirty="0">
              <a:solidFill>
                <a:srgbClr val="FFFF00"/>
              </a:solidFill>
              <a:effectLst>
                <a:outerShdw blurRad="38100" dist="38100" dir="2700000" algn="tl">
                  <a:srgbClr val="000000">
                    <a:alpha val="43137"/>
                  </a:srgbClr>
                </a:outerShdw>
              </a:effectLst>
            </a:endParaRPr>
          </a:p>
          <a:p>
            <a:pPr marL="342900" indent="-342900" algn="ctr">
              <a:buAutoNum type="arabicPeriod"/>
            </a:pPr>
            <a:r>
              <a:rPr lang="en-US" sz="3200" b="1" dirty="0" smtClean="0">
                <a:solidFill>
                  <a:srgbClr val="FFFF00"/>
                </a:solidFill>
                <a:effectLst>
                  <a:outerShdw blurRad="38100" dist="38100" dir="2700000" algn="tl">
                    <a:srgbClr val="000000">
                      <a:alpha val="43137"/>
                    </a:srgbClr>
                  </a:outerShdw>
                </a:effectLst>
              </a:rPr>
              <a:t>‘Guiding </a:t>
            </a:r>
            <a:r>
              <a:rPr lang="en-US" sz="3200" b="1" dirty="0">
                <a:solidFill>
                  <a:srgbClr val="FFFF00"/>
                </a:solidFill>
                <a:effectLst>
                  <a:outerShdw blurRad="38100" dist="38100" dir="2700000" algn="tl">
                    <a:srgbClr val="000000">
                      <a:alpha val="43137"/>
                    </a:srgbClr>
                  </a:outerShdw>
                </a:effectLst>
              </a:rPr>
              <a:t>the individual back to humanity’ and </a:t>
            </a:r>
            <a:endParaRPr lang="en-US" sz="3200" b="1" dirty="0" smtClean="0">
              <a:solidFill>
                <a:srgbClr val="FFFF00"/>
              </a:solidFill>
              <a:effectLst>
                <a:outerShdw blurRad="38100" dist="38100" dir="2700000" algn="tl">
                  <a:srgbClr val="000000">
                    <a:alpha val="43137"/>
                  </a:srgbClr>
                </a:outerShdw>
              </a:effectLst>
            </a:endParaRPr>
          </a:p>
          <a:p>
            <a:pPr marL="342900" indent="-342900" algn="ctr">
              <a:buAutoNum type="arabicPeriod"/>
            </a:pPr>
            <a:endParaRPr lang="en-US" sz="3200" b="1" dirty="0" smtClean="0">
              <a:solidFill>
                <a:srgbClr val="FFFF00"/>
              </a:solidFill>
              <a:effectLst>
                <a:outerShdw blurRad="38100" dist="38100" dir="2700000" algn="tl">
                  <a:srgbClr val="000000">
                    <a:alpha val="43137"/>
                  </a:srgbClr>
                </a:outerShdw>
              </a:effectLst>
            </a:endParaRPr>
          </a:p>
          <a:p>
            <a:pPr marL="342900" indent="-342900" algn="ctr">
              <a:buAutoNum type="arabicPeriod"/>
            </a:pPr>
            <a:r>
              <a:rPr lang="en-US" sz="3200" b="1" dirty="0" smtClean="0">
                <a:solidFill>
                  <a:srgbClr val="FFFF00"/>
                </a:solidFill>
                <a:effectLst>
                  <a:outerShdw blurRad="38100" dist="38100" dir="2700000" algn="tl">
                    <a:srgbClr val="000000">
                      <a:alpha val="43137"/>
                    </a:srgbClr>
                  </a:outerShdw>
                </a:effectLst>
              </a:rPr>
              <a:t>‘Learning </a:t>
            </a:r>
            <a:r>
              <a:rPr lang="en-US" sz="3200" b="1" dirty="0">
                <a:solidFill>
                  <a:srgbClr val="FFFF00"/>
                </a:solidFill>
                <a:effectLst>
                  <a:outerShdw blurRad="38100" dist="38100" dir="2700000" algn="tl">
                    <a:srgbClr val="000000">
                      <a:alpha val="43137"/>
                    </a:srgbClr>
                  </a:outerShdw>
                </a:effectLst>
              </a:rPr>
              <a:t>to live’. </a:t>
            </a:r>
          </a:p>
        </p:txBody>
      </p:sp>
    </p:spTree>
    <p:extLst>
      <p:ext uri="{BB962C8B-B14F-4D97-AF65-F5344CB8AC3E}">
        <p14:creationId xmlns:p14="http://schemas.microsoft.com/office/powerpoint/2010/main" val="23667914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224135"/>
            <a:ext cx="9144000" cy="1077218"/>
          </a:xfrm>
          <a:prstGeom prst="rect">
            <a:avLst/>
          </a:prstGeom>
          <a:noFill/>
        </p:spPr>
        <p:txBody>
          <a:bodyPr wrap="square" rtlCol="0">
            <a:spAutoFit/>
          </a:bodyPr>
          <a:lstStyle/>
          <a:p>
            <a:pPr algn="ctr"/>
            <a:r>
              <a:rPr lang="en-US" sz="3200" b="1" dirty="0" smtClean="0">
                <a:solidFill>
                  <a:srgbClr val="FF0000"/>
                </a:solidFill>
              </a:rPr>
              <a:t>Experiencing </a:t>
            </a:r>
            <a:r>
              <a:rPr lang="en-US" sz="3200" b="1" dirty="0">
                <a:solidFill>
                  <a:srgbClr val="FF0000"/>
                </a:solidFill>
              </a:rPr>
              <a:t>intense, warm, care-based human to human contact. </a:t>
            </a:r>
            <a:endParaRPr lang="en-US" sz="3200" b="1" dirty="0" smtClean="0">
              <a:solidFill>
                <a:srgbClr val="FF0000"/>
              </a:solidFill>
            </a:endParaRPr>
          </a:p>
        </p:txBody>
      </p:sp>
      <p:sp>
        <p:nvSpPr>
          <p:cNvPr id="5" name="TextBox 4"/>
          <p:cNvSpPr txBox="1"/>
          <p:nvPr/>
        </p:nvSpPr>
        <p:spPr>
          <a:xfrm>
            <a:off x="0" y="3013770"/>
            <a:ext cx="9144000" cy="3539430"/>
          </a:xfrm>
          <a:prstGeom prst="rect">
            <a:avLst/>
          </a:prstGeom>
          <a:noFill/>
        </p:spPr>
        <p:txBody>
          <a:bodyPr wrap="square" rtlCol="0">
            <a:spAutoFit/>
          </a:bodyPr>
          <a:lstStyle/>
          <a:p>
            <a:pPr algn="ctr"/>
            <a:r>
              <a:rPr lang="en-US" sz="3200" b="1" dirty="0" smtClean="0"/>
              <a:t>Communicated…that </a:t>
            </a:r>
            <a:r>
              <a:rPr lang="en-US" sz="3200" b="1" dirty="0"/>
              <a:t>they cared about the suicidal person; that the individual </a:t>
            </a:r>
            <a:r>
              <a:rPr lang="en-US" sz="3200" b="1" dirty="0" smtClean="0"/>
              <a:t>mattered. </a:t>
            </a:r>
            <a:endParaRPr lang="en-US" sz="3200" b="1" dirty="0"/>
          </a:p>
          <a:p>
            <a:pPr algn="ctr"/>
            <a:r>
              <a:rPr lang="en-US" sz="3200" b="1" dirty="0" smtClean="0"/>
              <a:t>Experiencing this </a:t>
            </a:r>
            <a:r>
              <a:rPr lang="en-US" sz="3200" b="1" dirty="0"/>
              <a:t>had a profound effect on </a:t>
            </a:r>
            <a:r>
              <a:rPr lang="en-US" sz="3200" b="1" dirty="0" smtClean="0"/>
              <a:t>them.</a:t>
            </a:r>
            <a:endParaRPr lang="en-US" sz="3200" b="1" dirty="0"/>
          </a:p>
          <a:p>
            <a:pPr algn="ctr"/>
            <a:r>
              <a:rPr lang="en-US" sz="3200" b="1" dirty="0" smtClean="0"/>
              <a:t>Direct </a:t>
            </a:r>
            <a:r>
              <a:rPr lang="en-US" sz="3200" b="1" dirty="0"/>
              <a:t>countering action on their </a:t>
            </a:r>
            <a:r>
              <a:rPr lang="en-US" sz="3200" b="1" dirty="0" smtClean="0"/>
              <a:t>perspectives and constricted thoughts.  </a:t>
            </a:r>
            <a:endParaRPr lang="en-US" sz="3200" b="1" dirty="0"/>
          </a:p>
          <a:p>
            <a:pPr algn="ctr"/>
            <a:r>
              <a:rPr lang="en-US" sz="3200" b="1" dirty="0" smtClean="0"/>
              <a:t>Not </a:t>
            </a:r>
            <a:r>
              <a:rPr lang="en-US" sz="3200" b="1" dirty="0"/>
              <a:t>alone; </a:t>
            </a:r>
            <a:r>
              <a:rPr lang="en-US" sz="3200" b="1" dirty="0" smtClean="0"/>
              <a:t>perhaps not </a:t>
            </a:r>
            <a:r>
              <a:rPr lang="en-US" sz="3200" b="1" dirty="0"/>
              <a:t>as disconnected from humanity as they believed</a:t>
            </a:r>
            <a:r>
              <a:rPr lang="en-US" sz="3200" b="1" dirty="0" smtClean="0"/>
              <a:t>.</a:t>
            </a:r>
            <a:endParaRPr lang="en-US" sz="3200" b="1" dirty="0"/>
          </a:p>
        </p:txBody>
      </p:sp>
    </p:spTree>
    <p:extLst>
      <p:ext uri="{BB962C8B-B14F-4D97-AF65-F5344CB8AC3E}">
        <p14:creationId xmlns:p14="http://schemas.microsoft.com/office/powerpoint/2010/main" val="3538858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0" y="0"/>
            <a:ext cx="9144000" cy="6858000"/>
          </a:xfrm>
          <a:prstGeom prst="rect">
            <a:avLst/>
          </a:prstGeom>
        </p:spPr>
      </p:pic>
      <p:sp>
        <p:nvSpPr>
          <p:cNvPr id="4" name="TextBox 3"/>
          <p:cNvSpPr txBox="1"/>
          <p:nvPr/>
        </p:nvSpPr>
        <p:spPr>
          <a:xfrm>
            <a:off x="0" y="0"/>
            <a:ext cx="9144000" cy="954107"/>
          </a:xfrm>
          <a:prstGeom prst="rect">
            <a:avLst/>
          </a:prstGeom>
          <a:noFill/>
        </p:spPr>
        <p:txBody>
          <a:bodyPr wrap="square" rtlCol="0">
            <a:spAutoFit/>
          </a:bodyPr>
          <a:lstStyle/>
          <a:p>
            <a:pPr algn="ctr"/>
            <a:r>
              <a:rPr lang="en-US" dirty="0"/>
              <a:t>	</a:t>
            </a:r>
            <a:r>
              <a:rPr lang="en-US" sz="2800" b="1" dirty="0">
                <a:solidFill>
                  <a:srgbClr val="CCFF99"/>
                </a:solidFill>
              </a:rPr>
              <a:t>Implicitly challenging suicidal constructs as a result of encountering contrary experiences</a:t>
            </a:r>
            <a:r>
              <a:rPr lang="en-US" sz="2800" b="1" dirty="0" smtClean="0">
                <a:solidFill>
                  <a:srgbClr val="CCFF99"/>
                </a:solidFill>
              </a:rPr>
              <a:t>.</a:t>
            </a:r>
            <a:endParaRPr lang="en-US" sz="2800" b="1" dirty="0">
              <a:solidFill>
                <a:srgbClr val="CCFF99"/>
              </a:solidFill>
            </a:endParaRPr>
          </a:p>
        </p:txBody>
      </p:sp>
      <p:sp>
        <p:nvSpPr>
          <p:cNvPr id="5" name="TextBox 4"/>
          <p:cNvSpPr txBox="1"/>
          <p:nvPr/>
        </p:nvSpPr>
        <p:spPr>
          <a:xfrm>
            <a:off x="0" y="1290221"/>
            <a:ext cx="9144000" cy="5262979"/>
          </a:xfrm>
          <a:prstGeom prst="rect">
            <a:avLst/>
          </a:prstGeom>
          <a:noFill/>
        </p:spPr>
        <p:txBody>
          <a:bodyPr wrap="square" rtlCol="0">
            <a:spAutoFit/>
          </a:bodyPr>
          <a:lstStyle/>
          <a:p>
            <a:r>
              <a:rPr lang="en-US" sz="2400" b="1" dirty="0">
                <a:solidFill>
                  <a:schemeClr val="bg1"/>
                </a:solidFill>
              </a:rPr>
              <a:t>Suicidal people </a:t>
            </a:r>
            <a:r>
              <a:rPr lang="en-US" sz="2400" b="1" dirty="0" smtClean="0">
                <a:solidFill>
                  <a:schemeClr val="bg1"/>
                </a:solidFill>
              </a:rPr>
              <a:t>- constricted </a:t>
            </a:r>
            <a:r>
              <a:rPr lang="en-US" sz="2400" b="1" dirty="0">
                <a:solidFill>
                  <a:schemeClr val="bg1"/>
                </a:solidFill>
              </a:rPr>
              <a:t>constructs. </a:t>
            </a:r>
            <a:endParaRPr lang="en-US" sz="2400" b="1" dirty="0" smtClean="0">
              <a:solidFill>
                <a:schemeClr val="bg1"/>
              </a:solidFill>
            </a:endParaRPr>
          </a:p>
          <a:p>
            <a:endParaRPr lang="en-US" sz="2400" b="1" dirty="0">
              <a:solidFill>
                <a:schemeClr val="bg1"/>
              </a:solidFill>
            </a:endParaRPr>
          </a:p>
          <a:p>
            <a:r>
              <a:rPr lang="en-US" sz="2400" b="1" dirty="0" smtClean="0">
                <a:solidFill>
                  <a:schemeClr val="bg1"/>
                </a:solidFill>
              </a:rPr>
              <a:t>“</a:t>
            </a:r>
            <a:r>
              <a:rPr lang="en-US" sz="2400" b="1" dirty="0">
                <a:solidFill>
                  <a:schemeClr val="bg1"/>
                </a:solidFill>
              </a:rPr>
              <a:t>Systematically misconstrue his or her experience in a negative way”. </a:t>
            </a:r>
            <a:endParaRPr lang="en-US" sz="2400" b="1" dirty="0" smtClean="0">
              <a:solidFill>
                <a:schemeClr val="bg1"/>
              </a:solidFill>
            </a:endParaRPr>
          </a:p>
          <a:p>
            <a:endParaRPr lang="en-US" sz="2400" b="1" dirty="0">
              <a:solidFill>
                <a:schemeClr val="bg1"/>
              </a:solidFill>
            </a:endParaRPr>
          </a:p>
          <a:p>
            <a:endParaRPr lang="en-US" sz="2400" b="1" dirty="0" smtClean="0">
              <a:solidFill>
                <a:schemeClr val="bg1"/>
              </a:solidFill>
            </a:endParaRPr>
          </a:p>
          <a:p>
            <a:r>
              <a:rPr lang="en-US" sz="2400" b="1" dirty="0" smtClean="0">
                <a:solidFill>
                  <a:schemeClr val="bg1"/>
                </a:solidFill>
              </a:rPr>
              <a:t> </a:t>
            </a:r>
          </a:p>
          <a:p>
            <a:endParaRPr lang="en-US" sz="2400" b="1" dirty="0">
              <a:solidFill>
                <a:schemeClr val="bg1"/>
              </a:solidFill>
            </a:endParaRPr>
          </a:p>
          <a:p>
            <a:pPr algn="r"/>
            <a:r>
              <a:rPr lang="en-US" sz="2400" b="1" dirty="0" smtClean="0">
                <a:solidFill>
                  <a:schemeClr val="bg1"/>
                </a:solidFill>
              </a:rPr>
              <a:t>P/MH </a:t>
            </a:r>
            <a:r>
              <a:rPr lang="en-US" sz="2400" b="1" dirty="0">
                <a:solidFill>
                  <a:schemeClr val="bg1"/>
                </a:solidFill>
              </a:rPr>
              <a:t>nurses </a:t>
            </a:r>
            <a:r>
              <a:rPr lang="en-US" sz="2400" b="1" dirty="0" smtClean="0">
                <a:solidFill>
                  <a:schemeClr val="bg1"/>
                </a:solidFill>
              </a:rPr>
              <a:t>implicitly </a:t>
            </a:r>
            <a:r>
              <a:rPr lang="en-US" sz="2400" b="1" dirty="0">
                <a:solidFill>
                  <a:schemeClr val="bg1"/>
                </a:solidFill>
              </a:rPr>
              <a:t>challenged these constructs; mostly as a result of what the nurse is and what they did rather than what they said.  </a:t>
            </a:r>
            <a:endParaRPr lang="en-US" sz="2400" b="1" dirty="0" smtClean="0">
              <a:solidFill>
                <a:schemeClr val="bg1"/>
              </a:solidFill>
            </a:endParaRPr>
          </a:p>
          <a:p>
            <a:pPr algn="r"/>
            <a:endParaRPr lang="en-US" sz="2400" b="1" dirty="0">
              <a:solidFill>
                <a:schemeClr val="bg1"/>
              </a:solidFill>
            </a:endParaRPr>
          </a:p>
          <a:p>
            <a:pPr algn="r"/>
            <a:endParaRPr lang="en-US" sz="2400" b="1" dirty="0">
              <a:solidFill>
                <a:schemeClr val="bg1"/>
              </a:solidFill>
            </a:endParaRPr>
          </a:p>
          <a:p>
            <a:pPr algn="r"/>
            <a:r>
              <a:rPr lang="en-US" sz="2400" b="1" dirty="0" smtClean="0">
                <a:solidFill>
                  <a:schemeClr val="bg1"/>
                </a:solidFill>
              </a:rPr>
              <a:t>P/MH </a:t>
            </a:r>
            <a:r>
              <a:rPr lang="en-US" sz="2400" b="1" dirty="0">
                <a:solidFill>
                  <a:schemeClr val="bg1"/>
                </a:solidFill>
              </a:rPr>
              <a:t>nurses </a:t>
            </a:r>
            <a:r>
              <a:rPr lang="en-US" sz="2400" b="1" dirty="0" smtClean="0">
                <a:solidFill>
                  <a:schemeClr val="bg1"/>
                </a:solidFill>
              </a:rPr>
              <a:t>careful </a:t>
            </a:r>
            <a:r>
              <a:rPr lang="en-US" sz="2400" b="1" dirty="0">
                <a:solidFill>
                  <a:schemeClr val="bg1"/>
                </a:solidFill>
              </a:rPr>
              <a:t>not to engage in too much challenge early on; </a:t>
            </a:r>
            <a:r>
              <a:rPr lang="en-US" sz="2400" b="1" dirty="0" smtClean="0">
                <a:solidFill>
                  <a:schemeClr val="bg1"/>
                </a:solidFill>
              </a:rPr>
              <a:t>explicit </a:t>
            </a:r>
            <a:r>
              <a:rPr lang="en-US" sz="2400" b="1" dirty="0">
                <a:solidFill>
                  <a:schemeClr val="bg1"/>
                </a:solidFill>
              </a:rPr>
              <a:t>challenge early in the ‘recovery’ process </a:t>
            </a:r>
            <a:r>
              <a:rPr lang="en-US" sz="2400" b="1" dirty="0" smtClean="0">
                <a:solidFill>
                  <a:schemeClr val="bg1"/>
                </a:solidFill>
              </a:rPr>
              <a:t>= increased sense of </a:t>
            </a:r>
            <a:r>
              <a:rPr lang="en-US" sz="2400" b="1" dirty="0">
                <a:solidFill>
                  <a:schemeClr val="bg1"/>
                </a:solidFill>
              </a:rPr>
              <a:t>psychological pressure.  </a:t>
            </a:r>
          </a:p>
        </p:txBody>
      </p:sp>
    </p:spTree>
    <p:extLst>
      <p:ext uri="{BB962C8B-B14F-4D97-AF65-F5344CB8AC3E}">
        <p14:creationId xmlns:p14="http://schemas.microsoft.com/office/powerpoint/2010/main" val="11796806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2181285"/>
            <a:ext cx="8915400" cy="4524315"/>
          </a:xfrm>
          <a:prstGeom prst="rect">
            <a:avLst/>
          </a:prstGeom>
          <a:noFill/>
        </p:spPr>
        <p:txBody>
          <a:bodyPr wrap="square" rtlCol="0">
            <a:spAutoFit/>
          </a:bodyPr>
          <a:lstStyle/>
          <a:p>
            <a:pPr algn="r"/>
            <a:r>
              <a:rPr lang="en-US" sz="3200" b="1" dirty="0" smtClean="0">
                <a:solidFill>
                  <a:srgbClr val="FF0000"/>
                </a:solidFill>
              </a:rPr>
              <a:t>Insight </a:t>
            </a:r>
            <a:r>
              <a:rPr lang="en-US" sz="3200" b="1" dirty="0">
                <a:solidFill>
                  <a:srgbClr val="FF0000"/>
                </a:solidFill>
              </a:rPr>
              <a:t>and </a:t>
            </a:r>
            <a:r>
              <a:rPr lang="en-US" sz="3200" b="1" dirty="0" smtClean="0">
                <a:solidFill>
                  <a:srgbClr val="FF0000"/>
                </a:solidFill>
              </a:rPr>
              <a:t>understanding regarding sense of control</a:t>
            </a:r>
            <a:r>
              <a:rPr lang="en-US" sz="3200" b="1" dirty="0">
                <a:solidFill>
                  <a:srgbClr val="FF0000"/>
                </a:solidFill>
              </a:rPr>
              <a:t>. </a:t>
            </a:r>
            <a:endParaRPr lang="en-US" sz="3200" b="1" dirty="0" smtClean="0">
              <a:solidFill>
                <a:srgbClr val="FF0000"/>
              </a:solidFill>
            </a:endParaRPr>
          </a:p>
          <a:p>
            <a:pPr algn="r"/>
            <a:r>
              <a:rPr lang="en-US" sz="3200" b="1" dirty="0" smtClean="0">
                <a:solidFill>
                  <a:srgbClr val="FF0000"/>
                </a:solidFill>
              </a:rPr>
              <a:t>Increased </a:t>
            </a:r>
            <a:r>
              <a:rPr lang="en-US" sz="3200" b="1" dirty="0">
                <a:solidFill>
                  <a:srgbClr val="FF0000"/>
                </a:solidFill>
              </a:rPr>
              <a:t>sense of control over their suicidal thoughts + </a:t>
            </a:r>
            <a:r>
              <a:rPr lang="en-US" sz="3200" b="1" dirty="0" smtClean="0">
                <a:solidFill>
                  <a:srgbClr val="FF0000"/>
                </a:solidFill>
              </a:rPr>
              <a:t>feelings.</a:t>
            </a:r>
          </a:p>
          <a:p>
            <a:pPr algn="r"/>
            <a:endParaRPr lang="en-US" sz="3200" b="1" dirty="0" smtClean="0">
              <a:solidFill>
                <a:srgbClr val="FF0000"/>
              </a:solidFill>
            </a:endParaRPr>
          </a:p>
          <a:p>
            <a:r>
              <a:rPr lang="en-US" sz="3200" b="1" dirty="0">
                <a:solidFill>
                  <a:srgbClr val="FF0000"/>
                </a:solidFill>
              </a:rPr>
              <a:t>S</a:t>
            </a:r>
            <a:r>
              <a:rPr lang="en-US" sz="3200" b="1" dirty="0" smtClean="0">
                <a:solidFill>
                  <a:srgbClr val="FF0000"/>
                </a:solidFill>
              </a:rPr>
              <a:t>uicidal person learns that </a:t>
            </a:r>
            <a:r>
              <a:rPr lang="en-US" sz="3200" b="1" dirty="0">
                <a:solidFill>
                  <a:srgbClr val="FF0000"/>
                </a:solidFill>
              </a:rPr>
              <a:t>he/she is not as irremediably disconnected from humanity as he/she once </a:t>
            </a:r>
            <a:r>
              <a:rPr lang="en-US" sz="3200" b="1" dirty="0" smtClean="0">
                <a:solidFill>
                  <a:srgbClr val="FF0000"/>
                </a:solidFill>
              </a:rPr>
              <a:t>thought. </a:t>
            </a:r>
          </a:p>
          <a:p>
            <a:r>
              <a:rPr lang="en-US" sz="3200" b="1" dirty="0">
                <a:solidFill>
                  <a:srgbClr val="FF0000"/>
                </a:solidFill>
              </a:rPr>
              <a:t>N</a:t>
            </a:r>
            <a:r>
              <a:rPr lang="en-US" sz="3200" b="1" dirty="0" smtClean="0">
                <a:solidFill>
                  <a:srgbClr val="FF0000"/>
                </a:solidFill>
              </a:rPr>
              <a:t>ew </a:t>
            </a:r>
            <a:r>
              <a:rPr lang="en-US" sz="3200" b="1" dirty="0">
                <a:solidFill>
                  <a:srgbClr val="FF0000"/>
                </a:solidFill>
              </a:rPr>
              <a:t>awareness </a:t>
            </a:r>
            <a:r>
              <a:rPr lang="en-US" sz="3200" b="1" dirty="0" smtClean="0">
                <a:solidFill>
                  <a:srgbClr val="FF0000"/>
                </a:solidFill>
              </a:rPr>
              <a:t>- person’s </a:t>
            </a:r>
            <a:r>
              <a:rPr lang="en-US" sz="3200" b="1" dirty="0">
                <a:solidFill>
                  <a:srgbClr val="FF0000"/>
                </a:solidFill>
              </a:rPr>
              <a:t>increased need for </a:t>
            </a:r>
            <a:r>
              <a:rPr lang="en-US" sz="3200" b="1" dirty="0" smtClean="0">
                <a:solidFill>
                  <a:srgbClr val="FF0000"/>
                </a:solidFill>
              </a:rPr>
              <a:t>help</a:t>
            </a:r>
            <a:r>
              <a:rPr lang="en-US" sz="3200" b="1" dirty="0">
                <a:solidFill>
                  <a:srgbClr val="FF0000"/>
                </a:solidFill>
              </a:rPr>
              <a:t>.</a:t>
            </a:r>
          </a:p>
        </p:txBody>
      </p:sp>
      <p:sp>
        <p:nvSpPr>
          <p:cNvPr id="6" name="TextBox 5"/>
          <p:cNvSpPr txBox="1"/>
          <p:nvPr/>
        </p:nvSpPr>
        <p:spPr>
          <a:xfrm>
            <a:off x="76200" y="152400"/>
            <a:ext cx="3886200" cy="1077218"/>
          </a:xfrm>
          <a:prstGeom prst="rect">
            <a:avLst/>
          </a:prstGeom>
          <a:noFill/>
        </p:spPr>
        <p:txBody>
          <a:bodyPr wrap="square" rtlCol="0">
            <a:spAutoFit/>
          </a:bodyPr>
          <a:lstStyle/>
          <a:p>
            <a:r>
              <a:rPr lang="en-US" sz="3200" b="1" dirty="0">
                <a:solidFill>
                  <a:srgbClr val="FFFF00"/>
                </a:solidFill>
                <a:effectLst>
                  <a:outerShdw blurRad="38100" dist="38100" dir="2700000" algn="tl">
                    <a:srgbClr val="000000">
                      <a:alpha val="43137"/>
                    </a:srgbClr>
                  </a:outerShdw>
                </a:effectLst>
              </a:rPr>
              <a:t>Nurturing insight and understanding.</a:t>
            </a:r>
          </a:p>
        </p:txBody>
      </p:sp>
    </p:spTree>
    <p:extLst>
      <p:ext uri="{BB962C8B-B14F-4D97-AF65-F5344CB8AC3E}">
        <p14:creationId xmlns:p14="http://schemas.microsoft.com/office/powerpoint/2010/main" val="2939229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6" y="0"/>
            <a:ext cx="91394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457200"/>
            <a:ext cx="3048000" cy="2062103"/>
          </a:xfrm>
          <a:prstGeom prst="rect">
            <a:avLst/>
          </a:prstGeom>
          <a:noFill/>
        </p:spPr>
        <p:txBody>
          <a:bodyPr wrap="square" rtlCol="0">
            <a:spAutoFit/>
          </a:bodyPr>
          <a:lstStyle/>
          <a:p>
            <a:r>
              <a:rPr lang="en-US" sz="3200" b="1" dirty="0">
                <a:solidFill>
                  <a:srgbClr val="002060"/>
                </a:solidFill>
              </a:rPr>
              <a:t>Supporting and strengthening pre-suicidal beliefs</a:t>
            </a:r>
            <a:r>
              <a:rPr lang="en-US" sz="3200" b="1" dirty="0" smtClean="0">
                <a:solidFill>
                  <a:srgbClr val="002060"/>
                </a:solidFill>
              </a:rPr>
              <a:t>.</a:t>
            </a:r>
            <a:endParaRPr lang="en-US" sz="3200" b="1" dirty="0">
              <a:solidFill>
                <a:srgbClr val="002060"/>
              </a:solidFill>
            </a:endParaRPr>
          </a:p>
        </p:txBody>
      </p:sp>
      <p:sp>
        <p:nvSpPr>
          <p:cNvPr id="5" name="TextBox 4"/>
          <p:cNvSpPr txBox="1"/>
          <p:nvPr/>
        </p:nvSpPr>
        <p:spPr>
          <a:xfrm>
            <a:off x="5029200" y="228600"/>
            <a:ext cx="3886200" cy="3785652"/>
          </a:xfrm>
          <a:prstGeom prst="rect">
            <a:avLst/>
          </a:prstGeom>
          <a:noFill/>
        </p:spPr>
        <p:txBody>
          <a:bodyPr wrap="square" rtlCol="0">
            <a:spAutoFit/>
          </a:bodyPr>
          <a:lstStyle/>
          <a:p>
            <a:r>
              <a:rPr lang="en-US" sz="2400" b="1" dirty="0" smtClean="0">
                <a:solidFill>
                  <a:srgbClr val="FF0000"/>
                </a:solidFill>
              </a:rPr>
              <a:t>Participant‘s constricted </a:t>
            </a:r>
            <a:r>
              <a:rPr lang="en-US" sz="2400" b="1" dirty="0">
                <a:solidFill>
                  <a:srgbClr val="FF0000"/>
                </a:solidFill>
              </a:rPr>
              <a:t>way of thinking/experiencing was different to the person’s pre-suicidal patterns of </a:t>
            </a:r>
            <a:r>
              <a:rPr lang="en-US" sz="2400" b="1" dirty="0" smtClean="0">
                <a:solidFill>
                  <a:srgbClr val="FF0000"/>
                </a:solidFill>
              </a:rPr>
              <a:t>thinking. </a:t>
            </a:r>
          </a:p>
          <a:p>
            <a:endParaRPr lang="en-US" sz="2400" b="1" dirty="0">
              <a:solidFill>
                <a:srgbClr val="FF0000"/>
              </a:solidFill>
            </a:endParaRPr>
          </a:p>
          <a:p>
            <a:r>
              <a:rPr lang="en-US" sz="2400" b="1" dirty="0" smtClean="0">
                <a:solidFill>
                  <a:srgbClr val="FF0000"/>
                </a:solidFill>
              </a:rPr>
              <a:t>Pre-suicidal </a:t>
            </a:r>
            <a:r>
              <a:rPr lang="en-US" sz="2400" b="1" dirty="0">
                <a:solidFill>
                  <a:srgbClr val="FF0000"/>
                </a:solidFill>
              </a:rPr>
              <a:t>beliefs </a:t>
            </a:r>
            <a:r>
              <a:rPr lang="en-US" sz="2400" b="1" dirty="0" smtClean="0">
                <a:solidFill>
                  <a:srgbClr val="FF0000"/>
                </a:solidFill>
              </a:rPr>
              <a:t>more </a:t>
            </a:r>
            <a:r>
              <a:rPr lang="en-US" sz="2400" b="1" dirty="0">
                <a:solidFill>
                  <a:srgbClr val="FF0000"/>
                </a:solidFill>
              </a:rPr>
              <a:t>hopeful, </a:t>
            </a:r>
            <a:r>
              <a:rPr lang="en-US" sz="2400" b="1" dirty="0" smtClean="0">
                <a:solidFill>
                  <a:srgbClr val="FF0000"/>
                </a:solidFill>
              </a:rPr>
              <a:t>felt </a:t>
            </a:r>
            <a:r>
              <a:rPr lang="en-US" sz="2400" b="1" dirty="0">
                <a:solidFill>
                  <a:srgbClr val="FF0000"/>
                </a:solidFill>
              </a:rPr>
              <a:t>life was worth living </a:t>
            </a:r>
            <a:r>
              <a:rPr lang="en-US" sz="2400" b="1" dirty="0" smtClean="0">
                <a:solidFill>
                  <a:srgbClr val="FF0000"/>
                </a:solidFill>
              </a:rPr>
              <a:t>…sense </a:t>
            </a:r>
            <a:r>
              <a:rPr lang="en-US" sz="2400" b="1" dirty="0">
                <a:solidFill>
                  <a:srgbClr val="FF0000"/>
                </a:solidFill>
              </a:rPr>
              <a:t>of feeling connected to or part of, humanity. </a:t>
            </a:r>
            <a:endParaRPr lang="en-US" sz="2400" b="1" dirty="0" smtClean="0">
              <a:solidFill>
                <a:srgbClr val="FF0000"/>
              </a:solidFill>
            </a:endParaRPr>
          </a:p>
        </p:txBody>
      </p:sp>
      <p:sp>
        <p:nvSpPr>
          <p:cNvPr id="6" name="TextBox 5"/>
          <p:cNvSpPr txBox="1"/>
          <p:nvPr/>
        </p:nvSpPr>
        <p:spPr>
          <a:xfrm>
            <a:off x="152399" y="4114800"/>
            <a:ext cx="8991599" cy="2677656"/>
          </a:xfrm>
          <a:prstGeom prst="rect">
            <a:avLst/>
          </a:prstGeom>
          <a:noFill/>
        </p:spPr>
        <p:txBody>
          <a:bodyPr wrap="square" rtlCol="0">
            <a:spAutoFit/>
          </a:bodyPr>
          <a:lstStyle/>
          <a:p>
            <a:pPr algn="ctr"/>
            <a:r>
              <a:rPr lang="en-US" sz="2800" b="1" dirty="0">
                <a:solidFill>
                  <a:srgbClr val="660066"/>
                </a:solidFill>
              </a:rPr>
              <a:t>P/MH nurses attempt to help guide the person back to these more hopeful, more </a:t>
            </a:r>
            <a:r>
              <a:rPr lang="en-US" sz="2800" b="1" dirty="0" smtClean="0">
                <a:solidFill>
                  <a:srgbClr val="660066"/>
                </a:solidFill>
              </a:rPr>
              <a:t>connected </a:t>
            </a:r>
            <a:r>
              <a:rPr lang="en-US" sz="2800" b="1" dirty="0">
                <a:solidFill>
                  <a:srgbClr val="660066"/>
                </a:solidFill>
              </a:rPr>
              <a:t>beliefs; supporting and encouraging the person in re-framing his/her constricted thoughts.  Helping the person re-construct a more connected and hopeful construct of the world and his/her place in it. </a:t>
            </a:r>
          </a:p>
        </p:txBody>
      </p:sp>
    </p:spTree>
    <p:extLst>
      <p:ext uri="{BB962C8B-B14F-4D97-AF65-F5344CB8AC3E}">
        <p14:creationId xmlns:p14="http://schemas.microsoft.com/office/powerpoint/2010/main" val="21525206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27"/>
            <a:ext cx="9220201" cy="686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67200" y="228600"/>
            <a:ext cx="4953000" cy="3416320"/>
          </a:xfrm>
          <a:prstGeom prst="rect">
            <a:avLst/>
          </a:prstGeom>
          <a:noFill/>
        </p:spPr>
        <p:txBody>
          <a:bodyPr wrap="square" rtlCol="0">
            <a:spAutoFit/>
          </a:bodyPr>
          <a:lstStyle/>
          <a:p>
            <a:pPr algn="r"/>
            <a:r>
              <a:rPr lang="en-US" sz="2400" b="1" dirty="0">
                <a:solidFill>
                  <a:schemeClr val="bg1"/>
                </a:solidFill>
              </a:rPr>
              <a:t>G</a:t>
            </a:r>
            <a:r>
              <a:rPr lang="en-US" sz="2400" b="1" dirty="0" smtClean="0">
                <a:solidFill>
                  <a:schemeClr val="bg1"/>
                </a:solidFill>
              </a:rPr>
              <a:t>ained </a:t>
            </a:r>
            <a:r>
              <a:rPr lang="en-US" sz="2400" b="1" dirty="0">
                <a:solidFill>
                  <a:schemeClr val="bg1"/>
                </a:solidFill>
              </a:rPr>
              <a:t>a sense of relief by being able to talk about their feelings, thoughts and experiences. </a:t>
            </a:r>
            <a:endParaRPr lang="en-US" sz="2400" b="1" dirty="0" smtClean="0">
              <a:solidFill>
                <a:schemeClr val="bg1"/>
              </a:solidFill>
            </a:endParaRPr>
          </a:p>
          <a:p>
            <a:pPr algn="r"/>
            <a:r>
              <a:rPr lang="en-US" sz="2400" b="1" dirty="0" smtClean="0">
                <a:solidFill>
                  <a:schemeClr val="bg1"/>
                </a:solidFill>
              </a:rPr>
              <a:t>Qualitative </a:t>
            </a:r>
            <a:r>
              <a:rPr lang="en-US" sz="2400" b="1" dirty="0">
                <a:solidFill>
                  <a:schemeClr val="bg1"/>
                </a:solidFill>
              </a:rPr>
              <a:t>different </a:t>
            </a:r>
            <a:r>
              <a:rPr lang="en-US" sz="2400" b="1" dirty="0" smtClean="0">
                <a:solidFill>
                  <a:schemeClr val="bg1"/>
                </a:solidFill>
              </a:rPr>
              <a:t>relationship </a:t>
            </a:r>
            <a:r>
              <a:rPr lang="en-US" sz="2400" b="1" dirty="0">
                <a:solidFill>
                  <a:schemeClr val="bg1"/>
                </a:solidFill>
              </a:rPr>
              <a:t>with the nurse, as opposed to </a:t>
            </a:r>
            <a:r>
              <a:rPr lang="en-US" sz="2400" b="1" dirty="0" smtClean="0">
                <a:solidFill>
                  <a:schemeClr val="bg1"/>
                </a:solidFill>
              </a:rPr>
              <a:t>his/her </a:t>
            </a:r>
            <a:r>
              <a:rPr lang="en-US" sz="2400" b="1" dirty="0">
                <a:solidFill>
                  <a:schemeClr val="bg1"/>
                </a:solidFill>
              </a:rPr>
              <a:t>family and friends, that allowed for freedom to express, to talk frankly, and as a result, experience a sense of emancipation. </a:t>
            </a:r>
            <a:endParaRPr lang="en-US" sz="2400" b="1" dirty="0" smtClean="0">
              <a:solidFill>
                <a:schemeClr val="bg1"/>
              </a:solidFill>
            </a:endParaRPr>
          </a:p>
        </p:txBody>
      </p:sp>
      <p:sp>
        <p:nvSpPr>
          <p:cNvPr id="7" name="TextBox 6"/>
          <p:cNvSpPr txBox="1"/>
          <p:nvPr/>
        </p:nvSpPr>
        <p:spPr>
          <a:xfrm>
            <a:off x="228600" y="152400"/>
            <a:ext cx="3886200" cy="1569660"/>
          </a:xfrm>
          <a:prstGeom prst="rect">
            <a:avLst/>
          </a:prstGeom>
          <a:noFill/>
        </p:spPr>
        <p:txBody>
          <a:bodyPr wrap="square" rtlCol="0">
            <a:spAutoFit/>
          </a:bodyPr>
          <a:lstStyle/>
          <a:p>
            <a:r>
              <a:rPr lang="en-US" sz="3200" b="1" dirty="0"/>
              <a:t>Encountering a novel interpersonal, helping relationship.</a:t>
            </a:r>
          </a:p>
        </p:txBody>
      </p:sp>
      <p:sp>
        <p:nvSpPr>
          <p:cNvPr id="8" name="TextBox 7"/>
          <p:cNvSpPr txBox="1"/>
          <p:nvPr/>
        </p:nvSpPr>
        <p:spPr>
          <a:xfrm>
            <a:off x="76200" y="4114800"/>
            <a:ext cx="6324600" cy="2308324"/>
          </a:xfrm>
          <a:prstGeom prst="rect">
            <a:avLst/>
          </a:prstGeom>
          <a:noFill/>
        </p:spPr>
        <p:txBody>
          <a:bodyPr wrap="square" rtlCol="0">
            <a:spAutoFit/>
          </a:bodyPr>
          <a:lstStyle/>
          <a:p>
            <a:r>
              <a:rPr lang="en-US" sz="2400" b="1" dirty="0" smtClean="0"/>
              <a:t>Freedom </a:t>
            </a:r>
            <a:r>
              <a:rPr lang="en-US" sz="2400" b="1" dirty="0"/>
              <a:t>to reflect and talk with an experienced ‘professional’, in a non-judgmental atmosphere, was experienced as giving a sense of </a:t>
            </a:r>
            <a:r>
              <a:rPr lang="en-US" sz="2400" b="1" dirty="0" smtClean="0"/>
              <a:t>security; </a:t>
            </a:r>
            <a:r>
              <a:rPr lang="en-US" sz="2400" b="1" dirty="0"/>
              <a:t>the nurse has faced such situations before, knows what to do and has helped resolve similar situations </a:t>
            </a:r>
            <a:r>
              <a:rPr lang="en-US" sz="2400" b="1" dirty="0" smtClean="0"/>
              <a:t>previously.</a:t>
            </a:r>
            <a:endParaRPr lang="en-US" sz="2400" b="1" dirty="0"/>
          </a:p>
        </p:txBody>
      </p:sp>
    </p:spTree>
    <p:extLst>
      <p:ext uri="{BB962C8B-B14F-4D97-AF65-F5344CB8AC3E}">
        <p14:creationId xmlns:p14="http://schemas.microsoft.com/office/powerpoint/2010/main" val="970156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1676400"/>
            <a:ext cx="2667000" cy="5016758"/>
          </a:xfrm>
          <a:prstGeom prst="rect">
            <a:avLst/>
          </a:prstGeom>
          <a:noFill/>
        </p:spPr>
        <p:txBody>
          <a:bodyPr wrap="square" rtlCol="0">
            <a:spAutoFit/>
          </a:bodyPr>
          <a:lstStyle/>
          <a:p>
            <a:r>
              <a:rPr lang="en-US" sz="2000" b="1" dirty="0" smtClean="0"/>
              <a:t>Participants begin </a:t>
            </a:r>
            <a:r>
              <a:rPr lang="en-US" sz="2000" b="1" dirty="0"/>
              <a:t>to ‘pick up the threads’ of their life and in essence, </a:t>
            </a:r>
            <a:r>
              <a:rPr lang="en-US" sz="2000" b="1" dirty="0" smtClean="0"/>
              <a:t>they </a:t>
            </a:r>
            <a:r>
              <a:rPr lang="en-US" sz="2000" b="1" dirty="0"/>
              <a:t>learn </a:t>
            </a:r>
            <a:r>
              <a:rPr lang="en-US" sz="2000" b="1" dirty="0" smtClean="0"/>
              <a:t>how to </a:t>
            </a:r>
            <a:r>
              <a:rPr lang="en-US" sz="2000" b="1" dirty="0"/>
              <a:t>live again. </a:t>
            </a:r>
            <a:endParaRPr lang="en-US" sz="2000" b="1" dirty="0" smtClean="0"/>
          </a:p>
          <a:p>
            <a:endParaRPr lang="en-US" sz="2000" b="1" dirty="0"/>
          </a:p>
          <a:p>
            <a:r>
              <a:rPr lang="en-US" sz="2000" b="1" dirty="0" smtClean="0"/>
              <a:t>Important </a:t>
            </a:r>
            <a:r>
              <a:rPr lang="en-US" sz="2000" b="1" dirty="0"/>
              <a:t>process of ‘making sense’ of their </a:t>
            </a:r>
            <a:r>
              <a:rPr lang="en-US" sz="2000" b="1" dirty="0" err="1"/>
              <a:t>suicidality</a:t>
            </a:r>
            <a:r>
              <a:rPr lang="en-US" sz="2000" b="1" dirty="0"/>
              <a:t>; this shifted the sense of the existential crisis from ‘what do I have to live for’ to ‘how do I go on living in the context of surviving a suicide attempt</a:t>
            </a:r>
            <a:r>
              <a:rPr lang="en-US" sz="2000" b="1" dirty="0" smtClean="0"/>
              <a:t>?’</a:t>
            </a:r>
            <a:endParaRPr lang="en-US" sz="2000" b="1" dirty="0"/>
          </a:p>
        </p:txBody>
      </p:sp>
      <p:sp>
        <p:nvSpPr>
          <p:cNvPr id="5" name="TextBox 4"/>
          <p:cNvSpPr txBox="1"/>
          <p:nvPr/>
        </p:nvSpPr>
        <p:spPr>
          <a:xfrm>
            <a:off x="6248400" y="1143000"/>
            <a:ext cx="2743200" cy="5355312"/>
          </a:xfrm>
          <a:prstGeom prst="rect">
            <a:avLst/>
          </a:prstGeom>
          <a:noFill/>
        </p:spPr>
        <p:txBody>
          <a:bodyPr wrap="square" rtlCol="0">
            <a:spAutoFit/>
          </a:bodyPr>
          <a:lstStyle/>
          <a:p>
            <a:r>
              <a:rPr lang="en-US" b="1" dirty="0"/>
              <a:t>Existential </a:t>
            </a:r>
            <a:r>
              <a:rPr lang="en-US" b="1" dirty="0" smtClean="0"/>
              <a:t>crisis - rather </a:t>
            </a:r>
            <a:r>
              <a:rPr lang="en-US" b="1" dirty="0"/>
              <a:t>than dismissing the </a:t>
            </a:r>
            <a:r>
              <a:rPr lang="en-US" b="1" dirty="0" err="1"/>
              <a:t>suicidality</a:t>
            </a:r>
            <a:r>
              <a:rPr lang="en-US" b="1" dirty="0"/>
              <a:t>, it had to be made sense </a:t>
            </a:r>
            <a:r>
              <a:rPr lang="en-US" b="1" dirty="0" smtClean="0"/>
              <a:t>of. </a:t>
            </a:r>
          </a:p>
          <a:p>
            <a:endParaRPr lang="en-US" b="1" dirty="0"/>
          </a:p>
          <a:p>
            <a:r>
              <a:rPr lang="en-US" b="1" dirty="0" smtClean="0"/>
              <a:t>For </a:t>
            </a:r>
            <a:r>
              <a:rPr lang="en-US" b="1" dirty="0"/>
              <a:t>these participants, this was going to be a lengthy and complex process. </a:t>
            </a:r>
            <a:endParaRPr lang="en-US" b="1" dirty="0" smtClean="0"/>
          </a:p>
          <a:p>
            <a:endParaRPr lang="en-US" b="1" dirty="0"/>
          </a:p>
          <a:p>
            <a:r>
              <a:rPr lang="en-US" b="1" dirty="0" smtClean="0"/>
              <a:t>In </a:t>
            </a:r>
            <a:r>
              <a:rPr lang="en-US" b="1" dirty="0"/>
              <a:t>making sense of their experience of </a:t>
            </a:r>
            <a:r>
              <a:rPr lang="en-US" b="1" dirty="0" err="1"/>
              <a:t>suicidality</a:t>
            </a:r>
            <a:r>
              <a:rPr lang="en-US" b="1" dirty="0"/>
              <a:t>, the participants were able to feel more connected with humanity</a:t>
            </a:r>
            <a:r>
              <a:rPr lang="en-US" b="1" dirty="0" smtClean="0"/>
              <a:t>.</a:t>
            </a:r>
          </a:p>
          <a:p>
            <a:endParaRPr lang="en-US" b="1" dirty="0"/>
          </a:p>
          <a:p>
            <a:r>
              <a:rPr lang="en-US" b="1" dirty="0" smtClean="0"/>
              <a:t>Furthermore</a:t>
            </a:r>
            <a:r>
              <a:rPr lang="en-US" b="1" dirty="0"/>
              <a:t>, trying to make sense of these events was fundamentally a very ‘human’ thing to </a:t>
            </a:r>
            <a:r>
              <a:rPr lang="en-US" b="1" dirty="0" smtClean="0"/>
              <a:t>do.</a:t>
            </a:r>
            <a:endParaRPr lang="en-US" b="1" dirty="0"/>
          </a:p>
        </p:txBody>
      </p:sp>
      <p:sp>
        <p:nvSpPr>
          <p:cNvPr id="6" name="TextBox 5"/>
          <p:cNvSpPr txBox="1"/>
          <p:nvPr/>
        </p:nvSpPr>
        <p:spPr>
          <a:xfrm>
            <a:off x="76200" y="381000"/>
            <a:ext cx="8915400" cy="461665"/>
          </a:xfrm>
          <a:prstGeom prst="rect">
            <a:avLst/>
          </a:prstGeom>
          <a:noFill/>
        </p:spPr>
        <p:txBody>
          <a:bodyPr wrap="square" rtlCol="0">
            <a:spAutoFit/>
          </a:bodyPr>
          <a:lstStyle/>
          <a:p>
            <a:pPr algn="ctr"/>
            <a:r>
              <a:rPr lang="en-US" sz="2400" b="1" dirty="0">
                <a:solidFill>
                  <a:srgbClr val="FFFFCC"/>
                </a:solidFill>
              </a:rPr>
              <a:t>Accommodating an existential crisis, past, present and future.</a:t>
            </a:r>
          </a:p>
        </p:txBody>
      </p:sp>
    </p:spTree>
    <p:extLst>
      <p:ext uri="{BB962C8B-B14F-4D97-AF65-F5344CB8AC3E}">
        <p14:creationId xmlns:p14="http://schemas.microsoft.com/office/powerpoint/2010/main" val="37202715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34200" y="304800"/>
            <a:ext cx="2057400" cy="5262979"/>
          </a:xfrm>
          <a:prstGeom prst="rect">
            <a:avLst/>
          </a:prstGeom>
          <a:noFill/>
        </p:spPr>
        <p:txBody>
          <a:bodyPr wrap="square" rtlCol="0">
            <a:spAutoFit/>
          </a:bodyPr>
          <a:lstStyle/>
          <a:p>
            <a:r>
              <a:rPr lang="en-US" sz="2000" b="1" dirty="0">
                <a:solidFill>
                  <a:srgbClr val="003300"/>
                </a:solidFill>
              </a:rPr>
              <a:t>D</a:t>
            </a:r>
            <a:r>
              <a:rPr lang="en-US" sz="2000" b="1" dirty="0" smtClean="0">
                <a:solidFill>
                  <a:srgbClr val="003300"/>
                </a:solidFill>
              </a:rPr>
              <a:t>iscovering </a:t>
            </a:r>
            <a:r>
              <a:rPr lang="en-US" sz="2000" b="1" dirty="0">
                <a:solidFill>
                  <a:srgbClr val="003300"/>
                </a:solidFill>
              </a:rPr>
              <a:t>more and more that life could still be worth living involved re-visiting many factors. </a:t>
            </a:r>
            <a:endParaRPr lang="en-US" sz="2000" b="1" dirty="0" smtClean="0">
              <a:solidFill>
                <a:srgbClr val="003300"/>
              </a:solidFill>
            </a:endParaRPr>
          </a:p>
          <a:p>
            <a:endParaRPr lang="en-US" sz="2000" b="1" dirty="0">
              <a:solidFill>
                <a:srgbClr val="003300"/>
              </a:solidFill>
            </a:endParaRPr>
          </a:p>
          <a:p>
            <a:r>
              <a:rPr lang="en-US" sz="2000" b="1" dirty="0" smtClean="0">
                <a:solidFill>
                  <a:srgbClr val="003300"/>
                </a:solidFill>
              </a:rPr>
              <a:t>Re-investing </a:t>
            </a:r>
            <a:r>
              <a:rPr lang="en-US" sz="2000" b="1" dirty="0">
                <a:solidFill>
                  <a:srgbClr val="003300"/>
                </a:solidFill>
              </a:rPr>
              <a:t>in the ordinariness of their pre-suicide life was an immensely powerful process. </a:t>
            </a:r>
            <a:endParaRPr lang="en-US" sz="2000" b="1" dirty="0" smtClean="0">
              <a:solidFill>
                <a:srgbClr val="003300"/>
              </a:solidFill>
            </a:endParaRPr>
          </a:p>
          <a:p>
            <a:endParaRPr lang="en-US" b="1" dirty="0">
              <a:solidFill>
                <a:srgbClr val="003300"/>
              </a:solidFill>
            </a:endParaRPr>
          </a:p>
          <a:p>
            <a:endParaRPr lang="en-US" dirty="0"/>
          </a:p>
        </p:txBody>
      </p:sp>
      <p:sp>
        <p:nvSpPr>
          <p:cNvPr id="5" name="TextBox 4"/>
          <p:cNvSpPr txBox="1"/>
          <p:nvPr/>
        </p:nvSpPr>
        <p:spPr>
          <a:xfrm>
            <a:off x="304800" y="304800"/>
            <a:ext cx="2895600" cy="1938992"/>
          </a:xfrm>
          <a:prstGeom prst="rect">
            <a:avLst/>
          </a:prstGeom>
          <a:noFill/>
        </p:spPr>
        <p:txBody>
          <a:bodyPr wrap="square" rtlCol="0">
            <a:spAutoFit/>
          </a:bodyPr>
          <a:lstStyle/>
          <a:p>
            <a:r>
              <a:rPr lang="en-US" sz="2400" b="1" dirty="0">
                <a:solidFill>
                  <a:srgbClr val="CCFF99"/>
                </a:solidFill>
              </a:rPr>
              <a:t>Going on in the context set by the existential relationship with suicide.</a:t>
            </a:r>
          </a:p>
        </p:txBody>
      </p:sp>
      <p:sp>
        <p:nvSpPr>
          <p:cNvPr id="7" name="TextBox 6"/>
          <p:cNvSpPr txBox="1"/>
          <p:nvPr/>
        </p:nvSpPr>
        <p:spPr>
          <a:xfrm>
            <a:off x="762000" y="4343400"/>
            <a:ext cx="3810000" cy="2308324"/>
          </a:xfrm>
          <a:prstGeom prst="rect">
            <a:avLst/>
          </a:prstGeom>
          <a:noFill/>
        </p:spPr>
        <p:txBody>
          <a:bodyPr wrap="square" rtlCol="0">
            <a:spAutoFit/>
          </a:bodyPr>
          <a:lstStyle/>
          <a:p>
            <a:r>
              <a:rPr lang="en-US" sz="2400" b="1" dirty="0">
                <a:solidFill>
                  <a:schemeClr val="bg1"/>
                </a:solidFill>
              </a:rPr>
              <a:t>In so doing, the re-connection with humanity occurs, since living out an ordinary life was regarded as ultimately, a human activity. </a:t>
            </a:r>
          </a:p>
        </p:txBody>
      </p:sp>
    </p:spTree>
    <p:extLst>
      <p:ext uri="{BB962C8B-B14F-4D97-AF65-F5344CB8AC3E}">
        <p14:creationId xmlns:p14="http://schemas.microsoft.com/office/powerpoint/2010/main" val="1880133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Trust in the Psych nurse is the bridge that helps the person learn to re-connect with and trust humanity.</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30240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144482"/>
            <a:ext cx="5334000" cy="4832092"/>
          </a:xfrm>
          <a:prstGeom prst="rect">
            <a:avLst/>
          </a:prstGeom>
          <a:noFill/>
        </p:spPr>
        <p:txBody>
          <a:bodyPr wrap="square" rtlCol="0">
            <a:spAutoFit/>
          </a:bodyPr>
          <a:lstStyle/>
          <a:p>
            <a:r>
              <a:rPr lang="en-US" sz="2800" dirty="0" smtClean="0">
                <a:solidFill>
                  <a:srgbClr val="C00000"/>
                </a:solidFill>
              </a:rPr>
              <a:t>Through </a:t>
            </a:r>
            <a:r>
              <a:rPr lang="en-US" sz="2800" dirty="0">
                <a:solidFill>
                  <a:srgbClr val="C00000"/>
                </a:solidFill>
              </a:rPr>
              <a:t>gaining trust in the nurse, the person is then re-connecting with a person; taking the first tentative steps towards re-connecting with the wider community of ‘humanity’. In other words, the professional is the ‘bridge’ or ‘emissary’ </a:t>
            </a:r>
            <a:endParaRPr lang="en-US" sz="2800" dirty="0" smtClean="0">
              <a:solidFill>
                <a:srgbClr val="C00000"/>
              </a:solidFill>
            </a:endParaRPr>
          </a:p>
          <a:p>
            <a:r>
              <a:rPr lang="en-US" sz="2800" dirty="0" smtClean="0">
                <a:solidFill>
                  <a:srgbClr val="C00000"/>
                </a:solidFill>
              </a:rPr>
              <a:t>that helps </a:t>
            </a:r>
            <a:r>
              <a:rPr lang="en-US" sz="2800" dirty="0">
                <a:solidFill>
                  <a:srgbClr val="C00000"/>
                </a:solidFill>
              </a:rPr>
              <a:t>the </a:t>
            </a:r>
            <a:r>
              <a:rPr lang="en-US" sz="2800" dirty="0" smtClean="0">
                <a:solidFill>
                  <a:srgbClr val="C00000"/>
                </a:solidFill>
              </a:rPr>
              <a:t>person</a:t>
            </a:r>
          </a:p>
          <a:p>
            <a:r>
              <a:rPr lang="en-US" sz="2800" dirty="0" smtClean="0">
                <a:solidFill>
                  <a:srgbClr val="C00000"/>
                </a:solidFill>
              </a:rPr>
              <a:t>re-connect with </a:t>
            </a:r>
          </a:p>
          <a:p>
            <a:r>
              <a:rPr lang="en-US" sz="2800" dirty="0" smtClean="0">
                <a:solidFill>
                  <a:srgbClr val="C00000"/>
                </a:solidFill>
              </a:rPr>
              <a:t>humanity</a:t>
            </a:r>
            <a:r>
              <a:rPr lang="en-US" sz="2800" dirty="0">
                <a:solidFill>
                  <a:srgbClr val="C00000"/>
                </a:solidFill>
              </a:rPr>
              <a:t>. </a:t>
            </a:r>
          </a:p>
        </p:txBody>
      </p:sp>
    </p:spTree>
    <p:extLst>
      <p:ext uri="{BB962C8B-B14F-4D97-AF65-F5344CB8AC3E}">
        <p14:creationId xmlns:p14="http://schemas.microsoft.com/office/powerpoint/2010/main" val="1273910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5934670"/>
            <a:ext cx="3429000" cy="923330"/>
          </a:xfrm>
          <a:prstGeom prst="rect">
            <a:avLst/>
          </a:prstGeom>
          <a:noFill/>
        </p:spPr>
        <p:txBody>
          <a:bodyPr wrap="square" rtlCol="0">
            <a:spAutoFit/>
          </a:bodyPr>
          <a:lstStyle/>
          <a:p>
            <a:r>
              <a:rPr lang="en-US" dirty="0" smtClean="0">
                <a:hlinkClick r:id="rId3"/>
              </a:rPr>
              <a:t>http://www.who.int/mental_health/prevention/suicide/evolution/en/index.html</a:t>
            </a:r>
            <a:r>
              <a:rPr lang="en-US" dirty="0" smtClean="0"/>
              <a:t>  recovered 2014</a:t>
            </a:r>
            <a:endParaRPr lang="en-US" dirty="0"/>
          </a:p>
        </p:txBody>
      </p:sp>
    </p:spTree>
    <p:extLst>
      <p:ext uri="{BB962C8B-B14F-4D97-AF65-F5344CB8AC3E}">
        <p14:creationId xmlns:p14="http://schemas.microsoft.com/office/powerpoint/2010/main" val="31599692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 y="15240"/>
            <a:ext cx="4743119" cy="3185160"/>
          </a:xfrm>
          <a:prstGeom prst="rect">
            <a:avLst/>
          </a:prstGeom>
        </p:spPr>
      </p:pic>
      <p:pic>
        <p:nvPicPr>
          <p:cNvPr id="7" name="Picture 6"/>
          <p:cNvPicPr>
            <a:picLocks noChangeAspect="1"/>
          </p:cNvPicPr>
          <p:nvPr/>
        </p:nvPicPr>
        <p:blipFill>
          <a:blip r:embed="rId3"/>
          <a:stretch>
            <a:fillRect/>
          </a:stretch>
        </p:blipFill>
        <p:spPr>
          <a:xfrm>
            <a:off x="4790282" y="-152082"/>
            <a:ext cx="4353718" cy="3352482"/>
          </a:xfrm>
          <a:prstGeom prst="rect">
            <a:avLst/>
          </a:prstGeom>
        </p:spPr>
      </p:pic>
      <p:pic>
        <p:nvPicPr>
          <p:cNvPr id="8" name="Picture 7"/>
          <p:cNvPicPr>
            <a:picLocks noChangeAspect="1"/>
          </p:cNvPicPr>
          <p:nvPr/>
        </p:nvPicPr>
        <p:blipFill>
          <a:blip r:embed="rId4"/>
          <a:stretch>
            <a:fillRect/>
          </a:stretch>
        </p:blipFill>
        <p:spPr>
          <a:xfrm>
            <a:off x="5200650" y="3200400"/>
            <a:ext cx="3943350" cy="3657600"/>
          </a:xfrm>
          <a:prstGeom prst="rect">
            <a:avLst/>
          </a:prstGeom>
        </p:spPr>
      </p:pic>
      <p:pic>
        <p:nvPicPr>
          <p:cNvPr id="9" name="Picture 8"/>
          <p:cNvPicPr>
            <a:picLocks noChangeAspect="1"/>
          </p:cNvPicPr>
          <p:nvPr/>
        </p:nvPicPr>
        <p:blipFill>
          <a:blip r:embed="rId5"/>
          <a:stretch>
            <a:fillRect/>
          </a:stretch>
        </p:blipFill>
        <p:spPr>
          <a:xfrm>
            <a:off x="27708" y="2971800"/>
            <a:ext cx="5077691" cy="3893127"/>
          </a:xfrm>
          <a:prstGeom prst="rect">
            <a:avLst/>
          </a:prstGeom>
        </p:spPr>
      </p:pic>
    </p:spTree>
    <p:extLst>
      <p:ext uri="{BB962C8B-B14F-4D97-AF65-F5344CB8AC3E}">
        <p14:creationId xmlns:p14="http://schemas.microsoft.com/office/powerpoint/2010/main" val="2928410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16621" y="3657598"/>
            <a:ext cx="4657859" cy="3200402"/>
          </a:xfrm>
          <a:prstGeom prst="rect">
            <a:avLst/>
          </a:prstGeom>
        </p:spPr>
      </p:pic>
      <p:pic>
        <p:nvPicPr>
          <p:cNvPr id="5" name="Picture 4"/>
          <p:cNvPicPr>
            <a:picLocks noChangeAspect="1"/>
          </p:cNvPicPr>
          <p:nvPr/>
        </p:nvPicPr>
        <p:blipFill>
          <a:blip r:embed="rId3"/>
          <a:stretch>
            <a:fillRect/>
          </a:stretch>
        </p:blipFill>
        <p:spPr>
          <a:xfrm>
            <a:off x="-55417" y="0"/>
            <a:ext cx="4547101" cy="3672839"/>
          </a:xfrm>
          <a:prstGeom prst="rect">
            <a:avLst/>
          </a:prstGeom>
        </p:spPr>
      </p:pic>
      <p:pic>
        <p:nvPicPr>
          <p:cNvPr id="6" name="Picture 5"/>
          <p:cNvPicPr>
            <a:picLocks noChangeAspect="1"/>
          </p:cNvPicPr>
          <p:nvPr/>
        </p:nvPicPr>
        <p:blipFill>
          <a:blip r:embed="rId4"/>
          <a:stretch>
            <a:fillRect/>
          </a:stretch>
        </p:blipFill>
        <p:spPr>
          <a:xfrm>
            <a:off x="4516621" y="-15241"/>
            <a:ext cx="4612140" cy="3672837"/>
          </a:xfrm>
          <a:prstGeom prst="rect">
            <a:avLst/>
          </a:prstGeom>
        </p:spPr>
      </p:pic>
      <p:pic>
        <p:nvPicPr>
          <p:cNvPr id="7" name="Picture 6"/>
          <p:cNvPicPr>
            <a:picLocks noChangeAspect="1"/>
          </p:cNvPicPr>
          <p:nvPr/>
        </p:nvPicPr>
        <p:blipFill>
          <a:blip r:embed="rId5"/>
          <a:stretch>
            <a:fillRect/>
          </a:stretch>
        </p:blipFill>
        <p:spPr>
          <a:xfrm>
            <a:off x="-30480" y="3657599"/>
            <a:ext cx="4547101" cy="3200401"/>
          </a:xfrm>
          <a:prstGeom prst="rect">
            <a:avLst/>
          </a:prstGeom>
        </p:spPr>
      </p:pic>
      <p:sp>
        <p:nvSpPr>
          <p:cNvPr id="8" name="TextBox 7"/>
          <p:cNvSpPr txBox="1"/>
          <p:nvPr/>
        </p:nvSpPr>
        <p:spPr>
          <a:xfrm>
            <a:off x="533400" y="2819400"/>
            <a:ext cx="8382000" cy="1323439"/>
          </a:xfrm>
          <a:prstGeom prst="rect">
            <a:avLst/>
          </a:prstGeom>
          <a:noFill/>
        </p:spPr>
        <p:txBody>
          <a:bodyPr wrap="square" rtlCol="0">
            <a:spAutoFit/>
          </a:bodyPr>
          <a:lstStyle/>
          <a:p>
            <a:pPr algn="ctr"/>
            <a:r>
              <a:rPr lang="en-CA" sz="4000" b="1" dirty="0">
                <a:solidFill>
                  <a:srgbClr val="FF0000"/>
                </a:solidFill>
                <a:effectLst>
                  <a:outerShdw blurRad="38100" dist="38100" dir="2700000" algn="tl">
                    <a:srgbClr val="000000">
                      <a:alpha val="43137"/>
                    </a:srgbClr>
                  </a:outerShdw>
                </a:effectLst>
                <a:ea typeface="+mj-ea"/>
                <a:cs typeface="+mj-cs"/>
              </a:rPr>
              <a:t>Engagement and the therapeutic alliance in practical terms.</a:t>
            </a:r>
            <a:endParaRPr lang="en-CA"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0607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76800"/>
            <a:ext cx="8229600" cy="1249363"/>
          </a:xfrm>
        </p:spPr>
        <p:txBody>
          <a:bodyPr/>
          <a:lstStyle/>
          <a:p>
            <a:endParaRPr lang="en-CA" dirty="0"/>
          </a:p>
        </p:txBody>
      </p:sp>
      <p:pic>
        <p:nvPicPr>
          <p:cNvPr id="4" name="Picture 3"/>
          <p:cNvPicPr>
            <a:picLocks noChangeAspect="1"/>
          </p:cNvPicPr>
          <p:nvPr/>
        </p:nvPicPr>
        <p:blipFill>
          <a:blip r:embed="rId2"/>
          <a:stretch>
            <a:fillRect/>
          </a:stretch>
        </p:blipFill>
        <p:spPr>
          <a:xfrm>
            <a:off x="0" y="-1"/>
            <a:ext cx="9144000" cy="6849173"/>
          </a:xfrm>
          <a:prstGeom prst="rect">
            <a:avLst/>
          </a:prstGeom>
        </p:spPr>
      </p:pic>
      <p:sp>
        <p:nvSpPr>
          <p:cNvPr id="5" name="TextBox 4"/>
          <p:cNvSpPr txBox="1"/>
          <p:nvPr/>
        </p:nvSpPr>
        <p:spPr>
          <a:xfrm>
            <a:off x="0" y="0"/>
            <a:ext cx="9144000" cy="1200329"/>
          </a:xfrm>
          <a:prstGeom prst="rect">
            <a:avLst/>
          </a:prstGeom>
          <a:noFill/>
        </p:spPr>
        <p:txBody>
          <a:bodyPr wrap="square" rtlCol="0">
            <a:spAutoFit/>
          </a:bodyPr>
          <a:lstStyle/>
          <a:p>
            <a:pPr algn="ctr"/>
            <a:r>
              <a:rPr lang="en-CA" sz="3600" b="1" dirty="0">
                <a:solidFill>
                  <a:srgbClr val="FFFF00"/>
                </a:solidFill>
                <a:effectLst>
                  <a:outerShdw blurRad="38100" dist="38100" dir="2700000" algn="tl">
                    <a:srgbClr val="000000">
                      <a:alpha val="43137"/>
                    </a:srgbClr>
                  </a:outerShdw>
                </a:effectLst>
              </a:rPr>
              <a:t>Engagement and the therapeutic alliance </a:t>
            </a:r>
            <a:r>
              <a:rPr lang="en-CA" sz="3600" b="1" dirty="0" smtClean="0">
                <a:solidFill>
                  <a:srgbClr val="FFFF00"/>
                </a:solidFill>
                <a:effectLst>
                  <a:outerShdw blurRad="38100" dist="38100" dir="2700000" algn="tl">
                    <a:srgbClr val="000000">
                      <a:alpha val="43137"/>
                    </a:srgbClr>
                  </a:outerShdw>
                </a:effectLst>
              </a:rPr>
              <a:t>– basic assumption – convey hope.</a:t>
            </a:r>
            <a:endParaRPr lang="en-CA"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97204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4495800" cy="3276599"/>
          </a:xfrm>
          <a:prstGeom prst="rect">
            <a:avLst/>
          </a:prstGeom>
        </p:spPr>
      </p:pic>
      <p:pic>
        <p:nvPicPr>
          <p:cNvPr id="6" name="Content Placeholder 5"/>
          <p:cNvPicPr>
            <a:picLocks noGrp="1" noChangeAspect="1"/>
          </p:cNvPicPr>
          <p:nvPr>
            <p:ph idx="1"/>
          </p:nvPr>
        </p:nvPicPr>
        <p:blipFill>
          <a:blip r:embed="rId4"/>
          <a:stretch>
            <a:fillRect/>
          </a:stretch>
        </p:blipFill>
        <p:spPr>
          <a:xfrm>
            <a:off x="4384421" y="-58737"/>
            <a:ext cx="4759580" cy="3335337"/>
          </a:xfrm>
          <a:prstGeom prst="rect">
            <a:avLst/>
          </a:prstGeom>
        </p:spPr>
      </p:pic>
      <p:pic>
        <p:nvPicPr>
          <p:cNvPr id="7" name="Picture 6"/>
          <p:cNvPicPr>
            <a:picLocks noChangeAspect="1"/>
          </p:cNvPicPr>
          <p:nvPr/>
        </p:nvPicPr>
        <p:blipFill>
          <a:blip r:embed="rId5"/>
          <a:stretch>
            <a:fillRect/>
          </a:stretch>
        </p:blipFill>
        <p:spPr>
          <a:xfrm>
            <a:off x="4384421" y="3276601"/>
            <a:ext cx="4745723" cy="3602182"/>
          </a:xfrm>
          <a:prstGeom prst="rect">
            <a:avLst/>
          </a:prstGeom>
        </p:spPr>
      </p:pic>
      <p:pic>
        <p:nvPicPr>
          <p:cNvPr id="8" name="Picture 7"/>
          <p:cNvPicPr>
            <a:picLocks noChangeAspect="1"/>
          </p:cNvPicPr>
          <p:nvPr/>
        </p:nvPicPr>
        <p:blipFill>
          <a:blip r:embed="rId6"/>
          <a:stretch>
            <a:fillRect/>
          </a:stretch>
        </p:blipFill>
        <p:spPr>
          <a:xfrm>
            <a:off x="22860" y="3276600"/>
            <a:ext cx="4361561" cy="3581400"/>
          </a:xfrm>
          <a:prstGeom prst="rect">
            <a:avLst/>
          </a:prstGeom>
        </p:spPr>
      </p:pic>
      <p:sp>
        <p:nvSpPr>
          <p:cNvPr id="3" name="TextBox 2"/>
          <p:cNvSpPr txBox="1"/>
          <p:nvPr/>
        </p:nvSpPr>
        <p:spPr>
          <a:xfrm>
            <a:off x="0" y="2514600"/>
            <a:ext cx="9130144" cy="4524315"/>
          </a:xfrm>
          <a:prstGeom prst="rect">
            <a:avLst/>
          </a:prstGeom>
          <a:noFill/>
        </p:spPr>
        <p:txBody>
          <a:bodyPr wrap="square" rtlCol="0">
            <a:spAutoFit/>
          </a:bodyPr>
          <a:lstStyle/>
          <a:p>
            <a:pPr algn="ctr"/>
            <a:r>
              <a:rPr lang="en-US" sz="2800" b="1" dirty="0"/>
              <a:t>If one wishes to help reduce the risk of suicide, one should decrease the person’s sense of hopelessness; in other words, help such people feel more hopeful. </a:t>
            </a:r>
            <a:endParaRPr lang="en-US" sz="2800" b="1" dirty="0" smtClean="0"/>
          </a:p>
          <a:p>
            <a:pPr algn="ctr"/>
            <a:endParaRPr lang="en-US" sz="2400" b="1" dirty="0"/>
          </a:p>
          <a:p>
            <a:pPr algn="ctr"/>
            <a:endParaRPr lang="en-US" sz="2400" b="1" dirty="0" smtClean="0"/>
          </a:p>
          <a:p>
            <a:pPr algn="ctr"/>
            <a:endParaRPr lang="en-US" sz="2400" b="1" dirty="0"/>
          </a:p>
          <a:p>
            <a:pPr algn="ctr"/>
            <a:endParaRPr lang="en-US" sz="2400" b="1" dirty="0" smtClean="0"/>
          </a:p>
          <a:p>
            <a:pPr algn="ctr"/>
            <a:endParaRPr lang="en-US" sz="2400" b="1" dirty="0"/>
          </a:p>
          <a:p>
            <a:pPr algn="ctr"/>
            <a:r>
              <a:rPr lang="en-US" sz="2800" b="1" dirty="0" smtClean="0"/>
              <a:t>However</a:t>
            </a:r>
            <a:r>
              <a:rPr lang="en-US" sz="2800" b="1" dirty="0"/>
              <a:t>, at this moment in time, there is currently no extant theory to inform P/MH nurses how to inspire hope in suicidal clients.</a:t>
            </a:r>
          </a:p>
        </p:txBody>
      </p:sp>
    </p:spTree>
    <p:extLst>
      <p:ext uri="{BB962C8B-B14F-4D97-AF65-F5344CB8AC3E}">
        <p14:creationId xmlns:p14="http://schemas.microsoft.com/office/powerpoint/2010/main" val="3793453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2035076"/>
            <a:ext cx="4724400" cy="3108543"/>
          </a:xfrm>
          <a:prstGeom prst="rect">
            <a:avLst/>
          </a:prstGeom>
          <a:noFill/>
        </p:spPr>
        <p:txBody>
          <a:bodyPr wrap="square" rtlCol="0">
            <a:spAutoFit/>
          </a:bodyPr>
          <a:lstStyle/>
          <a:p>
            <a:r>
              <a:rPr lang="en-US" sz="2800" b="1" dirty="0">
                <a:solidFill>
                  <a:srgbClr val="C00000"/>
                </a:solidFill>
                <a:effectLst>
                  <a:outerShdw blurRad="38100" dist="38100" dir="2700000" algn="tl">
                    <a:srgbClr val="000000">
                      <a:alpha val="43137"/>
                    </a:srgbClr>
                  </a:outerShdw>
                </a:effectLst>
              </a:rPr>
              <a:t>Hope inspiration appears to be bound up with the necessary and sufficient human qualities in the nurse and the projection </a:t>
            </a:r>
            <a:r>
              <a:rPr lang="en-US" sz="2800" b="1" dirty="0" smtClean="0">
                <a:solidFill>
                  <a:srgbClr val="C00000"/>
                </a:solidFill>
                <a:effectLst>
                  <a:outerShdw blurRad="38100" dist="38100" dir="2700000" algn="tl">
                    <a:srgbClr val="000000">
                      <a:alpha val="43137"/>
                    </a:srgbClr>
                  </a:outerShdw>
                </a:effectLst>
              </a:rPr>
              <a:t>of</a:t>
            </a:r>
          </a:p>
          <a:p>
            <a:r>
              <a:rPr lang="en-US" sz="2800" b="1" dirty="0" smtClean="0">
                <a:solidFill>
                  <a:srgbClr val="C00000"/>
                </a:solidFill>
                <a:effectLst>
                  <a:outerShdw blurRad="38100" dist="38100" dir="2700000" algn="tl">
                    <a:srgbClr val="000000">
                      <a:alpha val="43137"/>
                    </a:srgbClr>
                  </a:outerShdw>
                </a:effectLst>
              </a:rPr>
              <a:t> </a:t>
            </a:r>
            <a:r>
              <a:rPr lang="en-US" sz="2800" b="1" dirty="0">
                <a:solidFill>
                  <a:srgbClr val="C00000"/>
                </a:solidFill>
                <a:effectLst>
                  <a:outerShdw blurRad="38100" dist="38100" dir="2700000" algn="tl">
                    <a:srgbClr val="000000">
                      <a:alpha val="43137"/>
                    </a:srgbClr>
                  </a:outerShdw>
                </a:effectLst>
              </a:rPr>
              <a:t>these into the </a:t>
            </a:r>
            <a:endParaRPr lang="en-US" sz="2800" b="1" dirty="0" smtClean="0">
              <a:solidFill>
                <a:srgbClr val="C00000"/>
              </a:solidFill>
              <a:effectLst>
                <a:outerShdw blurRad="38100" dist="38100" dir="2700000" algn="tl">
                  <a:srgbClr val="000000">
                    <a:alpha val="43137"/>
                  </a:srgbClr>
                </a:outerShdw>
              </a:effectLst>
            </a:endParaRPr>
          </a:p>
          <a:p>
            <a:r>
              <a:rPr lang="en-US" sz="2800" b="1" dirty="0" smtClean="0">
                <a:solidFill>
                  <a:srgbClr val="C00000"/>
                </a:solidFill>
                <a:effectLst>
                  <a:outerShdw blurRad="38100" dist="38100" dir="2700000" algn="tl">
                    <a:srgbClr val="000000">
                      <a:alpha val="43137"/>
                    </a:srgbClr>
                  </a:outerShdw>
                </a:effectLst>
              </a:rPr>
              <a:t>environment </a:t>
            </a:r>
            <a:r>
              <a:rPr lang="en-US" sz="2800" b="1" dirty="0">
                <a:solidFill>
                  <a:srgbClr val="C00000"/>
                </a:solidFill>
                <a:effectLst>
                  <a:outerShdw blurRad="38100" dist="38100" dir="2700000" algn="tl">
                    <a:srgbClr val="000000">
                      <a:alpha val="43137"/>
                    </a:srgbClr>
                  </a:outerShdw>
                </a:effectLst>
              </a:rPr>
              <a:t>(and client).</a:t>
            </a:r>
          </a:p>
        </p:txBody>
      </p:sp>
    </p:spTree>
    <p:extLst>
      <p:ext uri="{BB962C8B-B14F-4D97-AF65-F5344CB8AC3E}">
        <p14:creationId xmlns:p14="http://schemas.microsoft.com/office/powerpoint/2010/main" val="7005746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19400" y="0"/>
            <a:ext cx="6705600" cy="3046988"/>
          </a:xfrm>
          <a:prstGeom prst="rect">
            <a:avLst/>
          </a:prstGeom>
        </p:spPr>
        <p:txBody>
          <a:bodyPr wrap="square">
            <a:spAutoFit/>
          </a:bodyPr>
          <a:lstStyle/>
          <a:p>
            <a:r>
              <a:rPr lang="en-US" sz="2400" b="1" dirty="0">
                <a:solidFill>
                  <a:schemeClr val="bg1"/>
                </a:solidFill>
              </a:rPr>
              <a:t>The research that does exist across different substantive areas appears to indicate that there might be common or shared basic psychosocial processes of hope inspiration, and thus the </a:t>
            </a:r>
            <a:r>
              <a:rPr lang="en-US" sz="2400" b="1" dirty="0" smtClean="0">
                <a:solidFill>
                  <a:schemeClr val="bg1"/>
                </a:solidFill>
              </a:rPr>
              <a:t>	probability </a:t>
            </a:r>
            <a:r>
              <a:rPr lang="en-US" sz="2400" b="1" dirty="0">
                <a:solidFill>
                  <a:schemeClr val="bg1"/>
                </a:solidFill>
              </a:rPr>
              <a:t>of a formal grounded theory </a:t>
            </a:r>
            <a:r>
              <a:rPr lang="en-US" sz="2400" b="1" dirty="0" smtClean="0">
                <a:solidFill>
                  <a:schemeClr val="bg1"/>
                </a:solidFill>
              </a:rPr>
              <a:t>	(</a:t>
            </a:r>
            <a:r>
              <a:rPr lang="en-US" sz="2400" b="1" dirty="0">
                <a:solidFill>
                  <a:schemeClr val="bg1"/>
                </a:solidFill>
              </a:rPr>
              <a:t>Glaser, 1978, 2001) and this allows for </a:t>
            </a:r>
            <a:r>
              <a:rPr lang="en-US" sz="2400" b="1" dirty="0" smtClean="0">
                <a:solidFill>
                  <a:schemeClr val="bg1"/>
                </a:solidFill>
              </a:rPr>
              <a:t>	idiosyncratic </a:t>
            </a:r>
            <a:r>
              <a:rPr lang="en-US" sz="2400" b="1" dirty="0">
                <a:solidFill>
                  <a:schemeClr val="bg1"/>
                </a:solidFill>
              </a:rPr>
              <a:t>psychosocial processes for </a:t>
            </a:r>
            <a:r>
              <a:rPr lang="en-US" sz="2400" b="1" dirty="0" smtClean="0">
                <a:solidFill>
                  <a:schemeClr val="bg1"/>
                </a:solidFill>
              </a:rPr>
              <a:t>	each </a:t>
            </a:r>
            <a:r>
              <a:rPr lang="en-US" sz="2400" b="1" dirty="0">
                <a:solidFill>
                  <a:schemeClr val="bg1"/>
                </a:solidFill>
              </a:rPr>
              <a:t>substantive area. </a:t>
            </a:r>
          </a:p>
        </p:txBody>
      </p:sp>
    </p:spTree>
    <p:extLst>
      <p:ext uri="{BB962C8B-B14F-4D97-AF65-F5344CB8AC3E}">
        <p14:creationId xmlns:p14="http://schemas.microsoft.com/office/powerpoint/2010/main" val="35133601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3121"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228600"/>
            <a:ext cx="8686800" cy="2554545"/>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Accepting the axiomatic complexity and multi-dimensionality of suicide, and at the same time, the undeniable fact that suicide is a human drama, played out in </a:t>
            </a:r>
            <a:r>
              <a:rPr lang="en-US" sz="2000" b="1" dirty="0" smtClean="0">
                <a:solidFill>
                  <a:schemeClr val="bg1"/>
                </a:solidFill>
                <a:effectLst>
                  <a:outerShdw blurRad="38100" dist="38100" dir="2700000" algn="tl">
                    <a:srgbClr val="000000">
                      <a:alpha val="43137"/>
                    </a:srgbClr>
                  </a:outerShdw>
                </a:effectLst>
              </a:rPr>
              <a:t>			the </a:t>
            </a:r>
            <a:r>
              <a:rPr lang="en-US" sz="2000" b="1" dirty="0">
                <a:solidFill>
                  <a:schemeClr val="bg1"/>
                </a:solidFill>
                <a:effectLst>
                  <a:outerShdw blurRad="38100" dist="38100" dir="2700000" algn="tl">
                    <a:srgbClr val="000000">
                      <a:alpha val="43137"/>
                    </a:srgbClr>
                  </a:outerShdw>
                </a:effectLst>
              </a:rPr>
              <a:t>everyday lives, minds, brains and interactions of </a:t>
            </a:r>
            <a:r>
              <a:rPr lang="en-US" sz="2000" b="1" dirty="0" smtClean="0">
                <a:solidFill>
                  <a:schemeClr val="bg1"/>
                </a:solidFill>
                <a:effectLst>
                  <a:outerShdw blurRad="38100" dist="38100" dir="2700000" algn="tl">
                    <a:srgbClr val="000000">
                      <a:alpha val="43137"/>
                    </a:srgbClr>
                  </a:outerShdw>
                </a:effectLst>
              </a:rPr>
              <a:t>			people</a:t>
            </a:r>
            <a:r>
              <a:rPr lang="en-US" sz="2000" b="1" dirty="0">
                <a:solidFill>
                  <a:schemeClr val="bg1"/>
                </a:solidFill>
                <a:effectLst>
                  <a:outerShdw blurRad="38100" dist="38100" dir="2700000" algn="tl">
                    <a:srgbClr val="000000">
                      <a:alpha val="43137"/>
                    </a:srgbClr>
                  </a:outerShdw>
                </a:effectLst>
              </a:rPr>
              <a:t>, it may not be entirely surprising that, for </a:t>
            </a:r>
            <a:r>
              <a:rPr lang="en-US" sz="2000" b="1" dirty="0" smtClean="0">
                <a:solidFill>
                  <a:schemeClr val="bg1"/>
                </a:solidFill>
                <a:effectLst>
                  <a:outerShdw blurRad="38100" dist="38100" dir="2700000" algn="tl">
                    <a:srgbClr val="000000">
                      <a:alpha val="43137"/>
                    </a:srgbClr>
                  </a:outerShdw>
                </a:effectLst>
              </a:rPr>
              <a:t>				P/MH </a:t>
            </a:r>
            <a:r>
              <a:rPr lang="en-US" sz="2000" b="1" dirty="0">
                <a:solidFill>
                  <a:schemeClr val="bg1"/>
                </a:solidFill>
                <a:effectLst>
                  <a:outerShdw blurRad="38100" dist="38100" dir="2700000" algn="tl">
                    <a:srgbClr val="000000">
                      <a:alpha val="43137"/>
                    </a:srgbClr>
                  </a:outerShdw>
                </a:effectLst>
              </a:rPr>
              <a:t>nurses at any rate, caring for suicidal people </a:t>
            </a:r>
            <a:r>
              <a:rPr lang="en-US" sz="2000" b="1" dirty="0" smtClean="0">
                <a:solidFill>
                  <a:schemeClr val="bg1"/>
                </a:solidFill>
                <a:effectLst>
                  <a:outerShdw blurRad="38100" dist="38100" dir="2700000" algn="tl">
                    <a:srgbClr val="000000">
                      <a:alpha val="43137"/>
                    </a:srgbClr>
                  </a:outerShdw>
                </a:effectLst>
              </a:rPr>
              <a:t>					must </a:t>
            </a:r>
            <a:r>
              <a:rPr lang="en-US" sz="2000" b="1" dirty="0">
                <a:solidFill>
                  <a:schemeClr val="bg1"/>
                </a:solidFill>
                <a:effectLst>
                  <a:outerShdw blurRad="38100" dist="38100" dir="2700000" algn="tl">
                    <a:srgbClr val="000000">
                      <a:alpha val="43137"/>
                    </a:srgbClr>
                  </a:outerShdw>
                </a:effectLst>
              </a:rPr>
              <a:t>be an interpersonal endeavor; </a:t>
            </a:r>
            <a:r>
              <a:rPr lang="en-US" sz="2000" b="1" dirty="0" smtClean="0">
                <a:solidFill>
                  <a:schemeClr val="bg1"/>
                </a:solidFill>
                <a:effectLst>
                  <a:outerShdw blurRad="38100" dist="38100" dir="2700000" algn="tl">
                    <a:srgbClr val="000000">
                      <a:alpha val="43137"/>
                    </a:srgbClr>
                  </a:outerShdw>
                </a:effectLst>
              </a:rPr>
              <a:t>					and </a:t>
            </a:r>
            <a:r>
              <a:rPr lang="en-US" sz="2000" b="1" dirty="0">
                <a:solidFill>
                  <a:schemeClr val="bg1"/>
                </a:solidFill>
                <a:effectLst>
                  <a:outerShdw blurRad="38100" dist="38100" dir="2700000" algn="tl">
                    <a:srgbClr val="000000">
                      <a:alpha val="43137"/>
                    </a:srgbClr>
                  </a:outerShdw>
                </a:effectLst>
              </a:rPr>
              <a:t>one personified by </a:t>
            </a:r>
          </a:p>
          <a:p>
            <a:r>
              <a:rPr lang="en-US" sz="2000" b="1" dirty="0" smtClean="0">
                <a:solidFill>
                  <a:schemeClr val="bg1"/>
                </a:solidFill>
                <a:effectLst>
                  <a:outerShdw blurRad="38100" dist="38100" dir="2700000" algn="tl">
                    <a:srgbClr val="000000">
                      <a:alpha val="43137"/>
                    </a:srgbClr>
                  </a:outerShdw>
                </a:effectLst>
              </a:rPr>
              <a:t>				talking </a:t>
            </a:r>
            <a:r>
              <a:rPr lang="en-US" sz="2000" b="1" dirty="0">
                <a:solidFill>
                  <a:schemeClr val="bg1"/>
                </a:solidFill>
                <a:effectLst>
                  <a:outerShdw blurRad="38100" dist="38100" dir="2700000" algn="tl">
                    <a:srgbClr val="000000">
                      <a:alpha val="43137"/>
                    </a:srgbClr>
                  </a:outerShdw>
                </a:effectLst>
              </a:rPr>
              <a:t>and listening.</a:t>
            </a:r>
          </a:p>
        </p:txBody>
      </p:sp>
    </p:spTree>
    <p:extLst>
      <p:ext uri="{BB962C8B-B14F-4D97-AF65-F5344CB8AC3E}">
        <p14:creationId xmlns:p14="http://schemas.microsoft.com/office/powerpoint/2010/main" val="23234113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C:\Users\Public\Pictures\pic for presentations\thumbnailCAJKZ2L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68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76200"/>
            <a:ext cx="7086600" cy="3416320"/>
          </a:xfrm>
          <a:prstGeom prst="rect">
            <a:avLst/>
          </a:prstGeom>
          <a:noFill/>
        </p:spPr>
        <p:txBody>
          <a:bodyPr wrap="square" rtlCol="0">
            <a:spAutoFit/>
          </a:bodyPr>
          <a:lstStyle/>
          <a:p>
            <a:r>
              <a:rPr lang="en-US" sz="2400" b="1" dirty="0">
                <a:solidFill>
                  <a:schemeClr val="bg1"/>
                </a:solidFill>
              </a:rPr>
              <a:t>“As important as the biological treatment of hopelessness is, any treatment of a suicidal patient that relies solely on impersonal therapies (e.g. psychoactive medication, seclusion, restraint, and 15 minute checks (observations) may be second rate….Many psychiatrists argue that the </a:t>
            </a:r>
            <a:endParaRPr lang="en-US" sz="2400" b="1" dirty="0" smtClean="0">
              <a:solidFill>
                <a:schemeClr val="bg1"/>
              </a:solidFill>
            </a:endParaRPr>
          </a:p>
          <a:p>
            <a:r>
              <a:rPr lang="en-US" sz="2400" b="1" dirty="0" smtClean="0">
                <a:solidFill>
                  <a:schemeClr val="bg1"/>
                </a:solidFill>
              </a:rPr>
              <a:t>heart </a:t>
            </a:r>
            <a:r>
              <a:rPr lang="en-US" sz="2400" b="1" dirty="0">
                <a:solidFill>
                  <a:schemeClr val="bg1"/>
                </a:solidFill>
              </a:rPr>
              <a:t>of the treatment of suicidal individuals </a:t>
            </a:r>
            <a:endParaRPr lang="en-US" sz="2400" b="1" dirty="0" smtClean="0">
              <a:solidFill>
                <a:schemeClr val="bg1"/>
              </a:solidFill>
            </a:endParaRPr>
          </a:p>
          <a:p>
            <a:r>
              <a:rPr lang="en-US" sz="2400" b="1" dirty="0" smtClean="0">
                <a:solidFill>
                  <a:schemeClr val="bg1"/>
                </a:solidFill>
              </a:rPr>
              <a:t>is </a:t>
            </a:r>
            <a:r>
              <a:rPr lang="en-US" sz="2400" b="1" dirty="0">
                <a:solidFill>
                  <a:schemeClr val="bg1"/>
                </a:solidFill>
              </a:rPr>
              <a:t>the relationship of the therapists and the patient”. (Maris et al., 2000 ,p13)</a:t>
            </a:r>
          </a:p>
        </p:txBody>
      </p:sp>
    </p:spTree>
    <p:extLst>
      <p:ext uri="{BB962C8B-B14F-4D97-AF65-F5344CB8AC3E}">
        <p14:creationId xmlns:p14="http://schemas.microsoft.com/office/powerpoint/2010/main" val="32650209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800" y="4572000"/>
            <a:ext cx="8686800" cy="2246769"/>
          </a:xfrm>
          <a:prstGeom prst="rect">
            <a:avLst/>
          </a:prstGeom>
          <a:noFill/>
        </p:spPr>
        <p:txBody>
          <a:bodyPr wrap="square" rtlCol="0">
            <a:spAutoFit/>
          </a:bodyPr>
          <a:lstStyle/>
          <a:p>
            <a:r>
              <a:rPr lang="en-US" sz="2800" b="1" dirty="0" smtClean="0">
                <a:solidFill>
                  <a:schemeClr val="bg1"/>
                </a:solidFill>
              </a:rPr>
              <a:t>“To </a:t>
            </a:r>
            <a:r>
              <a:rPr lang="en-US" sz="2800" b="1" dirty="0">
                <a:solidFill>
                  <a:schemeClr val="bg1"/>
                </a:solidFill>
              </a:rPr>
              <a:t>understand suicide we must understand suffering and psychological pain and various thresholds for enduring it; to treat suicidal people (and prevent suicide) we must address and then soften and reduce the </a:t>
            </a:r>
            <a:r>
              <a:rPr lang="en-US" sz="2800" b="1" dirty="0" err="1">
                <a:solidFill>
                  <a:schemeClr val="bg1"/>
                </a:solidFill>
              </a:rPr>
              <a:t>psychache</a:t>
            </a:r>
            <a:r>
              <a:rPr lang="en-US" sz="2800" b="1" dirty="0">
                <a:solidFill>
                  <a:schemeClr val="bg1"/>
                </a:solidFill>
              </a:rPr>
              <a:t> that drives </a:t>
            </a:r>
            <a:r>
              <a:rPr lang="en-US" sz="2800" b="1" dirty="0" smtClean="0">
                <a:solidFill>
                  <a:schemeClr val="bg1"/>
                </a:solidFill>
              </a:rPr>
              <a:t>it.” </a:t>
            </a:r>
            <a:r>
              <a:rPr lang="en-US" sz="2800" b="1" dirty="0">
                <a:solidFill>
                  <a:schemeClr val="bg1"/>
                </a:solidFill>
              </a:rPr>
              <a:t>(</a:t>
            </a:r>
            <a:r>
              <a:rPr lang="en-US" sz="2800" b="1" dirty="0" err="1">
                <a:solidFill>
                  <a:schemeClr val="bg1"/>
                </a:solidFill>
              </a:rPr>
              <a:t>Shneidman</a:t>
            </a:r>
            <a:r>
              <a:rPr lang="en-US" sz="2800" b="1" dirty="0">
                <a:solidFill>
                  <a:schemeClr val="bg1"/>
                </a:solidFill>
              </a:rPr>
              <a:t>, 1997, p29).</a:t>
            </a:r>
          </a:p>
        </p:txBody>
      </p:sp>
    </p:spTree>
    <p:extLst>
      <p:ext uri="{BB962C8B-B14F-4D97-AF65-F5344CB8AC3E}">
        <p14:creationId xmlns:p14="http://schemas.microsoft.com/office/powerpoint/2010/main" val="16149908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C:\Users\Public\Pictures\pic for presentations\thumbnailCAVQ8L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52400"/>
            <a:ext cx="9067800" cy="2677656"/>
          </a:xfrm>
          <a:prstGeom prst="rect">
            <a:avLst/>
          </a:prstGeom>
          <a:noFill/>
        </p:spPr>
        <p:txBody>
          <a:bodyPr wrap="square" rtlCol="0">
            <a:spAutoFit/>
          </a:bodyPr>
          <a:lstStyle/>
          <a:p>
            <a:r>
              <a:rPr lang="en-US" sz="2400" b="1" dirty="0" smtClean="0">
                <a:solidFill>
                  <a:srgbClr val="000099"/>
                </a:solidFill>
              </a:rPr>
              <a:t>“Improving </a:t>
            </a:r>
            <a:r>
              <a:rPr lang="en-US" sz="2400" b="1" dirty="0">
                <a:solidFill>
                  <a:srgbClr val="000099"/>
                </a:solidFill>
              </a:rPr>
              <a:t>guidelines and training around procedures like close observation and seclusion can bring appreciable benefits but positive change may not be sustained until underlying attitudes are addressed and consideration given to what </a:t>
            </a:r>
            <a:endParaRPr lang="en-US" sz="2400" b="1" dirty="0" smtClean="0">
              <a:solidFill>
                <a:srgbClr val="000099"/>
              </a:solidFill>
            </a:endParaRPr>
          </a:p>
          <a:p>
            <a:r>
              <a:rPr lang="en-US" sz="2400" b="1" dirty="0" smtClean="0">
                <a:solidFill>
                  <a:srgbClr val="000099"/>
                </a:solidFill>
              </a:rPr>
              <a:t>P/MH </a:t>
            </a:r>
            <a:r>
              <a:rPr lang="en-US" sz="2400" b="1" dirty="0">
                <a:solidFill>
                  <a:srgbClr val="000099"/>
                </a:solidFill>
              </a:rPr>
              <a:t>nurses think they should </a:t>
            </a:r>
            <a:endParaRPr lang="en-US" sz="2400" b="1" dirty="0" smtClean="0">
              <a:solidFill>
                <a:srgbClr val="000099"/>
              </a:solidFill>
            </a:endParaRPr>
          </a:p>
          <a:p>
            <a:r>
              <a:rPr lang="en-US" sz="2400" b="1" dirty="0" smtClean="0">
                <a:solidFill>
                  <a:srgbClr val="000099"/>
                </a:solidFill>
              </a:rPr>
              <a:t>best </a:t>
            </a:r>
            <a:r>
              <a:rPr lang="en-US" sz="2400" b="1" dirty="0">
                <a:solidFill>
                  <a:srgbClr val="000099"/>
                </a:solidFill>
              </a:rPr>
              <a:t>be doing and are capable </a:t>
            </a:r>
            <a:endParaRPr lang="en-US" sz="2400" b="1" dirty="0" smtClean="0">
              <a:solidFill>
                <a:srgbClr val="000099"/>
              </a:solidFill>
            </a:endParaRPr>
          </a:p>
          <a:p>
            <a:r>
              <a:rPr lang="en-US" sz="2400" b="1" dirty="0" smtClean="0">
                <a:solidFill>
                  <a:srgbClr val="000099"/>
                </a:solidFill>
              </a:rPr>
              <a:t>of doing.”</a:t>
            </a:r>
            <a:endParaRPr lang="en-US" sz="2400" b="1" dirty="0">
              <a:solidFill>
                <a:srgbClr val="000099"/>
              </a:solidFill>
            </a:endParaRPr>
          </a:p>
        </p:txBody>
      </p:sp>
      <p:sp>
        <p:nvSpPr>
          <p:cNvPr id="5" name="TextBox 4"/>
          <p:cNvSpPr txBox="1"/>
          <p:nvPr/>
        </p:nvSpPr>
        <p:spPr>
          <a:xfrm>
            <a:off x="0" y="5029200"/>
            <a:ext cx="8001000" cy="1938992"/>
          </a:xfrm>
          <a:prstGeom prst="rect">
            <a:avLst/>
          </a:prstGeom>
          <a:noFill/>
        </p:spPr>
        <p:txBody>
          <a:bodyPr wrap="square" rtlCol="0">
            <a:spAutoFit/>
          </a:bodyPr>
          <a:lstStyle/>
          <a:p>
            <a:r>
              <a:rPr lang="en-US" sz="2400" b="1" dirty="0" smtClean="0"/>
              <a:t>“…..</a:t>
            </a:r>
            <a:r>
              <a:rPr lang="en-US" sz="2400" b="1" dirty="0"/>
              <a:t>Denying the ability (to take one’s own life) without addressing the desire must be a major reason why service users find Close Observation unhelpful. Observation without interaction is a cold </a:t>
            </a:r>
            <a:r>
              <a:rPr lang="en-US" sz="2400" b="1" dirty="0" smtClean="0"/>
              <a:t>comfort.” </a:t>
            </a:r>
            <a:r>
              <a:rPr lang="en-US" sz="2400" b="1" dirty="0"/>
              <a:t>Campbell (Campbell, 2006 p276). </a:t>
            </a:r>
          </a:p>
        </p:txBody>
      </p:sp>
    </p:spTree>
    <p:extLst>
      <p:ext uri="{BB962C8B-B14F-4D97-AF65-F5344CB8AC3E}">
        <p14:creationId xmlns:p14="http://schemas.microsoft.com/office/powerpoint/2010/main" val="1071415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5867400"/>
            <a:ext cx="3962400" cy="923330"/>
          </a:xfrm>
          <a:prstGeom prst="rect">
            <a:avLst/>
          </a:prstGeom>
          <a:noFill/>
        </p:spPr>
        <p:txBody>
          <a:bodyPr wrap="square" rtlCol="0">
            <a:spAutoFit/>
          </a:bodyPr>
          <a:lstStyle/>
          <a:p>
            <a:r>
              <a:rPr lang="en-US" dirty="0" smtClean="0">
                <a:hlinkClick r:id="rId3"/>
              </a:rPr>
              <a:t>http://www.who.int/mental_health/prevention/suicide/changes/en/index.html</a:t>
            </a:r>
            <a:r>
              <a:rPr lang="en-US" dirty="0" smtClean="0"/>
              <a:t>  recovered 2014</a:t>
            </a:r>
            <a:endParaRPr lang="en-US" dirty="0"/>
          </a:p>
        </p:txBody>
      </p:sp>
    </p:spTree>
    <p:extLst>
      <p:ext uri="{BB962C8B-B14F-4D97-AF65-F5344CB8AC3E}">
        <p14:creationId xmlns:p14="http://schemas.microsoft.com/office/powerpoint/2010/main" val="12307991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
            <a:ext cx="9372600" cy="6858000"/>
          </a:xfrm>
          <a:prstGeom prst="rect">
            <a:avLst/>
          </a:prstGeom>
        </p:spPr>
      </p:pic>
      <p:sp>
        <p:nvSpPr>
          <p:cNvPr id="3" name="Content Placeholder 2"/>
          <p:cNvSpPr>
            <a:spLocks noGrp="1"/>
          </p:cNvSpPr>
          <p:nvPr>
            <p:ph idx="1"/>
          </p:nvPr>
        </p:nvSpPr>
        <p:spPr>
          <a:xfrm>
            <a:off x="628650" y="4870867"/>
            <a:ext cx="7886700" cy="619106"/>
          </a:xfrm>
        </p:spPr>
        <p:txBody>
          <a:bodyPr>
            <a:normAutofit/>
          </a:bodyPr>
          <a:lstStyle/>
          <a:p>
            <a:pPr marL="0" indent="0" algn="ctr">
              <a:buNone/>
            </a:pPr>
            <a:r>
              <a:rPr lang="en-CA" sz="2700" dirty="0"/>
              <a:t>Questions….. Comments……. criticisms….</a:t>
            </a:r>
          </a:p>
        </p:txBody>
      </p:sp>
    </p:spTree>
    <p:extLst>
      <p:ext uri="{BB962C8B-B14F-4D97-AF65-F5344CB8AC3E}">
        <p14:creationId xmlns:p14="http://schemas.microsoft.com/office/powerpoint/2010/main" val="4195195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615245049"/>
              </p:ext>
            </p:extLst>
          </p:nvPr>
        </p:nvGraphicFramePr>
        <p:xfrm>
          <a:off x="17417" y="0"/>
          <a:ext cx="9048750" cy="6477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304800" y="6553200"/>
            <a:ext cx="8763000" cy="369332"/>
          </a:xfrm>
          <a:prstGeom prst="rect">
            <a:avLst/>
          </a:prstGeom>
          <a:noFill/>
        </p:spPr>
        <p:txBody>
          <a:bodyPr wrap="square" rtlCol="0">
            <a:spAutoFit/>
          </a:bodyPr>
          <a:lstStyle/>
          <a:p>
            <a:r>
              <a:rPr lang="en-CA" b="1" dirty="0" smtClean="0"/>
              <a:t>CDC (recovered 2014)    National </a:t>
            </a:r>
            <a:r>
              <a:rPr lang="en-CA" b="1" dirty="0"/>
              <a:t>Suicide Statistics At A Glance</a:t>
            </a:r>
            <a:endParaRPr lang="en-CA" dirty="0"/>
          </a:p>
        </p:txBody>
      </p:sp>
    </p:spTree>
    <p:extLst>
      <p:ext uri="{BB962C8B-B14F-4D97-AF65-F5344CB8AC3E}">
        <p14:creationId xmlns:p14="http://schemas.microsoft.com/office/powerpoint/2010/main" val="3210552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84405" y="0"/>
            <a:ext cx="4925995" cy="7834039"/>
          </a:xfrm>
          <a:prstGeom prst="rect">
            <a:avLst/>
          </a:prstGeom>
          <a:scene3d>
            <a:camera prst="orthographicFront">
              <a:rot lat="0" lon="0" rev="5400000"/>
            </a:camera>
            <a:lightRig rig="threePt" dir="t"/>
          </a:scene3d>
        </p:spPr>
      </p:pic>
      <p:sp>
        <p:nvSpPr>
          <p:cNvPr id="2" name="Title 1"/>
          <p:cNvSpPr>
            <a:spLocks noGrp="1"/>
          </p:cNvSpPr>
          <p:nvPr>
            <p:ph type="title"/>
          </p:nvPr>
        </p:nvSpPr>
        <p:spPr/>
        <p:txBody>
          <a:bodyPr/>
          <a:lstStyle/>
          <a:p>
            <a:r>
              <a:rPr lang="en-CA" dirty="0" smtClean="0"/>
              <a:t>Suicide Rates in Rural USA.</a:t>
            </a:r>
            <a:endParaRPr lang="en-CA" dirty="0"/>
          </a:p>
        </p:txBody>
      </p:sp>
      <p:sp>
        <p:nvSpPr>
          <p:cNvPr id="7" name="TextBox 6"/>
          <p:cNvSpPr txBox="1"/>
          <p:nvPr/>
        </p:nvSpPr>
        <p:spPr>
          <a:xfrm>
            <a:off x="152400" y="6096000"/>
            <a:ext cx="8991600" cy="646331"/>
          </a:xfrm>
          <a:prstGeom prst="rect">
            <a:avLst/>
          </a:prstGeom>
          <a:noFill/>
        </p:spPr>
        <p:txBody>
          <a:bodyPr wrap="square" rtlCol="0">
            <a:spAutoFit/>
          </a:bodyPr>
          <a:lstStyle/>
          <a:p>
            <a:r>
              <a:rPr lang="en-CA" dirty="0" smtClean="0"/>
              <a:t>McIntosh (2014) USA suicide: epidemiology in “</a:t>
            </a:r>
            <a:r>
              <a:rPr lang="en-CA" i="1" dirty="0" err="1" smtClean="0"/>
              <a:t>Routledge</a:t>
            </a:r>
            <a:r>
              <a:rPr lang="en-CA" i="1" dirty="0" smtClean="0"/>
              <a:t> International Handbook of Clinical Suicide Research” </a:t>
            </a:r>
            <a:r>
              <a:rPr lang="en-CA" dirty="0" smtClean="0"/>
              <a:t>(Eds. J. Cutcliffe et al., </a:t>
            </a:r>
            <a:r>
              <a:rPr lang="en-CA" dirty="0" err="1" smtClean="0"/>
              <a:t>Routledge</a:t>
            </a:r>
            <a:r>
              <a:rPr lang="en-CA" dirty="0" smtClean="0"/>
              <a:t>, London).</a:t>
            </a:r>
            <a:endParaRPr lang="en-CA" dirty="0"/>
          </a:p>
        </p:txBody>
      </p:sp>
    </p:spTree>
    <p:extLst>
      <p:ext uri="{BB962C8B-B14F-4D97-AF65-F5344CB8AC3E}">
        <p14:creationId xmlns:p14="http://schemas.microsoft.com/office/powerpoint/2010/main" val="1190510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p:txBody>
          <a:bodyPr/>
          <a:lstStyle/>
          <a:p>
            <a:r>
              <a:rPr lang="en-CA" dirty="0" smtClean="0">
                <a:solidFill>
                  <a:schemeClr val="bg1"/>
                </a:solidFill>
              </a:rPr>
              <a:t>Limitations of current approaches.</a:t>
            </a:r>
            <a:endParaRPr lang="en-CA" dirty="0">
              <a:solidFill>
                <a:schemeClr val="bg1"/>
              </a:solidFill>
            </a:endParaRPr>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1750014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C:\Users\Public\Pictures\pic for presentations\att-security-guard-070607.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2222480"/>
            <a:ext cx="8001000" cy="1754326"/>
          </a:xfrm>
          <a:prstGeom prst="rect">
            <a:avLst/>
          </a:prstGeom>
          <a:noFill/>
        </p:spPr>
        <p:txBody>
          <a:bodyPr wrap="square" rtlCol="0">
            <a:spAutoFit/>
          </a:bodyPr>
          <a:lstStyle/>
          <a:p>
            <a:pPr algn="ctr"/>
            <a:r>
              <a:rPr lang="en-US" sz="5400" b="1" dirty="0" smtClean="0">
                <a:solidFill>
                  <a:schemeClr val="bg1"/>
                </a:solidFill>
              </a:rPr>
              <a:t>Defensive and custodial practices.</a:t>
            </a:r>
          </a:p>
        </p:txBody>
      </p:sp>
    </p:spTree>
    <p:extLst>
      <p:ext uri="{BB962C8B-B14F-4D97-AF65-F5344CB8AC3E}">
        <p14:creationId xmlns:p14="http://schemas.microsoft.com/office/powerpoint/2010/main" val="12920248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10023</TotalTime>
  <Words>1891</Words>
  <Application>Microsoft Office PowerPoint</Application>
  <PresentationFormat>On-screen Show (4:3)</PresentationFormat>
  <Paragraphs>187</Paragraphs>
  <Slides>50</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Arial</vt:lpstr>
      <vt:lpstr>Arial, Helvetica, sans-serif</vt:lpstr>
      <vt:lpstr>Calibri</vt:lpstr>
      <vt:lpstr>Calibri Light</vt:lpstr>
      <vt:lpstr>Times New Roman</vt:lpstr>
      <vt:lpstr>Office Theme</vt:lpstr>
      <vt:lpstr>1_Office Theme</vt:lpstr>
      <vt:lpstr>SUICIDE PREVENTION: FOSTERING HOPE AS AN INTERPERSONAL ENDEAVOR.</vt:lpstr>
      <vt:lpstr>PowerPoint Presentation</vt:lpstr>
      <vt:lpstr>PowerPoint Presentation</vt:lpstr>
      <vt:lpstr>PowerPoint Presentation</vt:lpstr>
      <vt:lpstr>PowerPoint Presentation</vt:lpstr>
      <vt:lpstr>PowerPoint Presentation</vt:lpstr>
      <vt:lpstr>Suicide Rates in Rural USA.</vt:lpstr>
      <vt:lpstr>Limitations of current approaches.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Kahn et al., 2000; 2001 See also Kirsch, Deacon, Huedo-Medina et al., 2008; Antonuccio, Burns and Danton (2002); Moncrieff, Wessely, &amp; Hardy (1998). </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Engagement connection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Trust in the Psych nurse is the bridge that helps the person learn to re-connect with and trust humanity.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Cutcliffe</dc:creator>
  <cp:lastModifiedBy>John Cutcliffe</cp:lastModifiedBy>
  <cp:revision>105</cp:revision>
  <dcterms:created xsi:type="dcterms:W3CDTF">2011-08-17T20:02:02Z</dcterms:created>
  <dcterms:modified xsi:type="dcterms:W3CDTF">2015-08-31T17:38:33Z</dcterms:modified>
</cp:coreProperties>
</file>