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651" r:id="rId3"/>
    <p:sldId id="648" r:id="rId4"/>
    <p:sldId id="649" r:id="rId5"/>
    <p:sldId id="650" r:id="rId6"/>
    <p:sldId id="646" r:id="rId7"/>
    <p:sldId id="383" r:id="rId8"/>
    <p:sldId id="647" r:id="rId9"/>
    <p:sldId id="652" r:id="rId10"/>
    <p:sldId id="655" r:id="rId11"/>
    <p:sldId id="653" r:id="rId12"/>
    <p:sldId id="659" r:id="rId13"/>
    <p:sldId id="657" r:id="rId14"/>
    <p:sldId id="658" r:id="rId15"/>
    <p:sldId id="654" r:id="rId16"/>
    <p:sldId id="661" r:id="rId17"/>
    <p:sldId id="656" r:id="rId18"/>
  </p:sldIdLst>
  <p:sldSz cx="9144000" cy="6858000" type="screen4x3"/>
  <p:notesSz cx="6934200" cy="9234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40AA"/>
    <a:srgbClr val="0066FF"/>
    <a:srgbClr val="007635"/>
    <a:srgbClr val="FFFFCC"/>
    <a:srgbClr val="A5F5B4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0" autoAdjust="0"/>
    <p:restoredTop sz="94467" autoAdjust="0"/>
  </p:normalViewPr>
  <p:slideViewPr>
    <p:cSldViewPr>
      <p:cViewPr varScale="1">
        <p:scale>
          <a:sx n="75" d="100"/>
          <a:sy n="75" d="100"/>
        </p:scale>
        <p:origin x="11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54" y="-9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5D1ECE-DDF6-4ABD-A796-E9D3EBD54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60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0178F-D12C-41C9-91D0-0BD2BD55DBFA}" type="datetimeFigureOut">
              <a:rPr lang="en-US"/>
              <a:pPr>
                <a:defRPr/>
              </a:pPr>
              <a:t>1/25/2015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09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709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59F5C4-6FAA-463A-968E-A8DF3953C6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7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380999" y="304800"/>
            <a:ext cx="7848601" cy="0"/>
          </a:xfrm>
          <a:prstGeom prst="line">
            <a:avLst/>
          </a:prstGeom>
          <a:noFill/>
          <a:ln w="50800">
            <a:solidFill>
              <a:srgbClr val="00763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2209800" y="6553200"/>
            <a:ext cx="64770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914400" y="384048"/>
            <a:ext cx="7878763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1676400" y="6477000"/>
            <a:ext cx="6400800" cy="0"/>
          </a:xfrm>
          <a:prstGeom prst="line">
            <a:avLst/>
          </a:prstGeom>
          <a:noFill/>
          <a:ln w="50800">
            <a:solidFill>
              <a:srgbClr val="00763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1030" name="Picture 10" descr="Copy of logo_xxs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62675"/>
            <a:ext cx="13716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42900" y="190500"/>
            <a:ext cx="8382000" cy="4076700"/>
          </a:xfrm>
          <a:solidFill>
            <a:srgbClr val="FFFFCC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b="1" dirty="0" smtClean="0">
                <a:solidFill>
                  <a:srgbClr val="007635"/>
                </a:solidFill>
                <a:latin typeface="Algerian" pitchFamily="82" charset="0"/>
              </a:rPr>
              <a:t>Moat</a:t>
            </a:r>
            <a:br>
              <a:rPr lang="en-US" sz="6000" b="1" dirty="0" smtClean="0">
                <a:solidFill>
                  <a:srgbClr val="007635"/>
                </a:solidFill>
                <a:latin typeface="Algerian" pitchFamily="82" charset="0"/>
              </a:rPr>
            </a:br>
            <a:r>
              <a:rPr lang="en-US" sz="6000" b="1" dirty="0" smtClean="0">
                <a:solidFill>
                  <a:srgbClr val="007635"/>
                </a:solidFill>
                <a:latin typeface="Algerian" pitchFamily="82" charset="0"/>
              </a:rPr>
              <a:t>and </a:t>
            </a:r>
            <a:br>
              <a:rPr lang="en-US" sz="6000" b="1" dirty="0" smtClean="0">
                <a:solidFill>
                  <a:srgbClr val="007635"/>
                </a:solidFill>
                <a:latin typeface="Algerian" pitchFamily="82" charset="0"/>
              </a:rPr>
            </a:br>
            <a:r>
              <a:rPr lang="en-US" sz="6000" b="1" dirty="0" smtClean="0">
                <a:solidFill>
                  <a:srgbClr val="007635"/>
                </a:solidFill>
                <a:latin typeface="Algerian" pitchFamily="82" charset="0"/>
              </a:rPr>
              <a:t>faculty dining area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latin typeface="Algerian" pitchFamily="82" charset="0"/>
              </a:rPr>
              <a:t/>
            </a:r>
            <a:br>
              <a:rPr lang="en-US" sz="4000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endParaRPr lang="en-US" sz="2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66850" y="5486400"/>
            <a:ext cx="6134100" cy="9905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Faculty Senate Meeting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Wright </a:t>
            </a:r>
            <a:r>
              <a:rPr lang="en-US" sz="2000" dirty="0" smtClean="0"/>
              <a:t>State University</a:t>
            </a:r>
            <a:br>
              <a:rPr lang="en-US" sz="2000" dirty="0" smtClean="0"/>
            </a:br>
            <a:r>
              <a:rPr lang="en-US" sz="2000" dirty="0" smtClean="0"/>
              <a:t>January 26, 2015</a:t>
            </a:r>
            <a:endParaRPr lang="en-US" sz="2000" dirty="0" smtClean="0"/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0" y="2851428"/>
            <a:ext cx="9067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by </a:t>
            </a:r>
          </a:p>
          <a:p>
            <a:pPr algn="ctr"/>
            <a:r>
              <a:rPr lang="en-US" sz="2400" dirty="0" smtClean="0"/>
              <a:t>Jim </a:t>
            </a:r>
            <a:r>
              <a:rPr lang="en-US" sz="2400" dirty="0" smtClean="0"/>
              <a:t>Menart</a:t>
            </a:r>
          </a:p>
          <a:p>
            <a:pPr algn="ctr"/>
            <a:r>
              <a:rPr lang="en-US" sz="2400" dirty="0" smtClean="0"/>
              <a:t>Chair, University Buildings and Ground Committee</a:t>
            </a:r>
            <a:endParaRPr lang="en-US" sz="2400" dirty="0" smtClean="0"/>
          </a:p>
          <a:p>
            <a:pPr algn="ctr"/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48795" y="266700"/>
            <a:ext cx="9144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800" b="1" dirty="0" smtClean="0">
                <a:solidFill>
                  <a:srgbClr val="007635"/>
                </a:solidFill>
              </a:rPr>
              <a:t>What is the Proposal?</a:t>
            </a:r>
            <a:endParaRPr lang="en-US" sz="4800" dirty="0" smtClean="0">
              <a:solidFill>
                <a:srgbClr val="007635"/>
              </a:solidFill>
            </a:endParaRPr>
          </a:p>
        </p:txBody>
      </p:sp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22705" y="1231899"/>
            <a:ext cx="8001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indent="-347663">
              <a:spcBef>
                <a:spcPts val="0"/>
              </a:spcBef>
            </a:pPr>
            <a:r>
              <a:rPr lang="en-US" dirty="0" smtClean="0"/>
              <a:t>Place for faculty and staff to eat that is not open to students</a:t>
            </a:r>
          </a:p>
          <a:p>
            <a:pPr marL="347663" indent="-347663">
              <a:spcBef>
                <a:spcPts val="0"/>
              </a:spcBef>
            </a:pPr>
            <a:r>
              <a:rPr lang="en-US" dirty="0" smtClean="0"/>
              <a:t>Thinking about a sit down restaurant type place where faculty order from menu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Buffet is option, but this does not seem to be the best option</a:t>
            </a:r>
          </a:p>
          <a:p>
            <a:pPr marL="347663" indent="-347663">
              <a:spcBef>
                <a:spcPts val="0"/>
              </a:spcBef>
            </a:pPr>
            <a:r>
              <a:rPr lang="en-US" dirty="0" smtClean="0"/>
              <a:t>May only be operational during lunch hours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11:00 am to 2:00 pm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For non-lunch hours, room is used for something else</a:t>
            </a:r>
          </a:p>
          <a:p>
            <a:pPr marL="347663" indent="-347663">
              <a:spcBef>
                <a:spcPts val="0"/>
              </a:spcBef>
            </a:pPr>
            <a:r>
              <a:rPr lang="en-US" dirty="0" smtClean="0"/>
              <a:t>May also want to think about faculty/staff lounge areas</a:t>
            </a:r>
          </a:p>
          <a:p>
            <a:pPr marL="0" indent="0">
              <a:spcBef>
                <a:spcPts val="0"/>
              </a:spcBef>
              <a:buNone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22638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48795" y="266700"/>
            <a:ext cx="9144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800" b="1" dirty="0" smtClean="0">
                <a:solidFill>
                  <a:srgbClr val="007635"/>
                </a:solidFill>
              </a:rPr>
              <a:t>Reasons For</a:t>
            </a:r>
            <a:endParaRPr lang="en-US" sz="4800" dirty="0" smtClean="0">
              <a:solidFill>
                <a:srgbClr val="007635"/>
              </a:solidFill>
            </a:endParaRPr>
          </a:p>
        </p:txBody>
      </p:sp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85800" y="1072814"/>
            <a:ext cx="8153400" cy="3116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indent="-347663">
              <a:spcBef>
                <a:spcPts val="0"/>
              </a:spcBef>
            </a:pPr>
            <a:r>
              <a:rPr lang="en-US" dirty="0" smtClean="0"/>
              <a:t>Give faculty a place to interact</a:t>
            </a:r>
          </a:p>
          <a:p>
            <a:pPr marL="347663" indent="-347663">
              <a:spcBef>
                <a:spcPts val="0"/>
              </a:spcBef>
            </a:pPr>
            <a:r>
              <a:rPr lang="en-US" dirty="0" smtClean="0"/>
              <a:t>Place to bring employee candidates</a:t>
            </a:r>
          </a:p>
          <a:p>
            <a:pPr marL="347663" indent="-347663">
              <a:spcBef>
                <a:spcPts val="0"/>
              </a:spcBef>
            </a:pPr>
            <a:r>
              <a:rPr lang="en-US" dirty="0" smtClean="0"/>
              <a:t>Place to bring business associates</a:t>
            </a:r>
          </a:p>
          <a:p>
            <a:pPr marL="347663" indent="-347663">
              <a:spcBef>
                <a:spcPts val="0"/>
              </a:spcBef>
            </a:pPr>
            <a:r>
              <a:rPr lang="en-US" dirty="0" smtClean="0"/>
              <a:t>Place to bring potential graduate students</a:t>
            </a:r>
          </a:p>
          <a:p>
            <a:pPr marL="347663" indent="-347663">
              <a:spcBef>
                <a:spcPts val="0"/>
              </a:spcBef>
            </a:pPr>
            <a:r>
              <a:rPr lang="en-US" dirty="0"/>
              <a:t>F</a:t>
            </a:r>
            <a:r>
              <a:rPr lang="en-US" dirty="0" smtClean="0"/>
              <a:t>aculty perk</a:t>
            </a:r>
          </a:p>
          <a:p>
            <a:pPr marL="347663" indent="-347663">
              <a:spcBef>
                <a:spcPts val="0"/>
              </a:spcBef>
            </a:pPr>
            <a:endParaRPr lang="en-US" sz="4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0500" y="3846089"/>
            <a:ext cx="91440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kern="0" dirty="0" smtClean="0">
                <a:solidFill>
                  <a:srgbClr val="007635"/>
                </a:solidFill>
              </a:rPr>
              <a:t>Reasons Against</a:t>
            </a:r>
            <a:endParaRPr lang="en-US" sz="4800" kern="0" dirty="0" smtClean="0">
              <a:solidFill>
                <a:srgbClr val="007635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799" y="4531888"/>
            <a:ext cx="8409405" cy="16403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663" indent="-347663">
              <a:spcBef>
                <a:spcPts val="0"/>
              </a:spcBef>
            </a:pPr>
            <a:r>
              <a:rPr lang="en-US" kern="0" dirty="0" smtClean="0"/>
              <a:t>Cost</a:t>
            </a:r>
          </a:p>
          <a:p>
            <a:pPr marL="347663" indent="-347663">
              <a:spcBef>
                <a:spcPts val="0"/>
              </a:spcBef>
            </a:pPr>
            <a:r>
              <a:rPr lang="en-US" kern="0" dirty="0" smtClean="0"/>
              <a:t>Space</a:t>
            </a:r>
          </a:p>
          <a:p>
            <a:pPr marL="747713" lvl="1" indent="-347663">
              <a:spcBef>
                <a:spcPts val="0"/>
              </a:spcBef>
            </a:pPr>
            <a:r>
              <a:rPr lang="en-US" kern="0" dirty="0" smtClean="0"/>
              <a:t>Think about multiple use spaces</a:t>
            </a:r>
          </a:p>
        </p:txBody>
      </p:sp>
    </p:spTree>
    <p:extLst>
      <p:ext uri="{BB962C8B-B14F-4D97-AF65-F5344CB8AC3E}">
        <p14:creationId xmlns:p14="http://schemas.microsoft.com/office/powerpoint/2010/main" val="40393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76200" y="266700"/>
            <a:ext cx="9144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800" b="1" dirty="0" smtClean="0">
                <a:solidFill>
                  <a:srgbClr val="007635"/>
                </a:solidFill>
              </a:rPr>
              <a:t>Possible Locations</a:t>
            </a:r>
            <a:endParaRPr lang="en-US" sz="4800" dirty="0" smtClean="0">
              <a:solidFill>
                <a:srgbClr val="007635"/>
              </a:solidFill>
            </a:endParaRPr>
          </a:p>
        </p:txBody>
      </p:sp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1219200"/>
            <a:ext cx="8382000" cy="499711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lvl="1" indent="-347663">
              <a:spcBef>
                <a:spcPts val="0"/>
              </a:spcBef>
              <a:buFontTx/>
              <a:buChar char="•"/>
            </a:pPr>
            <a:r>
              <a:rPr lang="en-US" dirty="0" err="1"/>
              <a:t>Cambiar</a:t>
            </a:r>
            <a:r>
              <a:rPr lang="en-US" dirty="0"/>
              <a:t> </a:t>
            </a:r>
            <a:r>
              <a:rPr lang="en-US" dirty="0" smtClean="0"/>
              <a:t>Room – 153 Student Union</a:t>
            </a:r>
            <a:endParaRPr lang="en-US" dirty="0"/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This room is currently marked faculty dining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In the past this was faculty dining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Currently used for meetings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/>
              <a:t>Could be part time dining and part time </a:t>
            </a:r>
            <a:r>
              <a:rPr lang="en-US" sz="2000" dirty="0" smtClean="0"/>
              <a:t>conference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Small</a:t>
            </a:r>
          </a:p>
          <a:p>
            <a:pPr marL="347663" indent="-347663">
              <a:spcBef>
                <a:spcPts val="0"/>
              </a:spcBef>
            </a:pPr>
            <a:r>
              <a:rPr lang="en-US" sz="2800" dirty="0" smtClean="0"/>
              <a:t>Elizabeth Dixon Hearth Lounge in Student Union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Would need to use about half this area</a:t>
            </a:r>
          </a:p>
          <a:p>
            <a:pPr marL="347663" indent="-347663">
              <a:spcBef>
                <a:spcPts val="0"/>
              </a:spcBef>
            </a:pPr>
            <a:r>
              <a:rPr lang="en-US" sz="2800" dirty="0" err="1" smtClean="0"/>
              <a:t>Rathskeller</a:t>
            </a:r>
            <a:r>
              <a:rPr lang="en-US" sz="2800" dirty="0" smtClean="0"/>
              <a:t> - 008 Student Union</a:t>
            </a:r>
            <a:endParaRPr lang="en-US" sz="2800" dirty="0"/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Students may have prayer services here</a:t>
            </a:r>
          </a:p>
          <a:p>
            <a:pPr marL="347663" indent="-347663">
              <a:spcBef>
                <a:spcPts val="0"/>
              </a:spcBef>
            </a:pPr>
            <a:r>
              <a:rPr lang="en-US" sz="2800" dirty="0" smtClean="0"/>
              <a:t>Explorer room – 103 Student Union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Currently a conference room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Could be part time dining room and part time conference room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21380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First Floor of Student Union</a:t>
            </a:r>
            <a:endParaRPr lang="en-US" sz="3600" b="1" dirty="0" smtClean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t="10080" r="46449" b="53917"/>
          <a:stretch/>
        </p:blipFill>
        <p:spPr>
          <a:xfrm>
            <a:off x="0" y="1155290"/>
            <a:ext cx="9144000" cy="57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Lower Level Student Union</a:t>
            </a:r>
            <a:endParaRPr lang="en-US" sz="3600" b="1" dirty="0" smtClean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17102" r="60887" b="57661"/>
          <a:stretch/>
        </p:blipFill>
        <p:spPr>
          <a:xfrm>
            <a:off x="457200" y="914400"/>
            <a:ext cx="8153400" cy="5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76200" y="381000"/>
            <a:ext cx="9144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800" b="1" dirty="0" smtClean="0">
                <a:solidFill>
                  <a:srgbClr val="007635"/>
                </a:solidFill>
              </a:rPr>
              <a:t>Possible Locations Cont.</a:t>
            </a:r>
            <a:endParaRPr lang="en-US" sz="4800" dirty="0" smtClean="0">
              <a:solidFill>
                <a:srgbClr val="007635"/>
              </a:solidFill>
            </a:endParaRPr>
          </a:p>
        </p:txBody>
      </p:sp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04800" y="1295400"/>
            <a:ext cx="8432800" cy="3962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indent="-347663">
              <a:spcBef>
                <a:spcPts val="0"/>
              </a:spcBef>
            </a:pPr>
            <a:r>
              <a:rPr lang="en-US" sz="2800" dirty="0" smtClean="0"/>
              <a:t>Some part of fourth floor of library</a:t>
            </a:r>
            <a:endParaRPr lang="en-US" sz="2800" dirty="0"/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Understand they are moving out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Could be a large dining area, but food service may have to be added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Could use a catering option</a:t>
            </a:r>
          </a:p>
          <a:p>
            <a:pPr marL="347663" indent="-347663">
              <a:spcBef>
                <a:spcPts val="0"/>
              </a:spcBef>
            </a:pPr>
            <a:r>
              <a:rPr lang="en-US" sz="2400" dirty="0" smtClean="0"/>
              <a:t>Library storage room in basement of Medical Science Building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Understand </a:t>
            </a:r>
            <a:r>
              <a:rPr lang="en-US" sz="2000" dirty="0"/>
              <a:t>they are moving out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/>
              <a:t>Could be a large dining area but food service would have to be added</a:t>
            </a:r>
          </a:p>
          <a:p>
            <a:pPr marL="747713" lvl="1" indent="-347663">
              <a:spcBef>
                <a:spcPts val="0"/>
              </a:spcBef>
            </a:pPr>
            <a:endParaRPr lang="en-US" sz="2000" dirty="0"/>
          </a:p>
          <a:p>
            <a:pPr marL="747713" lvl="1" indent="-347663"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01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Fourth Floor of Library</a:t>
            </a:r>
            <a:endParaRPr lang="en-US" sz="3600" b="1" dirty="0" smtClean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065783" cy="543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04800" y="914400"/>
            <a:ext cx="8382000" cy="1981200"/>
          </a:xfrm>
          <a:solidFill>
            <a:srgbClr val="FFFFCC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9600" b="1" dirty="0" smtClean="0">
                <a:solidFill>
                  <a:srgbClr val="007635"/>
                </a:solidFill>
                <a:latin typeface="Algerian" pitchFamily="82" charset="0"/>
              </a:rPr>
              <a:t>Thank You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latin typeface="Algerian" pitchFamily="82" charset="0"/>
              </a:rPr>
              <a:t/>
            </a:r>
            <a:br>
              <a:rPr lang="en-US" sz="4000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172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81000" y="1524000"/>
            <a:ext cx="8382000" cy="3505200"/>
          </a:xfrm>
          <a:solidFill>
            <a:srgbClr val="FFFFCC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9600" b="1" dirty="0" smtClean="0">
                <a:solidFill>
                  <a:srgbClr val="007635"/>
                </a:solidFill>
                <a:latin typeface="Algerian" pitchFamily="82" charset="0"/>
              </a:rPr>
              <a:t>Moat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latin typeface="Algerian" pitchFamily="82" charset="0"/>
              </a:rPr>
              <a:t/>
            </a:r>
            <a:br>
              <a:rPr lang="en-US" sz="4000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741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6095" y="413084"/>
            <a:ext cx="9144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800" b="1" dirty="0" smtClean="0">
                <a:solidFill>
                  <a:srgbClr val="007635"/>
                </a:solidFill>
              </a:rPr>
              <a:t>Reasons for Removing Moat</a:t>
            </a:r>
            <a:endParaRPr lang="en-US" sz="4800" dirty="0" smtClean="0">
              <a:solidFill>
                <a:srgbClr val="007635"/>
              </a:solidFill>
            </a:endParaRPr>
          </a:p>
        </p:txBody>
      </p:sp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09600" y="1110314"/>
            <a:ext cx="83058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indent="-347663">
              <a:spcBef>
                <a:spcPts val="0"/>
              </a:spcBef>
            </a:pPr>
            <a:r>
              <a:rPr lang="en-US" sz="4400" dirty="0" smtClean="0"/>
              <a:t>Cost to operate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3200" dirty="0" smtClean="0"/>
              <a:t>Cost to operate is approximately $23,000 per year (this does not include water or electric) </a:t>
            </a:r>
          </a:p>
          <a:p>
            <a:pPr marL="971550" lvl="2" indent="-1714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smtClean="0"/>
              <a:t>Water </a:t>
            </a:r>
            <a:r>
              <a:rPr lang="en-US" sz="1400" dirty="0"/>
              <a:t>Consumption – no cost est.  = 46,000 gallons to fill at a 16” depth, plus a daily loss of approximately 3-4” daily (</a:t>
            </a:r>
            <a:r>
              <a:rPr lang="en-US" sz="1400" dirty="0" err="1"/>
              <a:t>approx</a:t>
            </a:r>
            <a:r>
              <a:rPr lang="en-US" sz="1400" dirty="0"/>
              <a:t> 10-12%) or 4,600 – 5520 gallons daily. </a:t>
            </a:r>
            <a:endParaRPr lang="en-US" sz="1400" dirty="0" smtClean="0"/>
          </a:p>
          <a:p>
            <a:pPr marL="971550" lvl="2" indent="-1714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smtClean="0"/>
              <a:t>If </a:t>
            </a:r>
            <a:r>
              <a:rPr lang="en-US" sz="1400" dirty="0"/>
              <a:t>the pool is full for 125 days that’s 46,000 + 575,000 gallons or 621,000 minimum gallons per season up to 46,000 + 690,000 or 736,000 gallons per </a:t>
            </a:r>
            <a:r>
              <a:rPr lang="en-US" sz="1400" dirty="0" smtClean="0"/>
              <a:t>season.</a:t>
            </a:r>
          </a:p>
          <a:p>
            <a:pPr marL="971550" lvl="2" indent="-1714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smtClean="0"/>
              <a:t>Electrical </a:t>
            </a:r>
            <a:r>
              <a:rPr lang="en-US" sz="1400" dirty="0"/>
              <a:t>consumption for filter pumps and motors – no cost </a:t>
            </a:r>
            <a:r>
              <a:rPr lang="en-US" sz="1400" dirty="0" smtClean="0"/>
              <a:t>estimate</a:t>
            </a:r>
          </a:p>
          <a:p>
            <a:pPr marL="971550" lvl="2" indent="-1714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smtClean="0"/>
              <a:t>Annual </a:t>
            </a:r>
            <a:r>
              <a:rPr lang="en-US" sz="1400" dirty="0"/>
              <a:t>preparation (clean, preparation and paint) = $</a:t>
            </a:r>
            <a:r>
              <a:rPr lang="en-US" sz="1400" dirty="0" smtClean="0"/>
              <a:t>12,000.00</a:t>
            </a:r>
          </a:p>
          <a:p>
            <a:pPr marL="971550" lvl="2" indent="-1714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smtClean="0"/>
              <a:t>Approximately </a:t>
            </a:r>
            <a:r>
              <a:rPr lang="en-US" sz="1400" dirty="0"/>
              <a:t>5 man hours per day/cleaning (est. 500 MH/season) = $7,415.00  (this is 500 man hours taken away from other maintenance work on campus</a:t>
            </a:r>
            <a:r>
              <a:rPr lang="en-US" sz="1400" dirty="0" smtClean="0"/>
              <a:t>).</a:t>
            </a:r>
          </a:p>
          <a:p>
            <a:pPr marL="971550" lvl="2" indent="-1714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smtClean="0"/>
              <a:t>Approximately </a:t>
            </a:r>
            <a:r>
              <a:rPr lang="en-US" sz="1400" dirty="0"/>
              <a:t>120 man hours water treatment staff = $</a:t>
            </a:r>
            <a:r>
              <a:rPr lang="en-US" sz="1400" dirty="0" smtClean="0"/>
              <a:t>2,300.00</a:t>
            </a:r>
          </a:p>
          <a:p>
            <a:pPr marL="971550" lvl="2" indent="-1714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smtClean="0"/>
              <a:t>Chemical </a:t>
            </a:r>
            <a:r>
              <a:rPr lang="en-US" sz="1400" dirty="0"/>
              <a:t>Shock Treatments estimated costs = $</a:t>
            </a:r>
            <a:r>
              <a:rPr lang="en-US" sz="1400" dirty="0" smtClean="0"/>
              <a:t>1,500.00</a:t>
            </a:r>
          </a:p>
          <a:p>
            <a:pPr marL="347663" indent="-347663">
              <a:spcBef>
                <a:spcPts val="0"/>
              </a:spcBef>
            </a:pPr>
            <a:r>
              <a:rPr lang="en-US" sz="2400" dirty="0" smtClean="0"/>
              <a:t>Some may consider it an eyesore during winter time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Moat is filled with water about 125 days out of the year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38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6095" y="413084"/>
            <a:ext cx="9144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800" b="1" dirty="0" smtClean="0">
                <a:solidFill>
                  <a:srgbClr val="007635"/>
                </a:solidFill>
              </a:rPr>
              <a:t>Reasons for Keeping Moat</a:t>
            </a:r>
            <a:endParaRPr lang="en-US" sz="4800" dirty="0" smtClean="0">
              <a:solidFill>
                <a:srgbClr val="007635"/>
              </a:solidFill>
            </a:endParaRPr>
          </a:p>
        </p:txBody>
      </p:sp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1511967"/>
            <a:ext cx="83058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indent="-347663">
              <a:spcBef>
                <a:spcPts val="0"/>
              </a:spcBef>
            </a:pPr>
            <a:r>
              <a:rPr lang="en-US" dirty="0" smtClean="0"/>
              <a:t>May be a Wright State landmark</a:t>
            </a:r>
          </a:p>
          <a:p>
            <a:pPr marL="347663" indent="-347663">
              <a:spcBef>
                <a:spcPts val="0"/>
              </a:spcBef>
            </a:pPr>
            <a:r>
              <a:rPr lang="en-US" dirty="0" smtClean="0"/>
              <a:t>Alumni may think of the moat when they think of Wright State</a:t>
            </a:r>
          </a:p>
          <a:p>
            <a:pPr marL="347663" indent="-347663">
              <a:spcBef>
                <a:spcPts val="0"/>
              </a:spcBef>
            </a:pPr>
            <a:r>
              <a:rPr lang="en-US" dirty="0" smtClean="0"/>
              <a:t>Some students like the moat</a:t>
            </a:r>
          </a:p>
          <a:p>
            <a:pPr marL="747713" lvl="1" indent="-347663">
              <a:spcBef>
                <a:spcPts val="0"/>
              </a:spcBef>
            </a:pPr>
            <a:r>
              <a:rPr lang="en-US" dirty="0" smtClean="0"/>
              <a:t>Student government</a:t>
            </a:r>
          </a:p>
          <a:p>
            <a:pPr marL="1147763" lvl="2" indent="-347663">
              <a:spcBef>
                <a:spcPts val="0"/>
              </a:spcBef>
            </a:pPr>
            <a:r>
              <a:rPr lang="en-US" dirty="0" smtClean="0"/>
              <a:t>Like the moat, but do realize the practicality of the costs involved</a:t>
            </a:r>
          </a:p>
          <a:p>
            <a:pPr marL="747713" lvl="1" indent="-347663">
              <a:spcBef>
                <a:spcPts val="0"/>
              </a:spcBef>
            </a:pPr>
            <a:r>
              <a:rPr lang="en-US" dirty="0"/>
              <a:t>Web survey</a:t>
            </a:r>
          </a:p>
          <a:p>
            <a:pPr marL="1147763" lvl="2" indent="-347663">
              <a:spcBef>
                <a:spcPts val="0"/>
              </a:spcBef>
            </a:pPr>
            <a:r>
              <a:rPr lang="en-US" dirty="0"/>
              <a:t>Results on next </a:t>
            </a: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6095" y="413084"/>
            <a:ext cx="9144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solidFill>
                  <a:srgbClr val="007635"/>
                </a:solidFill>
              </a:rPr>
              <a:t>Reasons for Keeping Moat Cont.</a:t>
            </a:r>
            <a:endParaRPr lang="en-US" sz="4000" dirty="0" smtClean="0">
              <a:solidFill>
                <a:srgbClr val="007635"/>
              </a:solidFill>
            </a:endParaRPr>
          </a:p>
        </p:txBody>
      </p:sp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3005" y="1219200"/>
            <a:ext cx="83058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indent="-347663">
              <a:spcBef>
                <a:spcPts val="0"/>
              </a:spcBef>
            </a:pPr>
            <a:r>
              <a:rPr lang="en-US" dirty="0" smtClean="0"/>
              <a:t>Web Survey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54200"/>
            <a:ext cx="8303084" cy="41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304800"/>
            <a:ext cx="9144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solidFill>
                  <a:srgbClr val="007635"/>
                </a:solidFill>
              </a:rPr>
              <a:t>Options for Replacing Moat</a:t>
            </a:r>
            <a:endParaRPr lang="en-US" sz="4000" dirty="0" smtClean="0">
              <a:solidFill>
                <a:srgbClr val="007635"/>
              </a:solidFill>
            </a:endParaRPr>
          </a:p>
        </p:txBody>
      </p:sp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19100" y="838200"/>
            <a:ext cx="8305800" cy="5638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indent="-347663">
              <a:spcBef>
                <a:spcPts val="0"/>
              </a:spcBef>
            </a:pPr>
            <a:r>
              <a:rPr lang="en-US" sz="2800" dirty="0" smtClean="0"/>
              <a:t>Major choices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Extend </a:t>
            </a:r>
            <a:r>
              <a:rPr lang="en-US" sz="2000" dirty="0"/>
              <a:t>brick walkway over moat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/>
              <a:t>Extend Allyn Hall deck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/>
              <a:t>Make a new deck that is halfway between the Allyn </a:t>
            </a:r>
            <a:r>
              <a:rPr lang="en-US" sz="2000" dirty="0" smtClean="0"/>
              <a:t>Hall deck and ground levels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Just cut opening in Moat wall and refinish Moat bottom surface</a:t>
            </a:r>
          </a:p>
          <a:p>
            <a:pPr marL="1028700" lvl="2">
              <a:spcBef>
                <a:spcPts val="0"/>
              </a:spcBef>
            </a:pPr>
            <a:r>
              <a:rPr lang="en-US" sz="2000" dirty="0" smtClean="0"/>
              <a:t>Least expensive option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Put up a stage</a:t>
            </a:r>
          </a:p>
          <a:p>
            <a:pPr marL="1028700" lvl="2">
              <a:spcBef>
                <a:spcPts val="0"/>
              </a:spcBef>
            </a:pPr>
            <a:r>
              <a:rPr lang="en-US" sz="2000" dirty="0" smtClean="0"/>
              <a:t>Need to do something with the remaining moat area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Extend the Hanger eating area</a:t>
            </a:r>
          </a:p>
          <a:p>
            <a:pPr marL="1028700" lvl="2">
              <a:spcBef>
                <a:spcPts val="0"/>
              </a:spcBef>
            </a:pPr>
            <a:r>
              <a:rPr lang="en-US" sz="2000" dirty="0" smtClean="0"/>
              <a:t>This option may indicate any moat plans should wait</a:t>
            </a:r>
            <a:endParaRPr lang="en-US" sz="2000" dirty="0"/>
          </a:p>
          <a:p>
            <a:pPr marL="347663" indent="-347663">
              <a:spcBef>
                <a:spcPts val="0"/>
              </a:spcBef>
            </a:pPr>
            <a:r>
              <a:rPr lang="en-US" sz="2800" dirty="0" smtClean="0"/>
              <a:t>Minor choices</a:t>
            </a:r>
            <a:endParaRPr lang="en-US" sz="2800" dirty="0" smtClean="0"/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Put eating tables in new area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Make access for food vendors in new area</a:t>
            </a:r>
            <a:endParaRPr lang="en-US" sz="2000" dirty="0"/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Put a roof over new area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Radiant heaters in ground to eliminate snow</a:t>
            </a:r>
          </a:p>
          <a:p>
            <a:pPr marL="747713" lvl="1" indent="-347663">
              <a:spcBef>
                <a:spcPts val="0"/>
              </a:spcBef>
            </a:pPr>
            <a:r>
              <a:rPr lang="en-US" sz="2000" dirty="0" smtClean="0"/>
              <a:t>Ramps instead of steps</a:t>
            </a:r>
            <a:endParaRPr lang="en-US" sz="2000" dirty="0" smtClean="0"/>
          </a:p>
          <a:p>
            <a:pPr marL="747713" lvl="1" indent="-347663">
              <a:spcBef>
                <a:spcPts val="0"/>
              </a:spcBef>
            </a:pPr>
            <a:endParaRPr lang="en-US" sz="2400" dirty="0" smtClean="0"/>
          </a:p>
          <a:p>
            <a:pPr marL="747713" lvl="1" indent="-347663">
              <a:spcBef>
                <a:spcPts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303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28600" y="3048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007635"/>
                </a:solidFill>
              </a:rPr>
              <a:t>  </a:t>
            </a:r>
            <a:r>
              <a:rPr lang="en-US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Satellite View of Wright State Moat</a:t>
            </a:r>
            <a:endParaRPr lang="en-US" b="1" dirty="0" smtClean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62600" y="6538891"/>
            <a:ext cx="2770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Google Maps, January 25, 2015</a:t>
            </a:r>
            <a:endParaRPr lang="en-US" sz="1200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21122" t="37139" r="43593" b="7140"/>
          <a:stretch/>
        </p:blipFill>
        <p:spPr>
          <a:xfrm>
            <a:off x="685800" y="990600"/>
            <a:ext cx="8001000" cy="5548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Satellite View of Wright State Amphitheater</a:t>
            </a:r>
            <a:endParaRPr lang="en-US" sz="3600" b="1" dirty="0" smtClean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86400" y="6132095"/>
            <a:ext cx="2770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Google Maps, January 25, 2015</a:t>
            </a:r>
            <a:endParaRPr lang="en-US" sz="12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4682" t="24804" r="30785" b="10705"/>
          <a:stretch/>
        </p:blipFill>
        <p:spPr>
          <a:xfrm>
            <a:off x="1066800" y="990600"/>
            <a:ext cx="7086600" cy="50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81000" y="1524000"/>
            <a:ext cx="8382000" cy="3505200"/>
          </a:xfrm>
          <a:solidFill>
            <a:srgbClr val="FFFFCC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9600" b="1" dirty="0" smtClean="0">
                <a:solidFill>
                  <a:srgbClr val="007635"/>
                </a:solidFill>
                <a:latin typeface="Algerian" pitchFamily="82" charset="0"/>
              </a:rPr>
              <a:t>Faculty Dining Area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latin typeface="Algerian" pitchFamily="82" charset="0"/>
              </a:rPr>
              <a:t/>
            </a:r>
            <a:br>
              <a:rPr lang="en-US" sz="4000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4606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5989</TotalTime>
  <Words>516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Algerian</vt:lpstr>
      <vt:lpstr>Arial</vt:lpstr>
      <vt:lpstr>Calibri</vt:lpstr>
      <vt:lpstr>Times New Roman</vt:lpstr>
      <vt:lpstr>Wingdings</vt:lpstr>
      <vt:lpstr>Default Design</vt:lpstr>
      <vt:lpstr>Moat and  faculty dining area    </vt:lpstr>
      <vt:lpstr>Moat    </vt:lpstr>
      <vt:lpstr>Reasons for Removing Moat</vt:lpstr>
      <vt:lpstr>Reasons for Keeping Moat</vt:lpstr>
      <vt:lpstr>Reasons for Keeping Moat Cont.</vt:lpstr>
      <vt:lpstr>Options for Replacing Moat</vt:lpstr>
      <vt:lpstr>  Satellite View of Wright State Moat</vt:lpstr>
      <vt:lpstr>Satellite View of Wright State Amphitheater</vt:lpstr>
      <vt:lpstr>Faculty Dining Area    </vt:lpstr>
      <vt:lpstr>What is the Proposal?</vt:lpstr>
      <vt:lpstr>Reasons For</vt:lpstr>
      <vt:lpstr>Possible Locations</vt:lpstr>
      <vt:lpstr>First Floor of Student Union</vt:lpstr>
      <vt:lpstr>Lower Level Student Union</vt:lpstr>
      <vt:lpstr>Possible Locations Cont.</vt:lpstr>
      <vt:lpstr>Fourth Floor of Library</vt:lpstr>
      <vt:lpstr>Thank You    </vt:lpstr>
    </vt:vector>
  </TitlesOfParts>
  <Company>University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100 business plan</dc:title>
  <dc:creator>George Huang</dc:creator>
  <cp:lastModifiedBy>James A. Menart</cp:lastModifiedBy>
  <cp:revision>412</cp:revision>
  <dcterms:created xsi:type="dcterms:W3CDTF">2006-09-28T16:09:45Z</dcterms:created>
  <dcterms:modified xsi:type="dcterms:W3CDTF">2015-01-25T21:56:34Z</dcterms:modified>
</cp:coreProperties>
</file>