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4" r:id="rId3"/>
    <p:sldId id="268" r:id="rId4"/>
    <p:sldId id="269" r:id="rId5"/>
    <p:sldId id="270" r:id="rId6"/>
    <p:sldId id="271" r:id="rId7"/>
    <p:sldId id="291" r:id="rId8"/>
    <p:sldId id="272" r:id="rId9"/>
    <p:sldId id="293" r:id="rId10"/>
    <p:sldId id="345" r:id="rId11"/>
    <p:sldId id="342" r:id="rId12"/>
    <p:sldId id="264" r:id="rId13"/>
    <p:sldId id="266" r:id="rId14"/>
    <p:sldId id="265" r:id="rId15"/>
    <p:sldId id="267" r:id="rId16"/>
    <p:sldId id="343" r:id="rId17"/>
    <p:sldId id="274" r:id="rId18"/>
    <p:sldId id="275" r:id="rId19"/>
    <p:sldId id="276" r:id="rId20"/>
    <p:sldId id="277" r:id="rId21"/>
    <p:sldId id="346"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7BDC9-80AA-4C46-9C01-EF6FFAB31EB0}" v="1" dt="2022-11-16T21:15:36.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42" autoAdjust="0"/>
    <p:restoredTop sz="94660"/>
  </p:normalViewPr>
  <p:slideViewPr>
    <p:cSldViewPr snapToGrid="0">
      <p:cViewPr>
        <p:scale>
          <a:sx n="62" d="100"/>
          <a:sy n="62" d="100"/>
        </p:scale>
        <p:origin x="811"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99C7BDC9-80AA-4C46-9C01-EF6FFAB31EB0}"/>
    <pc:docChg chg="custSel modSld sldOrd">
      <pc:chgData name="Bruce Mackh" userId="8f3eebefc8615319" providerId="LiveId" clId="{99C7BDC9-80AA-4C46-9C01-EF6FFAB31EB0}" dt="2022-11-16T22:20:46.216" v="566" actId="688"/>
      <pc:docMkLst>
        <pc:docMk/>
      </pc:docMkLst>
      <pc:sldChg chg="addSp modSp mod">
        <pc:chgData name="Bruce Mackh" userId="8f3eebefc8615319" providerId="LiveId" clId="{99C7BDC9-80AA-4C46-9C01-EF6FFAB31EB0}" dt="2022-11-16T21:15:50.405" v="4" actId="14100"/>
        <pc:sldMkLst>
          <pc:docMk/>
          <pc:sldMk cId="1786353987" sldId="256"/>
        </pc:sldMkLst>
        <pc:spChg chg="mod">
          <ac:chgData name="Bruce Mackh" userId="8f3eebefc8615319" providerId="LiveId" clId="{99C7BDC9-80AA-4C46-9C01-EF6FFAB31EB0}" dt="2022-11-16T21:15:50.405" v="4" actId="14100"/>
          <ac:spMkLst>
            <pc:docMk/>
            <pc:sldMk cId="1786353987" sldId="256"/>
            <ac:spMk id="3" creationId="{A5534D83-833E-566B-9E34-5E2B3CD8D0CF}"/>
          </ac:spMkLst>
        </pc:spChg>
        <pc:picChg chg="add mod">
          <ac:chgData name="Bruce Mackh" userId="8f3eebefc8615319" providerId="LiveId" clId="{99C7BDC9-80AA-4C46-9C01-EF6FFAB31EB0}" dt="2022-11-16T21:15:42.213" v="3" actId="1076"/>
          <ac:picMkLst>
            <pc:docMk/>
            <pc:sldMk cId="1786353987" sldId="256"/>
            <ac:picMk id="5" creationId="{933C6E66-463F-B4BB-BDBE-C063CCF550CC}"/>
          </ac:picMkLst>
        </pc:picChg>
      </pc:sldChg>
      <pc:sldChg chg="ord">
        <pc:chgData name="Bruce Mackh" userId="8f3eebefc8615319" providerId="LiveId" clId="{99C7BDC9-80AA-4C46-9C01-EF6FFAB31EB0}" dt="2022-11-16T21:19:26.997" v="89"/>
        <pc:sldMkLst>
          <pc:docMk/>
          <pc:sldMk cId="2028347137" sldId="264"/>
        </pc:sldMkLst>
      </pc:sldChg>
      <pc:sldChg chg="ord">
        <pc:chgData name="Bruce Mackh" userId="8f3eebefc8615319" providerId="LiveId" clId="{99C7BDC9-80AA-4C46-9C01-EF6FFAB31EB0}" dt="2022-11-16T21:19:09.205" v="85"/>
        <pc:sldMkLst>
          <pc:docMk/>
          <pc:sldMk cId="1659920286" sldId="268"/>
        </pc:sldMkLst>
      </pc:sldChg>
      <pc:sldChg chg="ord">
        <pc:chgData name="Bruce Mackh" userId="8f3eebefc8615319" providerId="LiveId" clId="{99C7BDC9-80AA-4C46-9C01-EF6FFAB31EB0}" dt="2022-11-16T21:19:09.205" v="85"/>
        <pc:sldMkLst>
          <pc:docMk/>
          <pc:sldMk cId="641839468" sldId="269"/>
        </pc:sldMkLst>
      </pc:sldChg>
      <pc:sldChg chg="ord">
        <pc:chgData name="Bruce Mackh" userId="8f3eebefc8615319" providerId="LiveId" clId="{99C7BDC9-80AA-4C46-9C01-EF6FFAB31EB0}" dt="2022-11-16T21:19:09.205" v="85"/>
        <pc:sldMkLst>
          <pc:docMk/>
          <pc:sldMk cId="3078670318" sldId="270"/>
        </pc:sldMkLst>
      </pc:sldChg>
      <pc:sldChg chg="ord">
        <pc:chgData name="Bruce Mackh" userId="8f3eebefc8615319" providerId="LiveId" clId="{99C7BDC9-80AA-4C46-9C01-EF6FFAB31EB0}" dt="2022-11-16T21:19:09.205" v="85"/>
        <pc:sldMkLst>
          <pc:docMk/>
          <pc:sldMk cId="2047737182" sldId="271"/>
        </pc:sldMkLst>
      </pc:sldChg>
      <pc:sldChg chg="modSp mod ord">
        <pc:chgData name="Bruce Mackh" userId="8f3eebefc8615319" providerId="LiveId" clId="{99C7BDC9-80AA-4C46-9C01-EF6FFAB31EB0}" dt="2022-11-16T21:48:52.560" v="565" actId="27636"/>
        <pc:sldMkLst>
          <pc:docMk/>
          <pc:sldMk cId="504890975" sldId="272"/>
        </pc:sldMkLst>
        <pc:spChg chg="mod">
          <ac:chgData name="Bruce Mackh" userId="8f3eebefc8615319" providerId="LiveId" clId="{99C7BDC9-80AA-4C46-9C01-EF6FFAB31EB0}" dt="2022-11-16T21:48:46.184" v="562" actId="14100"/>
          <ac:spMkLst>
            <pc:docMk/>
            <pc:sldMk cId="504890975" sldId="272"/>
            <ac:spMk id="2" creationId="{00000000-0000-0000-0000-000000000000}"/>
          </ac:spMkLst>
        </pc:spChg>
        <pc:spChg chg="mod">
          <ac:chgData name="Bruce Mackh" userId="8f3eebefc8615319" providerId="LiveId" clId="{99C7BDC9-80AA-4C46-9C01-EF6FFAB31EB0}" dt="2022-11-16T21:48:52.560" v="565" actId="27636"/>
          <ac:spMkLst>
            <pc:docMk/>
            <pc:sldMk cId="504890975" sldId="272"/>
            <ac:spMk id="9" creationId="{71407D9F-1CBC-FCDB-BCBD-5BDC05D3B9B0}"/>
          </ac:spMkLst>
        </pc:spChg>
      </pc:sldChg>
      <pc:sldChg chg="modSp mod">
        <pc:chgData name="Bruce Mackh" userId="8f3eebefc8615319" providerId="LiveId" clId="{99C7BDC9-80AA-4C46-9C01-EF6FFAB31EB0}" dt="2022-11-16T21:30:44.581" v="368" actId="20577"/>
        <pc:sldMkLst>
          <pc:docMk/>
          <pc:sldMk cId="1403079310" sldId="274"/>
        </pc:sldMkLst>
        <pc:spChg chg="mod">
          <ac:chgData name="Bruce Mackh" userId="8f3eebefc8615319" providerId="LiveId" clId="{99C7BDC9-80AA-4C46-9C01-EF6FFAB31EB0}" dt="2022-11-16T21:30:44.581" v="368" actId="20577"/>
          <ac:spMkLst>
            <pc:docMk/>
            <pc:sldMk cId="1403079310" sldId="274"/>
            <ac:spMk id="3" creationId="{00000000-0000-0000-0000-000000000000}"/>
          </ac:spMkLst>
        </pc:spChg>
      </pc:sldChg>
      <pc:sldChg chg="ord">
        <pc:chgData name="Bruce Mackh" userId="8f3eebefc8615319" providerId="LiveId" clId="{99C7BDC9-80AA-4C46-9C01-EF6FFAB31EB0}" dt="2022-11-16T21:19:09.205" v="85"/>
        <pc:sldMkLst>
          <pc:docMk/>
          <pc:sldMk cId="835089856" sldId="291"/>
        </pc:sldMkLst>
      </pc:sldChg>
      <pc:sldChg chg="ord">
        <pc:chgData name="Bruce Mackh" userId="8f3eebefc8615319" providerId="LiveId" clId="{99C7BDC9-80AA-4C46-9C01-EF6FFAB31EB0}" dt="2022-11-16T21:19:09.205" v="85"/>
        <pc:sldMkLst>
          <pc:docMk/>
          <pc:sldMk cId="2831158263" sldId="293"/>
        </pc:sldMkLst>
      </pc:sldChg>
      <pc:sldChg chg="modSp mod ord">
        <pc:chgData name="Bruce Mackh" userId="8f3eebefc8615319" providerId="LiveId" clId="{99C7BDC9-80AA-4C46-9C01-EF6FFAB31EB0}" dt="2022-11-16T21:28:59.010" v="246" actId="20577"/>
        <pc:sldMkLst>
          <pc:docMk/>
          <pc:sldMk cId="1031999587" sldId="342"/>
        </pc:sldMkLst>
        <pc:spChg chg="mod">
          <ac:chgData name="Bruce Mackh" userId="8f3eebefc8615319" providerId="LiveId" clId="{99C7BDC9-80AA-4C46-9C01-EF6FFAB31EB0}" dt="2022-11-16T21:28:59.010" v="246" actId="20577"/>
          <ac:spMkLst>
            <pc:docMk/>
            <pc:sldMk cId="1031999587" sldId="342"/>
            <ac:spMk id="5" creationId="{C72AC5FA-1436-77AF-5CB4-9485C68A9161}"/>
          </ac:spMkLst>
        </pc:spChg>
      </pc:sldChg>
      <pc:sldChg chg="modSp mod ord">
        <pc:chgData name="Bruce Mackh" userId="8f3eebefc8615319" providerId="LiveId" clId="{99C7BDC9-80AA-4C46-9C01-EF6FFAB31EB0}" dt="2022-11-16T21:30:07.515" v="357" actId="20577"/>
        <pc:sldMkLst>
          <pc:docMk/>
          <pc:sldMk cId="349676428" sldId="343"/>
        </pc:sldMkLst>
        <pc:spChg chg="mod">
          <ac:chgData name="Bruce Mackh" userId="8f3eebefc8615319" providerId="LiveId" clId="{99C7BDC9-80AA-4C46-9C01-EF6FFAB31EB0}" dt="2022-11-16T21:30:07.515" v="357" actId="20577"/>
          <ac:spMkLst>
            <pc:docMk/>
            <pc:sldMk cId="349676428" sldId="343"/>
            <ac:spMk id="3" creationId="{AA26EB9A-92FC-9AC6-3399-6EB9A3C8D2D3}"/>
          </ac:spMkLst>
        </pc:spChg>
      </pc:sldChg>
      <pc:sldChg chg="ord">
        <pc:chgData name="Bruce Mackh" userId="8f3eebefc8615319" providerId="LiveId" clId="{99C7BDC9-80AA-4C46-9C01-EF6FFAB31EB0}" dt="2022-11-16T21:19:09.205" v="85"/>
        <pc:sldMkLst>
          <pc:docMk/>
          <pc:sldMk cId="3662326155" sldId="345"/>
        </pc:sldMkLst>
      </pc:sldChg>
      <pc:sldChg chg="modSp mod">
        <pc:chgData name="Bruce Mackh" userId="8f3eebefc8615319" providerId="LiveId" clId="{99C7BDC9-80AA-4C46-9C01-EF6FFAB31EB0}" dt="2022-11-16T22:20:46.216" v="566" actId="688"/>
        <pc:sldMkLst>
          <pc:docMk/>
          <pc:sldMk cId="1811936118" sldId="347"/>
        </pc:sldMkLst>
        <pc:spChg chg="mod">
          <ac:chgData name="Bruce Mackh" userId="8f3eebefc8615319" providerId="LiveId" clId="{99C7BDC9-80AA-4C46-9C01-EF6FFAB31EB0}" dt="2022-11-16T21:32:01.115" v="380" actId="20577"/>
          <ac:spMkLst>
            <pc:docMk/>
            <pc:sldMk cId="1811936118" sldId="347"/>
            <ac:spMk id="2" creationId="{500A110D-55D0-40D8-4921-8EAC37FD8A54}"/>
          </ac:spMkLst>
        </pc:spChg>
        <pc:picChg chg="mod">
          <ac:chgData name="Bruce Mackh" userId="8f3eebefc8615319" providerId="LiveId" clId="{99C7BDC9-80AA-4C46-9C01-EF6FFAB31EB0}" dt="2022-11-16T22:20:46.216" v="566" actId="688"/>
          <ac:picMkLst>
            <pc:docMk/>
            <pc:sldMk cId="1811936118" sldId="347"/>
            <ac:picMk id="12" creationId="{F7379B9A-3B1C-BA0B-F273-144055810E1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A360-84FD-0A3B-18A8-7612F556A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DCF30-665C-23DF-76ED-4D89ABD6E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2B3F8F-C695-CA63-A6FB-908B22DE24CD}"/>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F61B37A3-05EE-7102-CC34-1925981CF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439D4-0CDB-3F9B-94C2-6608C79DE973}"/>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376240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1145-BC06-76BB-6B40-E09A55E3F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14640D-3F1F-01FC-0194-53962DF81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C4AA2-D4F4-6D0A-B0D1-07FBDCCD7FB7}"/>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7C0C4B0F-9AAB-3FE4-0AC9-DFB95F12B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30520-A396-13DB-2537-3FFE639540D5}"/>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62515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CD676-64D2-F5DC-FA36-8E4A3A11DB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A317A4-E450-3B0B-D1F5-DA2C4D4057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99E0F-D040-286D-0FF9-CB3C0CA2C095}"/>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285E8DA2-25A0-FDC7-5D48-C66576FF1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D39D4-9E81-32A9-F026-BADF4276277C}"/>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184960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E372-C5CD-44AB-610A-7E0A661C3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A759A-66D7-8096-1FB3-70654F2CE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1E119-45B8-12A8-4AD3-FCA1DDA29F38}"/>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8E309E17-D866-E679-B9C7-B22B85472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AF1A3-5E7D-ACB7-77FE-EA6C2C44F195}"/>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305272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63F0-0EB3-3376-6379-D79F171F8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4D019-7B55-04C2-F950-6C5B8057F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30E6E-47C9-65D0-9BBA-5CA93270D4AC}"/>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9B67EE2E-E1BA-0BB8-1537-8885AC493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9D36F-75D7-365D-C8A1-D23A694866FA}"/>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182803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792F-D9D5-456B-FC86-29513DC49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74ED3-3084-E207-2BF5-9D357C7AF8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24F40-17CA-D295-A4F7-B51A3FAD1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4CA96-3BF9-8F2F-27E3-8563BBF28758}"/>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6" name="Footer Placeholder 5">
            <a:extLst>
              <a:ext uri="{FF2B5EF4-FFF2-40B4-BE49-F238E27FC236}">
                <a16:creationId xmlns:a16="http://schemas.microsoft.com/office/drawing/2014/main" id="{80DB58EF-8543-A478-D043-17888349F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D9849-77A8-65BA-5E18-AD155B57720F}"/>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423826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1D3A-4414-669D-B8DA-1C797655E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57E7D-E806-E107-66F9-26B714877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A8696-B7F0-FD0B-7E87-FDE5BAFA3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304BA-EC90-C869-EB6F-37E947508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8153CF-5B49-75A8-CE45-8052B714F3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64A24-8022-2BE8-E4C4-AD42B75AEAE2}"/>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8" name="Footer Placeholder 7">
            <a:extLst>
              <a:ext uri="{FF2B5EF4-FFF2-40B4-BE49-F238E27FC236}">
                <a16:creationId xmlns:a16="http://schemas.microsoft.com/office/drawing/2014/main" id="{DAEB9D4B-4086-ABC0-6636-296BB160D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376BBF-E884-766E-44D6-9504FE7F0196}"/>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324175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C50A-6EA1-3154-F596-E07FD7D352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1C891A-A44E-4E84-1FE6-62311AA96045}"/>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4" name="Footer Placeholder 3">
            <a:extLst>
              <a:ext uri="{FF2B5EF4-FFF2-40B4-BE49-F238E27FC236}">
                <a16:creationId xmlns:a16="http://schemas.microsoft.com/office/drawing/2014/main" id="{2FD061BF-C426-CFA7-3950-43EFD8F99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0F64A3-40FA-766D-E633-28B7D1F9A364}"/>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206913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1D9F8-696E-4A4C-628A-C74CCAF4B786}"/>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3" name="Footer Placeholder 2">
            <a:extLst>
              <a:ext uri="{FF2B5EF4-FFF2-40B4-BE49-F238E27FC236}">
                <a16:creationId xmlns:a16="http://schemas.microsoft.com/office/drawing/2014/main" id="{80D14627-C084-2D8A-E714-4B6BDFAB5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9EBCF-706B-0B1C-3F2C-2C8F203D8628}"/>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14111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3B71-B914-D4F3-E1A6-0ED9AA5A6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078F27-0636-0CC4-0805-F9F37F96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58EC9-BF79-FBFD-B9B6-685F54F51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C9EAC-B348-417E-791C-612904F25127}"/>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6" name="Footer Placeholder 5">
            <a:extLst>
              <a:ext uri="{FF2B5EF4-FFF2-40B4-BE49-F238E27FC236}">
                <a16:creationId xmlns:a16="http://schemas.microsoft.com/office/drawing/2014/main" id="{1A918087-7F82-BA07-231C-458BB6B5C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A923E-CD76-2B84-9046-084FF3748368}"/>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4106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DD0B-DC0D-A6B2-92B2-57FCA9BD8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6A9C8-A3E4-6EEE-0CB1-2B1DA8A19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01E68-39DD-86D4-C190-79147AAEC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7DBF1-E9E2-DCA9-FF58-398B9FDDF598}"/>
              </a:ext>
            </a:extLst>
          </p:cNvPr>
          <p:cNvSpPr>
            <a:spLocks noGrp="1"/>
          </p:cNvSpPr>
          <p:nvPr>
            <p:ph type="dt" sz="half" idx="10"/>
          </p:nvPr>
        </p:nvSpPr>
        <p:spPr/>
        <p:txBody>
          <a:bodyPr/>
          <a:lstStyle/>
          <a:p>
            <a:fld id="{AFF0313E-2799-4BCC-927D-0BC788092D13}" type="datetimeFigureOut">
              <a:rPr lang="en-US" smtClean="0"/>
              <a:t>11/16/2022</a:t>
            </a:fld>
            <a:endParaRPr lang="en-US"/>
          </a:p>
        </p:txBody>
      </p:sp>
      <p:sp>
        <p:nvSpPr>
          <p:cNvPr id="6" name="Footer Placeholder 5">
            <a:extLst>
              <a:ext uri="{FF2B5EF4-FFF2-40B4-BE49-F238E27FC236}">
                <a16:creationId xmlns:a16="http://schemas.microsoft.com/office/drawing/2014/main" id="{F1549199-E7E8-3929-E730-E201527D1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EAA09-BD0F-53C9-97F6-2D8AB4BD1471}"/>
              </a:ext>
            </a:extLst>
          </p:cNvPr>
          <p:cNvSpPr>
            <a:spLocks noGrp="1"/>
          </p:cNvSpPr>
          <p:nvPr>
            <p:ph type="sldNum" sz="quarter" idx="12"/>
          </p:nvPr>
        </p:nvSpPr>
        <p:spPr/>
        <p:txBody>
          <a:bodyPr/>
          <a:lstStyle/>
          <a:p>
            <a:fld id="{00B846C7-6041-4FA3-B863-42196F1DC252}" type="slidenum">
              <a:rPr lang="en-US" smtClean="0"/>
              <a:t>‹#›</a:t>
            </a:fld>
            <a:endParaRPr lang="en-US"/>
          </a:p>
        </p:txBody>
      </p:sp>
    </p:spTree>
    <p:extLst>
      <p:ext uri="{BB962C8B-B14F-4D97-AF65-F5344CB8AC3E}">
        <p14:creationId xmlns:p14="http://schemas.microsoft.com/office/powerpoint/2010/main" val="151867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E8A53-DD93-DC70-BBD8-7C1C535EF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BC6C81-E1E9-8B8D-38BE-C7463FCE5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B23C0-C0B5-80EF-658F-7792E2DBF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313E-2799-4BCC-927D-0BC788092D13}" type="datetimeFigureOut">
              <a:rPr lang="en-US" smtClean="0"/>
              <a:t>11/16/2022</a:t>
            </a:fld>
            <a:endParaRPr lang="en-US"/>
          </a:p>
        </p:txBody>
      </p:sp>
      <p:sp>
        <p:nvSpPr>
          <p:cNvPr id="5" name="Footer Placeholder 4">
            <a:extLst>
              <a:ext uri="{FF2B5EF4-FFF2-40B4-BE49-F238E27FC236}">
                <a16:creationId xmlns:a16="http://schemas.microsoft.com/office/drawing/2014/main" id="{5BB1195C-EC37-46FC-13CD-5B016E53E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4FEE17-7B47-1DE3-16B5-2946A794D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846C7-6041-4FA3-B863-42196F1DC252}" type="slidenum">
              <a:rPr lang="en-US" smtClean="0"/>
              <a:t>‹#›</a:t>
            </a:fld>
            <a:endParaRPr lang="en-US"/>
          </a:p>
        </p:txBody>
      </p:sp>
    </p:spTree>
    <p:extLst>
      <p:ext uri="{BB962C8B-B14F-4D97-AF65-F5344CB8AC3E}">
        <p14:creationId xmlns:p14="http://schemas.microsoft.com/office/powerpoint/2010/main" val="294353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2D99F-9231-251B-4853-A64645EB5BED}"/>
              </a:ext>
            </a:extLst>
          </p:cNvPr>
          <p:cNvSpPr>
            <a:spLocks noGrp="1"/>
          </p:cNvSpPr>
          <p:nvPr>
            <p:ph type="ctrTitle"/>
          </p:nvPr>
        </p:nvSpPr>
        <p:spPr>
          <a:xfrm>
            <a:off x="987689" y="3071183"/>
            <a:ext cx="9910296" cy="2590027"/>
          </a:xfrm>
        </p:spPr>
        <p:txBody>
          <a:bodyPr anchor="t">
            <a:normAutofit/>
          </a:bodyPr>
          <a:lstStyle/>
          <a:p>
            <a:pPr algn="l"/>
            <a:r>
              <a:rPr lang="en-US" sz="8000"/>
              <a:t>Topic 4: Creating Assessments</a:t>
            </a:r>
          </a:p>
        </p:txBody>
      </p:sp>
      <p:sp>
        <p:nvSpPr>
          <p:cNvPr id="3" name="Subtitle 2">
            <a:extLst>
              <a:ext uri="{FF2B5EF4-FFF2-40B4-BE49-F238E27FC236}">
                <a16:creationId xmlns:a16="http://schemas.microsoft.com/office/drawing/2014/main" id="{A5534D83-833E-566B-9E34-5E2B3CD8D0CF}"/>
              </a:ext>
            </a:extLst>
          </p:cNvPr>
          <p:cNvSpPr>
            <a:spLocks noGrp="1"/>
          </p:cNvSpPr>
          <p:nvPr>
            <p:ph type="subTitle" idx="1"/>
          </p:nvPr>
        </p:nvSpPr>
        <p:spPr>
          <a:xfrm>
            <a:off x="987688" y="1553519"/>
            <a:ext cx="9910295" cy="727018"/>
          </a:xfrm>
        </p:spPr>
        <p:txBody>
          <a:bodyPr anchor="b">
            <a:normAutofit/>
          </a:bodyPr>
          <a:lstStyle/>
          <a:p>
            <a:pPr algn="l"/>
            <a:r>
              <a:rPr lang="en-US" dirty="0"/>
              <a:t>Course Design Institute 2022</a:t>
            </a:r>
          </a:p>
        </p:txBody>
      </p:sp>
      <p:sp>
        <p:nvSpPr>
          <p:cNvPr id="27" name="Rectangle 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with medium confidence">
            <a:extLst>
              <a:ext uri="{FF2B5EF4-FFF2-40B4-BE49-F238E27FC236}">
                <a16:creationId xmlns:a16="http://schemas.microsoft.com/office/drawing/2014/main" id="{933C6E66-463F-B4BB-BDBE-C063CCF5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90" y="1666119"/>
            <a:ext cx="4395625" cy="1056529"/>
          </a:xfrm>
          <a:prstGeom prst="rect">
            <a:avLst/>
          </a:prstGeom>
        </p:spPr>
      </p:pic>
    </p:spTree>
    <p:extLst>
      <p:ext uri="{BB962C8B-B14F-4D97-AF65-F5344CB8AC3E}">
        <p14:creationId xmlns:p14="http://schemas.microsoft.com/office/powerpoint/2010/main" val="178635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D271-8892-26F6-AD6D-EC820F2387A4}"/>
              </a:ext>
            </a:extLst>
          </p:cNvPr>
          <p:cNvSpPr>
            <a:spLocks noGrp="1"/>
          </p:cNvSpPr>
          <p:nvPr>
            <p:ph type="title"/>
          </p:nvPr>
        </p:nvSpPr>
        <p:spPr>
          <a:xfrm>
            <a:off x="678426" y="415618"/>
            <a:ext cx="4444180" cy="1325563"/>
          </a:xfrm>
        </p:spPr>
        <p:txBody>
          <a:bodyPr>
            <a:normAutofit/>
          </a:bodyPr>
          <a:lstStyle/>
          <a:p>
            <a:r>
              <a:rPr lang="en-US" sz="4000" dirty="0"/>
              <a:t>Depth of Knowledge</a:t>
            </a:r>
          </a:p>
        </p:txBody>
      </p:sp>
      <p:sp>
        <p:nvSpPr>
          <p:cNvPr id="3" name="Content Placeholder 2">
            <a:extLst>
              <a:ext uri="{FF2B5EF4-FFF2-40B4-BE49-F238E27FC236}">
                <a16:creationId xmlns:a16="http://schemas.microsoft.com/office/drawing/2014/main" id="{E3F54D2D-921F-FDC8-7C67-F610CFDC85E7}"/>
              </a:ext>
            </a:extLst>
          </p:cNvPr>
          <p:cNvSpPr>
            <a:spLocks noGrp="1"/>
          </p:cNvSpPr>
          <p:nvPr>
            <p:ph sz="half" idx="1"/>
          </p:nvPr>
        </p:nvSpPr>
        <p:spPr>
          <a:xfrm>
            <a:off x="838200" y="1825625"/>
            <a:ext cx="3694471" cy="4667250"/>
          </a:xfrm>
          <a:solidFill>
            <a:schemeClr val="accent6">
              <a:lumMod val="40000"/>
              <a:lumOff val="60000"/>
            </a:schemeClr>
          </a:solidFill>
        </p:spPr>
        <p:txBody>
          <a:bodyPr>
            <a:normAutofit fontScale="70000" lnSpcReduction="20000"/>
          </a:bodyPr>
          <a:lstStyle/>
          <a:p>
            <a:pPr marL="0" indent="0">
              <a:buNone/>
            </a:pPr>
            <a:endParaRPr lang="en-US" sz="1400" dirty="0"/>
          </a:p>
          <a:p>
            <a:r>
              <a:rPr lang="en-US" sz="3100" dirty="0"/>
              <a:t>High-quality exam questions prompt students to think deeply about the course content rather than checking that they’ve memorized a set of facts.</a:t>
            </a:r>
          </a:p>
          <a:p>
            <a:r>
              <a:rPr lang="en-US" sz="3100" dirty="0"/>
              <a:t>Consider writing questions using the question stems in the “Depth of Knowledge” handout.</a:t>
            </a:r>
          </a:p>
          <a:p>
            <a:r>
              <a:rPr lang="en-US" sz="3100" dirty="0"/>
              <a:t>We can still use objective questions or multiple-choice formatting so long as our answer choices require students to engage in deep thinking.</a:t>
            </a:r>
          </a:p>
        </p:txBody>
      </p:sp>
      <p:sp>
        <p:nvSpPr>
          <p:cNvPr id="4" name="Content Placeholder 3">
            <a:extLst>
              <a:ext uri="{FF2B5EF4-FFF2-40B4-BE49-F238E27FC236}">
                <a16:creationId xmlns:a16="http://schemas.microsoft.com/office/drawing/2014/main" id="{1E160C1F-3357-B8C7-B9CF-C151BCEDA612}"/>
              </a:ext>
            </a:extLst>
          </p:cNvPr>
          <p:cNvSpPr>
            <a:spLocks noGrp="1"/>
          </p:cNvSpPr>
          <p:nvPr>
            <p:ph sz="half" idx="2"/>
          </p:nvPr>
        </p:nvSpPr>
        <p:spPr>
          <a:xfrm>
            <a:off x="5122606" y="1455174"/>
            <a:ext cx="6390968" cy="5142271"/>
          </a:xfrm>
          <a:solidFill>
            <a:schemeClr val="accent4">
              <a:lumMod val="20000"/>
              <a:lumOff val="80000"/>
            </a:schemeClr>
          </a:solidFill>
        </p:spPr>
        <p:txBody>
          <a:bodyPr>
            <a:normAutofit fontScale="70000" lnSpcReduction="20000"/>
          </a:bodyPr>
          <a:lstStyle/>
          <a:p>
            <a:pPr marL="0" indent="0">
              <a:buNone/>
            </a:pPr>
            <a:endParaRPr lang="en-US" sz="1400" dirty="0"/>
          </a:p>
          <a:p>
            <a:pPr marL="0" indent="0">
              <a:buNone/>
            </a:pPr>
            <a:r>
              <a:rPr lang="en-US" sz="3100" b="1" dirty="0"/>
              <a:t>Example</a:t>
            </a:r>
          </a:p>
          <a:p>
            <a:pPr marL="0" indent="0">
              <a:buNone/>
            </a:pPr>
            <a:r>
              <a:rPr lang="en-US" sz="3100" dirty="0"/>
              <a:t>(to follow an excerpt from a journal article)</a:t>
            </a:r>
          </a:p>
          <a:p>
            <a:r>
              <a:rPr lang="en-US" sz="3100" dirty="0"/>
              <a:t>Part A: What evidence from the passage offers the most effective support of the author’s claim that social media lowers teens’ self-esteem?</a:t>
            </a:r>
          </a:p>
          <a:p>
            <a:pPr marL="457200" lvl="1" indent="0">
              <a:buNone/>
            </a:pPr>
            <a:r>
              <a:rPr lang="en-US" sz="2700" dirty="0"/>
              <a:t>(</a:t>
            </a:r>
            <a:r>
              <a:rPr lang="en-US" sz="2700" i="1" dirty="0"/>
              <a:t>Answer choices would be composed of sentences quoted in the passage</a:t>
            </a:r>
            <a:r>
              <a:rPr lang="en-US" sz="2700" dirty="0"/>
              <a:t>)</a:t>
            </a:r>
          </a:p>
          <a:p>
            <a:r>
              <a:rPr lang="en-US" sz="3100" dirty="0"/>
              <a:t>Part B: Why is this evidence effective?</a:t>
            </a:r>
          </a:p>
          <a:p>
            <a:pPr lvl="1"/>
            <a:r>
              <a:rPr lang="en-US" sz="3100" dirty="0"/>
              <a:t>It is supported by several citations from respected studies.</a:t>
            </a:r>
          </a:p>
          <a:p>
            <a:pPr lvl="1"/>
            <a:r>
              <a:rPr lang="en-US" sz="3100" dirty="0"/>
              <a:t>The author’s use of language is emotionally compelling.</a:t>
            </a:r>
          </a:p>
          <a:p>
            <a:pPr lvl="1"/>
            <a:r>
              <a:rPr lang="en-US" sz="3100" dirty="0"/>
              <a:t>It makes good sense because it is logical and reasonable.</a:t>
            </a:r>
          </a:p>
          <a:p>
            <a:pPr lvl="1"/>
            <a:r>
              <a:rPr lang="en-US" sz="3100" dirty="0"/>
              <a:t>It contradicts conventional wisdom about social media usage by teens.</a:t>
            </a:r>
          </a:p>
          <a:p>
            <a:endParaRPr lang="en-US" dirty="0"/>
          </a:p>
        </p:txBody>
      </p:sp>
    </p:spTree>
    <p:extLst>
      <p:ext uri="{BB962C8B-B14F-4D97-AF65-F5344CB8AC3E}">
        <p14:creationId xmlns:p14="http://schemas.microsoft.com/office/powerpoint/2010/main" val="366232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9036-FF2B-35DB-66E5-229BEA9A020A}"/>
              </a:ext>
            </a:extLst>
          </p:cNvPr>
          <p:cNvSpPr>
            <a:spLocks noGrp="1"/>
          </p:cNvSpPr>
          <p:nvPr>
            <p:ph type="title"/>
          </p:nvPr>
        </p:nvSpPr>
        <p:spPr>
          <a:xfrm>
            <a:off x="589560" y="856180"/>
            <a:ext cx="4560584" cy="1128068"/>
          </a:xfrm>
        </p:spPr>
        <p:txBody>
          <a:bodyPr anchor="ctr">
            <a:normAutofit/>
          </a:bodyPr>
          <a:lstStyle/>
          <a:p>
            <a:r>
              <a:rPr lang="en-US" sz="4000"/>
              <a:t>Measurement Tools</a:t>
            </a:r>
          </a:p>
        </p:txBody>
      </p:sp>
      <p:sp>
        <p:nvSpPr>
          <p:cNvPr id="5" name="Content Placeholder 4">
            <a:extLst>
              <a:ext uri="{FF2B5EF4-FFF2-40B4-BE49-F238E27FC236}">
                <a16:creationId xmlns:a16="http://schemas.microsoft.com/office/drawing/2014/main" id="{C72AC5FA-1436-77AF-5CB4-9485C68A9161}"/>
              </a:ext>
            </a:extLst>
          </p:cNvPr>
          <p:cNvSpPr>
            <a:spLocks noGrp="1"/>
          </p:cNvSpPr>
          <p:nvPr>
            <p:ph idx="1"/>
          </p:nvPr>
        </p:nvSpPr>
        <p:spPr>
          <a:xfrm>
            <a:off x="590719" y="1770067"/>
            <a:ext cx="4559425" cy="4581572"/>
          </a:xfrm>
        </p:spPr>
        <p:txBody>
          <a:bodyPr anchor="ctr">
            <a:normAutofit/>
          </a:bodyPr>
          <a:lstStyle/>
          <a:p>
            <a:r>
              <a:rPr lang="en-US" sz="2400" dirty="0"/>
              <a:t>Multiple-choice exam questions are not the only way to measure student learning.  They certainly simplify this task, but other types of exam questions or assessments (essays, reflective responses, performance tasks, etc.) require different methods. </a:t>
            </a:r>
          </a:p>
          <a:p>
            <a:r>
              <a:rPr lang="en-US" sz="2400" dirty="0"/>
              <a:t>Measurement of learning objectives and outcomes does not necessarily result in a grade.</a:t>
            </a:r>
          </a:p>
        </p:txBody>
      </p:sp>
      <p:pic>
        <p:nvPicPr>
          <p:cNvPr id="7" name="Picture 6" descr="High angle view of rulers against a white background">
            <a:extLst>
              <a:ext uri="{FF2B5EF4-FFF2-40B4-BE49-F238E27FC236}">
                <a16:creationId xmlns:a16="http://schemas.microsoft.com/office/drawing/2014/main" id="{8EA6C4EC-361D-4882-23EF-45C6F6BF93F0}"/>
              </a:ext>
            </a:extLst>
          </p:cNvPr>
          <p:cNvPicPr>
            <a:picLocks noChangeAspect="1"/>
          </p:cNvPicPr>
          <p:nvPr/>
        </p:nvPicPr>
        <p:blipFill rotWithShape="1">
          <a:blip r:embed="rId2"/>
          <a:srcRect l="9736" r="21406" b="1"/>
          <a:stretch/>
        </p:blipFill>
        <p:spPr>
          <a:xfrm>
            <a:off x="5977788" y="799352"/>
            <a:ext cx="5425410" cy="5259296"/>
          </a:xfrm>
          <a:prstGeom prst="rect">
            <a:avLst/>
          </a:prstGeom>
        </p:spPr>
      </p:pic>
    </p:spTree>
    <p:extLst>
      <p:ext uri="{BB962C8B-B14F-4D97-AF65-F5344CB8AC3E}">
        <p14:creationId xmlns:p14="http://schemas.microsoft.com/office/powerpoint/2010/main" val="10319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Rubrics and Checklists</a:t>
            </a:r>
          </a:p>
        </p:txBody>
      </p:sp>
      <p:sp>
        <p:nvSpPr>
          <p:cNvPr id="30" name="Content Placeholder 2"/>
          <p:cNvSpPr>
            <a:spLocks noGrp="1"/>
          </p:cNvSpPr>
          <p:nvPr>
            <p:ph idx="1"/>
          </p:nvPr>
        </p:nvSpPr>
        <p:spPr>
          <a:xfrm>
            <a:off x="4965431" y="2438400"/>
            <a:ext cx="6586489" cy="3785419"/>
          </a:xfrm>
        </p:spPr>
        <p:txBody>
          <a:bodyPr>
            <a:normAutofit/>
          </a:bodyPr>
          <a:lstStyle/>
          <a:p>
            <a:r>
              <a:rPr lang="en-US" sz="2400" dirty="0"/>
              <a:t>Rubrics or checklists are helpful for grading creative projects, presentations, performances, or other student products.</a:t>
            </a:r>
          </a:p>
          <a:p>
            <a:r>
              <a:rPr lang="en-US" sz="2400" dirty="0"/>
              <a:t>These measurement tools provide students with objective criteria so that they can (1) know what is expected to earn a good grade and (2) understand why they received a given score. </a:t>
            </a:r>
          </a:p>
          <a:p>
            <a:r>
              <a:rPr lang="en-US" sz="2400" dirty="0"/>
              <a:t>Rubrics or checklists can range from simple to complex depending on the product to be evaluated and faculty preferences.</a:t>
            </a:r>
          </a:p>
        </p:txBody>
      </p:sp>
      <p:pic>
        <p:nvPicPr>
          <p:cNvPr id="6" name="Picture 5" descr="Cartoon checklist and pencil">
            <a:extLst>
              <a:ext uri="{FF2B5EF4-FFF2-40B4-BE49-F238E27FC236}">
                <a16:creationId xmlns:a16="http://schemas.microsoft.com/office/drawing/2014/main" id="{E274CB2B-0AFF-7E04-3CBB-DBB194D178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30" r="21575"/>
          <a:stretch/>
        </p:blipFill>
        <p:spPr>
          <a:xfrm>
            <a:off x="20" y="10"/>
            <a:ext cx="4635571" cy="6857990"/>
          </a:xfrm>
          <a:prstGeom prst="rect">
            <a:avLst/>
          </a:prstGeom>
          <a:effectLst/>
        </p:spPr>
      </p:pic>
    </p:spTree>
    <p:extLst>
      <p:ext uri="{BB962C8B-B14F-4D97-AF65-F5344CB8AC3E}">
        <p14:creationId xmlns:p14="http://schemas.microsoft.com/office/powerpoint/2010/main" val="202834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US" sz="5400" dirty="0"/>
              <a:t>Rubric Scoring Systems</a:t>
            </a:r>
          </a:p>
        </p:txBody>
      </p:sp>
      <p:sp>
        <p:nvSpPr>
          <p:cNvPr id="3" name="Content Placeholder 2"/>
          <p:cNvSpPr>
            <a:spLocks noGrp="1"/>
          </p:cNvSpPr>
          <p:nvPr>
            <p:ph idx="1"/>
          </p:nvPr>
        </p:nvSpPr>
        <p:spPr>
          <a:xfrm>
            <a:off x="572493" y="2071316"/>
            <a:ext cx="6713552" cy="4119172"/>
          </a:xfrm>
        </p:spPr>
        <p:txBody>
          <a:bodyPr anchor="t">
            <a:normAutofit/>
          </a:bodyPr>
          <a:lstStyle/>
          <a:p>
            <a:pPr lvl="0"/>
            <a:r>
              <a:rPr lang="en-US" sz="2600" dirty="0"/>
              <a:t>Point values for each criterion should result in an equitable grade.</a:t>
            </a:r>
          </a:p>
          <a:p>
            <a:pPr lvl="0"/>
            <a:r>
              <a:rPr lang="en-US" sz="2600" dirty="0"/>
              <a:t>A student should only receive a score of less than 60% (a failing grade) if their work was so unacceptable that it could not be evaluated at all or entirely missed the mark.</a:t>
            </a:r>
          </a:p>
          <a:p>
            <a:pPr lvl="0"/>
            <a:r>
              <a:rPr lang="en-US" sz="2600" dirty="0"/>
              <a:t>Criteria can be weighted to suit the assignment, with more important aspects earning more points.  </a:t>
            </a:r>
          </a:p>
        </p:txBody>
      </p:sp>
      <p:pic>
        <p:nvPicPr>
          <p:cNvPr id="7" name="Picture 6" descr="Hand placing stars">
            <a:extLst>
              <a:ext uri="{FF2B5EF4-FFF2-40B4-BE49-F238E27FC236}">
                <a16:creationId xmlns:a16="http://schemas.microsoft.com/office/drawing/2014/main" id="{4ADC066F-B54A-1DEC-5CF3-7CEC53126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41" r="6143" b="2"/>
          <a:stretch/>
        </p:blipFill>
        <p:spPr>
          <a:xfrm>
            <a:off x="7675658" y="2093976"/>
            <a:ext cx="3941064" cy="4096512"/>
          </a:xfrm>
          <a:prstGeom prst="rect">
            <a:avLst/>
          </a:prstGeom>
        </p:spPr>
      </p:pic>
    </p:spTree>
    <p:extLst>
      <p:ext uri="{BB962C8B-B14F-4D97-AF65-F5344CB8AC3E}">
        <p14:creationId xmlns:p14="http://schemas.microsoft.com/office/powerpoint/2010/main" val="107729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028"/>
          </a:xfrm>
        </p:spPr>
        <p:txBody>
          <a:bodyPr>
            <a:normAutofit fontScale="90000"/>
          </a:bodyPr>
          <a:lstStyle/>
          <a:p>
            <a:r>
              <a:rPr lang="en-US" dirty="0"/>
              <a:t>Sample Rubric for Student Presentation</a:t>
            </a:r>
          </a:p>
        </p:txBody>
      </p:sp>
      <p:graphicFrame>
        <p:nvGraphicFramePr>
          <p:cNvPr id="4" name="Content Placeholder 3"/>
          <p:cNvGraphicFramePr>
            <a:graphicFrameLocks noGrp="1"/>
          </p:cNvGraphicFramePr>
          <p:nvPr>
            <p:ph idx="1"/>
          </p:nvPr>
        </p:nvGraphicFramePr>
        <p:xfrm>
          <a:off x="342900" y="1209926"/>
          <a:ext cx="11506200" cy="5282948"/>
        </p:xfrm>
        <a:graphic>
          <a:graphicData uri="http://schemas.openxmlformats.org/drawingml/2006/table">
            <a:tbl>
              <a:tblPr firstRow="1" firstCol="1" bandRow="1">
                <a:tableStyleId>{5C22544A-7EE6-4342-B048-85BDC9FD1C3A}</a:tableStyleId>
              </a:tblPr>
              <a:tblGrid>
                <a:gridCol w="1385010">
                  <a:extLst>
                    <a:ext uri="{9D8B030D-6E8A-4147-A177-3AD203B41FA5}">
                      <a16:colId xmlns:a16="http://schemas.microsoft.com/office/drawing/2014/main" val="20000"/>
                    </a:ext>
                  </a:extLst>
                </a:gridCol>
                <a:gridCol w="3268657">
                  <a:extLst>
                    <a:ext uri="{9D8B030D-6E8A-4147-A177-3AD203B41FA5}">
                      <a16:colId xmlns:a16="http://schemas.microsoft.com/office/drawing/2014/main" val="20001"/>
                    </a:ext>
                  </a:extLst>
                </a:gridCol>
                <a:gridCol w="2323829">
                  <a:extLst>
                    <a:ext uri="{9D8B030D-6E8A-4147-A177-3AD203B41FA5}">
                      <a16:colId xmlns:a16="http://schemas.microsoft.com/office/drawing/2014/main" val="20002"/>
                    </a:ext>
                  </a:extLst>
                </a:gridCol>
                <a:gridCol w="2304605">
                  <a:extLst>
                    <a:ext uri="{9D8B030D-6E8A-4147-A177-3AD203B41FA5}">
                      <a16:colId xmlns:a16="http://schemas.microsoft.com/office/drawing/2014/main" val="20003"/>
                    </a:ext>
                  </a:extLst>
                </a:gridCol>
                <a:gridCol w="2224099">
                  <a:extLst>
                    <a:ext uri="{9D8B030D-6E8A-4147-A177-3AD203B41FA5}">
                      <a16:colId xmlns:a16="http://schemas.microsoft.com/office/drawing/2014/main" val="20004"/>
                    </a:ext>
                  </a:extLst>
                </a:gridCol>
              </a:tblGrid>
              <a:tr h="438978">
                <a:tc>
                  <a:txBody>
                    <a:bodyPr/>
                    <a:lstStyle/>
                    <a:p>
                      <a:pPr marL="0" marR="0" algn="ctr">
                        <a:lnSpc>
                          <a:spcPct val="115000"/>
                        </a:lnSpc>
                        <a:spcBef>
                          <a:spcPts val="0"/>
                        </a:spcBef>
                        <a:spcAft>
                          <a:spcPts val="0"/>
                        </a:spcAft>
                      </a:pPr>
                      <a:r>
                        <a:rPr lang="en-US" sz="1800" dirty="0">
                          <a:effectLst/>
                        </a:rPr>
                        <a:t>Report Rubric</a:t>
                      </a:r>
                      <a:endParaRPr lang="en-US" sz="1800" dirty="0">
                        <a:effectLst/>
                        <a:latin typeface="Rockwell"/>
                        <a:ea typeface="Rockwell"/>
                        <a:cs typeface="Times New Roman"/>
                      </a:endParaRPr>
                    </a:p>
                  </a:txBody>
                  <a:tcPr marL="68520" marR="68520" marT="0" marB="0"/>
                </a:tc>
                <a:tc>
                  <a:txBody>
                    <a:bodyPr/>
                    <a:lstStyle/>
                    <a:p>
                      <a:pPr marL="0" marR="0" algn="ctr">
                        <a:lnSpc>
                          <a:spcPct val="115000"/>
                        </a:lnSpc>
                        <a:spcBef>
                          <a:spcPts val="0"/>
                        </a:spcBef>
                        <a:spcAft>
                          <a:spcPts val="0"/>
                        </a:spcAft>
                      </a:pPr>
                      <a:r>
                        <a:rPr lang="en-US" sz="1800" dirty="0">
                          <a:effectLst/>
                        </a:rPr>
                        <a:t>Excellent</a:t>
                      </a:r>
                    </a:p>
                    <a:p>
                      <a:pPr marL="0" marR="0" algn="ctr">
                        <a:lnSpc>
                          <a:spcPct val="115000"/>
                        </a:lnSpc>
                        <a:spcBef>
                          <a:spcPts val="0"/>
                        </a:spcBef>
                        <a:spcAft>
                          <a:spcPts val="0"/>
                        </a:spcAft>
                      </a:pPr>
                      <a:r>
                        <a:rPr lang="en-US" sz="1800" dirty="0">
                          <a:effectLst/>
                        </a:rPr>
                        <a:t>5 points</a:t>
                      </a:r>
                      <a:endParaRPr lang="en-US" sz="1800" dirty="0">
                        <a:effectLst/>
                        <a:latin typeface="Rockwell"/>
                        <a:ea typeface="Rockwell"/>
                        <a:cs typeface="Times New Roman"/>
                      </a:endParaRPr>
                    </a:p>
                  </a:txBody>
                  <a:tcPr marL="68520" marR="68520" marT="0" marB="0"/>
                </a:tc>
                <a:tc>
                  <a:txBody>
                    <a:bodyPr/>
                    <a:lstStyle/>
                    <a:p>
                      <a:pPr marL="0" marR="0" algn="ctr">
                        <a:lnSpc>
                          <a:spcPct val="115000"/>
                        </a:lnSpc>
                        <a:spcBef>
                          <a:spcPts val="0"/>
                        </a:spcBef>
                        <a:spcAft>
                          <a:spcPts val="0"/>
                        </a:spcAft>
                      </a:pPr>
                      <a:r>
                        <a:rPr lang="en-US" sz="1800">
                          <a:effectLst/>
                        </a:rPr>
                        <a:t>Satisfactory</a:t>
                      </a:r>
                    </a:p>
                    <a:p>
                      <a:pPr marL="0" marR="0" algn="ctr">
                        <a:lnSpc>
                          <a:spcPct val="115000"/>
                        </a:lnSpc>
                        <a:spcBef>
                          <a:spcPts val="0"/>
                        </a:spcBef>
                        <a:spcAft>
                          <a:spcPts val="0"/>
                        </a:spcAft>
                      </a:pPr>
                      <a:r>
                        <a:rPr lang="en-US" sz="1800">
                          <a:effectLst/>
                        </a:rPr>
                        <a:t>4 points</a:t>
                      </a:r>
                      <a:endParaRPr lang="en-US" sz="1800">
                        <a:effectLst/>
                        <a:latin typeface="Rockwell"/>
                        <a:ea typeface="Rockwell"/>
                        <a:cs typeface="Times New Roman"/>
                      </a:endParaRPr>
                    </a:p>
                  </a:txBody>
                  <a:tcPr marL="68520" marR="68520" marT="0" marB="0"/>
                </a:tc>
                <a:tc>
                  <a:txBody>
                    <a:bodyPr/>
                    <a:lstStyle/>
                    <a:p>
                      <a:pPr marL="0" marR="0" algn="ctr">
                        <a:lnSpc>
                          <a:spcPct val="115000"/>
                        </a:lnSpc>
                        <a:spcBef>
                          <a:spcPts val="0"/>
                        </a:spcBef>
                        <a:spcAft>
                          <a:spcPts val="0"/>
                        </a:spcAft>
                      </a:pPr>
                      <a:r>
                        <a:rPr lang="en-US" sz="1800">
                          <a:effectLst/>
                        </a:rPr>
                        <a:t>Poor</a:t>
                      </a:r>
                    </a:p>
                    <a:p>
                      <a:pPr marL="0" marR="0" algn="ctr">
                        <a:lnSpc>
                          <a:spcPct val="115000"/>
                        </a:lnSpc>
                        <a:spcBef>
                          <a:spcPts val="0"/>
                        </a:spcBef>
                        <a:spcAft>
                          <a:spcPts val="0"/>
                        </a:spcAft>
                      </a:pPr>
                      <a:r>
                        <a:rPr lang="en-US" sz="1800">
                          <a:effectLst/>
                        </a:rPr>
                        <a:t>3 points</a:t>
                      </a:r>
                      <a:endParaRPr lang="en-US" sz="1800">
                        <a:effectLst/>
                        <a:latin typeface="Rockwell"/>
                        <a:ea typeface="Rockwell"/>
                        <a:cs typeface="Times New Roman"/>
                      </a:endParaRPr>
                    </a:p>
                  </a:txBody>
                  <a:tcPr marL="68520" marR="68520" marT="0" marB="0"/>
                </a:tc>
                <a:tc>
                  <a:txBody>
                    <a:bodyPr/>
                    <a:lstStyle/>
                    <a:p>
                      <a:pPr marL="0" marR="0" algn="ctr">
                        <a:lnSpc>
                          <a:spcPct val="115000"/>
                        </a:lnSpc>
                        <a:spcBef>
                          <a:spcPts val="0"/>
                        </a:spcBef>
                        <a:spcAft>
                          <a:spcPts val="0"/>
                        </a:spcAft>
                      </a:pPr>
                      <a:r>
                        <a:rPr lang="en-US" sz="1800">
                          <a:effectLst/>
                        </a:rPr>
                        <a:t>Unsatisfactory</a:t>
                      </a:r>
                    </a:p>
                    <a:p>
                      <a:pPr marL="0" marR="0" algn="ctr">
                        <a:lnSpc>
                          <a:spcPct val="115000"/>
                        </a:lnSpc>
                        <a:spcBef>
                          <a:spcPts val="0"/>
                        </a:spcBef>
                        <a:spcAft>
                          <a:spcPts val="0"/>
                        </a:spcAft>
                      </a:pPr>
                      <a:r>
                        <a:rPr lang="en-US" sz="1800">
                          <a:effectLst/>
                        </a:rPr>
                        <a:t>0 points</a:t>
                      </a:r>
                      <a:endParaRPr lang="en-US" sz="1800">
                        <a:effectLst/>
                        <a:latin typeface="Rockwell"/>
                        <a:ea typeface="Rockwell"/>
                        <a:cs typeface="Times New Roman"/>
                      </a:endParaRPr>
                    </a:p>
                  </a:txBody>
                  <a:tcPr marL="68520" marR="68520" marT="0" marB="0"/>
                </a:tc>
                <a:extLst>
                  <a:ext uri="{0D108BD9-81ED-4DB2-BD59-A6C34878D82A}">
                    <a16:rowId xmlns:a16="http://schemas.microsoft.com/office/drawing/2014/main" val="10000"/>
                  </a:ext>
                </a:extLst>
              </a:tr>
              <a:tr h="1214714">
                <a:tc>
                  <a:txBody>
                    <a:bodyPr/>
                    <a:lstStyle/>
                    <a:p>
                      <a:pPr marL="0" marR="0" algn="ctr">
                        <a:lnSpc>
                          <a:spcPct val="115000"/>
                        </a:lnSpc>
                        <a:spcBef>
                          <a:spcPts val="0"/>
                        </a:spcBef>
                        <a:spcAft>
                          <a:spcPts val="0"/>
                        </a:spcAft>
                      </a:pPr>
                      <a:r>
                        <a:rPr lang="en-US" sz="1800">
                          <a:effectLst/>
                        </a:rPr>
                        <a:t>Content</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Student addresses the assigned topic thoroughly, supporting key points with convincing evidence</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a:effectLst/>
                        </a:rPr>
                        <a:t>Student addresses the assigned topic, providing adequate supporting evidence.</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a:effectLst/>
                        </a:rPr>
                        <a:t>Student strays off topic and/or does not provide evidence for certain points</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Student does not address the assigned topic or fails to provide any evidence </a:t>
                      </a:r>
                      <a:endParaRPr lang="en-US" sz="1800" dirty="0">
                        <a:effectLst/>
                        <a:latin typeface="Rockwell"/>
                        <a:ea typeface="Rockwell"/>
                        <a:cs typeface="Times New Roman"/>
                      </a:endParaRPr>
                    </a:p>
                  </a:txBody>
                  <a:tcPr marL="68520" marR="68520" marT="0" marB="0"/>
                </a:tc>
                <a:extLst>
                  <a:ext uri="{0D108BD9-81ED-4DB2-BD59-A6C34878D82A}">
                    <a16:rowId xmlns:a16="http://schemas.microsoft.com/office/drawing/2014/main" val="10001"/>
                  </a:ext>
                </a:extLst>
              </a:tr>
              <a:tr h="1501205">
                <a:tc>
                  <a:txBody>
                    <a:bodyPr/>
                    <a:lstStyle/>
                    <a:p>
                      <a:pPr marL="0" marR="0" algn="ctr">
                        <a:lnSpc>
                          <a:spcPct val="115000"/>
                        </a:lnSpc>
                        <a:spcBef>
                          <a:spcPts val="0"/>
                        </a:spcBef>
                        <a:spcAft>
                          <a:spcPts val="0"/>
                        </a:spcAft>
                      </a:pPr>
                      <a:r>
                        <a:rPr lang="en-US" sz="1800">
                          <a:effectLst/>
                        </a:rPr>
                        <a:t>Presentation</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Student is an engaging speaker, able to maintain audience interest</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Student speaks adequately and conveys the required information to the class.</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Portions of the student’s presentation were inaudible, awkward, or incomprehensible</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Student fails to maintain even minimal audience interest and/or is totally inaudible or incomprehensible</a:t>
                      </a:r>
                      <a:endParaRPr lang="en-US" sz="1800" dirty="0">
                        <a:effectLst/>
                        <a:latin typeface="Rockwell"/>
                        <a:ea typeface="Rockwell"/>
                        <a:cs typeface="Times New Roman"/>
                      </a:endParaRPr>
                    </a:p>
                  </a:txBody>
                  <a:tcPr marL="68520" marR="68520" marT="0" marB="0"/>
                </a:tc>
                <a:extLst>
                  <a:ext uri="{0D108BD9-81ED-4DB2-BD59-A6C34878D82A}">
                    <a16:rowId xmlns:a16="http://schemas.microsoft.com/office/drawing/2014/main" val="10002"/>
                  </a:ext>
                </a:extLst>
              </a:tr>
              <a:tr h="1214714">
                <a:tc>
                  <a:txBody>
                    <a:bodyPr/>
                    <a:lstStyle/>
                    <a:p>
                      <a:pPr marL="0" marR="0" algn="ctr">
                        <a:lnSpc>
                          <a:spcPct val="115000"/>
                        </a:lnSpc>
                        <a:spcBef>
                          <a:spcPts val="0"/>
                        </a:spcBef>
                        <a:spcAft>
                          <a:spcPts val="0"/>
                        </a:spcAft>
                      </a:pPr>
                      <a:r>
                        <a:rPr lang="en-US" sz="1800">
                          <a:effectLst/>
                        </a:rPr>
                        <a:t>Expectations</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The presentation exceeds all specified guidelines for length, content, and quality.</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a:effectLst/>
                        </a:rPr>
                        <a:t>The presentation meets specified guidelines</a:t>
                      </a:r>
                      <a:endParaRPr lang="en-US" sz="180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The presentation meets most of the specified guidelines with few exceptions.</a:t>
                      </a:r>
                      <a:endParaRPr lang="en-US" sz="1800" dirty="0">
                        <a:effectLst/>
                        <a:latin typeface="Rockwell"/>
                        <a:ea typeface="Rockwell"/>
                        <a:cs typeface="Times New Roman"/>
                      </a:endParaRPr>
                    </a:p>
                  </a:txBody>
                  <a:tcPr marL="68520" marR="68520" marT="0" marB="0"/>
                </a:tc>
                <a:tc>
                  <a:txBody>
                    <a:bodyPr/>
                    <a:lstStyle/>
                    <a:p>
                      <a:pPr marL="0" marR="0">
                        <a:lnSpc>
                          <a:spcPct val="115000"/>
                        </a:lnSpc>
                        <a:spcBef>
                          <a:spcPts val="0"/>
                        </a:spcBef>
                        <a:spcAft>
                          <a:spcPts val="0"/>
                        </a:spcAft>
                      </a:pPr>
                      <a:r>
                        <a:rPr lang="en-US" sz="1800" dirty="0">
                          <a:effectLst/>
                        </a:rPr>
                        <a:t>The presentation fails to meet several guidelines for length, content, and/or quality.</a:t>
                      </a:r>
                      <a:endParaRPr lang="en-US" sz="1800" dirty="0">
                        <a:effectLst/>
                        <a:latin typeface="Rockwell"/>
                        <a:ea typeface="Rockwell"/>
                        <a:cs typeface="Times New Roman"/>
                      </a:endParaRPr>
                    </a:p>
                  </a:txBody>
                  <a:tcPr marL="68520" marR="6852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463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Checklist for Group Presentation</a:t>
            </a:r>
          </a:p>
        </p:txBody>
      </p:sp>
      <p:sp>
        <p:nvSpPr>
          <p:cNvPr id="5" name="Content Placeholder 4">
            <a:extLst>
              <a:ext uri="{FF2B5EF4-FFF2-40B4-BE49-F238E27FC236}">
                <a16:creationId xmlns:a16="http://schemas.microsoft.com/office/drawing/2014/main" id="{C1EB3291-CE55-6907-C06D-91C94DC14BA2}"/>
              </a:ext>
            </a:extLst>
          </p:cNvPr>
          <p:cNvSpPr>
            <a:spLocks noGrp="1"/>
          </p:cNvSpPr>
          <p:nvPr>
            <p:ph idx="1"/>
          </p:nvPr>
        </p:nvSpPr>
        <p:spPr/>
        <p:txBody>
          <a:bodyPr>
            <a:normAutofit fontScale="77500" lnSpcReduction="20000"/>
          </a:bodyPr>
          <a:lstStyle/>
          <a:p>
            <a:pPr marL="0" lvl="0" indent="0">
              <a:buNone/>
            </a:pPr>
            <a:r>
              <a:rPr lang="en-US" dirty="0">
                <a:highlight>
                  <a:srgbClr val="FFFF00"/>
                </a:highlight>
              </a:rPr>
              <a:t>Group Presentation Checklist</a:t>
            </a:r>
          </a:p>
          <a:p>
            <a:pPr marL="0" lvl="0" indent="0">
              <a:buNone/>
            </a:pPr>
            <a:r>
              <a:rPr lang="en-US" dirty="0"/>
              <a:t>_____ addresses the assigned topic</a:t>
            </a:r>
          </a:p>
          <a:p>
            <a:pPr marL="0" lvl="0" indent="0">
              <a:buNone/>
            </a:pPr>
            <a:r>
              <a:rPr lang="en-US" dirty="0"/>
              <a:t>_____ provides evidence from 3 to 5 sources</a:t>
            </a:r>
          </a:p>
          <a:p>
            <a:pPr marL="0" lvl="0" indent="0">
              <a:buNone/>
            </a:pPr>
            <a:r>
              <a:rPr lang="en-US" dirty="0"/>
              <a:t>_____ makes cogent, reasoned arguments in support of main points</a:t>
            </a:r>
          </a:p>
          <a:p>
            <a:pPr marL="0" lvl="0" indent="0">
              <a:buNone/>
            </a:pPr>
            <a:r>
              <a:rPr lang="en-US" dirty="0"/>
              <a:t>_____ includes one or more multi-media components</a:t>
            </a:r>
          </a:p>
          <a:p>
            <a:pPr marL="0" lvl="0" indent="0">
              <a:buNone/>
            </a:pPr>
            <a:r>
              <a:rPr lang="en-US" dirty="0"/>
              <a:t>_____ includes a component of audience participation</a:t>
            </a:r>
          </a:p>
          <a:p>
            <a:pPr marL="0" lvl="0" indent="0">
              <a:buNone/>
            </a:pPr>
            <a:r>
              <a:rPr lang="en-US" dirty="0"/>
              <a:t>_____ meets stated guidelines for time</a:t>
            </a:r>
          </a:p>
          <a:p>
            <a:pPr marL="0" lvl="0" indent="0">
              <a:buNone/>
            </a:pPr>
            <a:r>
              <a:rPr lang="en-US" dirty="0"/>
              <a:t>_____ all group members participate in the presentation</a:t>
            </a:r>
          </a:p>
          <a:p>
            <a:pPr marL="0" lvl="0" indent="0">
              <a:buNone/>
            </a:pPr>
            <a:r>
              <a:rPr lang="en-US" dirty="0"/>
              <a:t>_____ all group members acknowledge ownership of presentation components</a:t>
            </a:r>
          </a:p>
          <a:p>
            <a:pPr marL="0" lvl="0" indent="0">
              <a:buNone/>
            </a:pPr>
            <a:r>
              <a:rPr lang="en-US" dirty="0"/>
              <a:t>_____ presenters consistently maintain a professional demeanor and appearance</a:t>
            </a:r>
          </a:p>
          <a:p>
            <a:pPr marL="0" lvl="0" indent="0">
              <a:buNone/>
            </a:pPr>
            <a:r>
              <a:rPr lang="en-US" dirty="0"/>
              <a:t>_____ all aspects of the presentation maintain audience interest</a:t>
            </a:r>
          </a:p>
          <a:p>
            <a:pPr marL="0" lvl="0" indent="0">
              <a:buNone/>
            </a:pPr>
            <a:r>
              <a:rPr lang="en-US" dirty="0"/>
              <a:t>Total Points = _______ x 10 = ________ %</a:t>
            </a:r>
          </a:p>
        </p:txBody>
      </p:sp>
      <p:pic>
        <p:nvPicPr>
          <p:cNvPr id="4" name="Graphic 3" descr="Checklist with solid fill">
            <a:extLst>
              <a:ext uri="{FF2B5EF4-FFF2-40B4-BE49-F238E27FC236}">
                <a16:creationId xmlns:a16="http://schemas.microsoft.com/office/drawing/2014/main" id="{47FCB63C-82D6-437D-6028-9D5BD9C2C2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7355" y="1825625"/>
            <a:ext cx="2406445" cy="2406445"/>
          </a:xfrm>
          <a:prstGeom prst="rect">
            <a:avLst/>
          </a:prstGeom>
        </p:spPr>
      </p:pic>
    </p:spTree>
    <p:extLst>
      <p:ext uri="{BB962C8B-B14F-4D97-AF65-F5344CB8AC3E}">
        <p14:creationId xmlns:p14="http://schemas.microsoft.com/office/powerpoint/2010/main" val="325426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F9FC-A25E-8F21-D8EB-2792C0C62A04}"/>
              </a:ext>
            </a:extLst>
          </p:cNvPr>
          <p:cNvSpPr>
            <a:spLocks noGrp="1"/>
          </p:cNvSpPr>
          <p:nvPr>
            <p:ph type="title"/>
          </p:nvPr>
        </p:nvSpPr>
        <p:spPr>
          <a:xfrm>
            <a:off x="56706" y="2317700"/>
            <a:ext cx="8077200" cy="937536"/>
          </a:xfrm>
        </p:spPr>
        <p:txBody>
          <a:bodyPr>
            <a:normAutofit/>
          </a:bodyPr>
          <a:lstStyle/>
          <a:p>
            <a:pPr algn="ctr"/>
            <a:r>
              <a:rPr lang="en-US" sz="4000" dirty="0"/>
              <a:t>Direct and Indirect Measurement</a:t>
            </a:r>
          </a:p>
        </p:txBody>
      </p:sp>
      <p:pic>
        <p:nvPicPr>
          <p:cNvPr id="5" name="Picture 4" descr="3D black question marks with one yellow question mark">
            <a:extLst>
              <a:ext uri="{FF2B5EF4-FFF2-40B4-BE49-F238E27FC236}">
                <a16:creationId xmlns:a16="http://schemas.microsoft.com/office/drawing/2014/main" id="{8437224A-5505-0E84-F18F-5412F92826A4}"/>
              </a:ext>
            </a:extLst>
          </p:cNvPr>
          <p:cNvPicPr>
            <a:picLocks noChangeAspect="1"/>
          </p:cNvPicPr>
          <p:nvPr/>
        </p:nvPicPr>
        <p:blipFill rotWithShape="1">
          <a:blip r:embed="rId2">
            <a:extLst>
              <a:ext uri="{28A0092B-C50C-407E-A947-70E740481C1C}">
                <a14:useLocalDpi xmlns:a14="http://schemas.microsoft.com/office/drawing/2010/main" val="0"/>
              </a:ext>
            </a:extLst>
          </a:blip>
          <a:srcRect t="24223" b="21502"/>
          <a:stretch/>
        </p:blipFill>
        <p:spPr>
          <a:xfrm>
            <a:off x="-1" y="-76200"/>
            <a:ext cx="12191999" cy="241526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a:extLst>
              <a:ext uri="{FF2B5EF4-FFF2-40B4-BE49-F238E27FC236}">
                <a16:creationId xmlns:a16="http://schemas.microsoft.com/office/drawing/2014/main" id="{AA26EB9A-92FC-9AC6-3399-6EB9A3C8D2D3}"/>
              </a:ext>
            </a:extLst>
          </p:cNvPr>
          <p:cNvSpPr>
            <a:spLocks noGrp="1"/>
          </p:cNvSpPr>
          <p:nvPr>
            <p:ph idx="1"/>
          </p:nvPr>
        </p:nvSpPr>
        <p:spPr>
          <a:xfrm>
            <a:off x="725129" y="3115126"/>
            <a:ext cx="10972800" cy="3374163"/>
          </a:xfrm>
        </p:spPr>
        <p:txBody>
          <a:bodyPr anchor="ctr">
            <a:normAutofit/>
          </a:bodyPr>
          <a:lstStyle/>
          <a:p>
            <a:r>
              <a:rPr lang="en-US" sz="2200" dirty="0"/>
              <a:t>Exams, assignments, or performance tasks are direct measurements of students’ earning.</a:t>
            </a:r>
          </a:p>
          <a:p>
            <a:r>
              <a:rPr lang="en-US" sz="2200" dirty="0"/>
              <a:t>Indirect assessments of student learning outcomes can include surveys, interviews, focus groups, and reflective essays.</a:t>
            </a:r>
          </a:p>
          <a:p>
            <a:r>
              <a:rPr lang="en-US" sz="2200" dirty="0"/>
              <a:t>For example, you could administer a survey on the first day of class asking students to evaluate their present levels of skill or understanding of the course objectives and outcomes, then repeat the survey at the end of the course and compare their responses.</a:t>
            </a:r>
          </a:p>
          <a:p>
            <a:r>
              <a:rPr lang="en-US" sz="2200" dirty="0"/>
              <a:t>A direct measurement of this type would be to administer a pretest on the first day of class covering the course objectives and outcomes, then administer the same test at the end of the course.  Both tests are scored but not necessarily factored into the course grade.</a:t>
            </a:r>
          </a:p>
        </p:txBody>
      </p:sp>
    </p:spTree>
    <p:extLst>
      <p:ext uri="{BB962C8B-B14F-4D97-AF65-F5344CB8AC3E}">
        <p14:creationId xmlns:p14="http://schemas.microsoft.com/office/powerpoint/2010/main" val="34967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US" sz="5400"/>
              <a:t>Surveys</a:t>
            </a:r>
          </a:p>
        </p:txBody>
      </p:sp>
      <p:sp>
        <p:nvSpPr>
          <p:cNvPr id="3" name="Content Placeholder 2"/>
          <p:cNvSpPr>
            <a:spLocks noGrp="1"/>
          </p:cNvSpPr>
          <p:nvPr>
            <p:ph idx="1"/>
          </p:nvPr>
        </p:nvSpPr>
        <p:spPr>
          <a:xfrm>
            <a:off x="572493" y="2071316"/>
            <a:ext cx="6713552" cy="4446442"/>
          </a:xfrm>
        </p:spPr>
        <p:txBody>
          <a:bodyPr anchor="t">
            <a:normAutofit/>
          </a:bodyPr>
          <a:lstStyle/>
          <a:p>
            <a:r>
              <a:rPr lang="en-US" sz="2200" dirty="0"/>
              <a:t>Ungraded formative assessments such as surveys can guide and enhance our teaching based on collected evidence. </a:t>
            </a:r>
          </a:p>
          <a:p>
            <a:r>
              <a:rPr lang="en-US" sz="2200" dirty="0"/>
              <a:t>For example, a survey at the beginning of your course may indicate students are already familiar with many of the topics you intend to teach, so you can focus your instruction on the topics with which students are less skilled.  </a:t>
            </a:r>
          </a:p>
          <a:p>
            <a:r>
              <a:rPr lang="en-US" sz="2200" dirty="0"/>
              <a:t>Conversely, if students express doubt about their abilities in areas where you had presumed that they were already skilled, you can plan to provide additional instruction.</a:t>
            </a:r>
          </a:p>
          <a:p>
            <a:endParaRPr lang="en-US" sz="2000" dirty="0"/>
          </a:p>
        </p:txBody>
      </p:sp>
      <p:pic>
        <p:nvPicPr>
          <p:cNvPr id="8" name="Picture 7" descr="Person writing on notebook">
            <a:extLst>
              <a:ext uri="{FF2B5EF4-FFF2-40B4-BE49-F238E27FC236}">
                <a16:creationId xmlns:a16="http://schemas.microsoft.com/office/drawing/2014/main" id="{7C5E3356-8DBC-95BE-E9D4-622AEC4CF7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015" r="16793"/>
          <a:stretch/>
        </p:blipFill>
        <p:spPr>
          <a:xfrm>
            <a:off x="7675658" y="2093976"/>
            <a:ext cx="3941064" cy="4096512"/>
          </a:xfrm>
          <a:prstGeom prst="rect">
            <a:avLst/>
          </a:prstGeom>
        </p:spPr>
      </p:pic>
    </p:spTree>
    <p:extLst>
      <p:ext uri="{BB962C8B-B14F-4D97-AF65-F5344CB8AC3E}">
        <p14:creationId xmlns:p14="http://schemas.microsoft.com/office/powerpoint/2010/main" val="140307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29" y="250724"/>
            <a:ext cx="6586491" cy="806244"/>
          </a:xfrm>
        </p:spPr>
        <p:txBody>
          <a:bodyPr>
            <a:normAutofit/>
          </a:bodyPr>
          <a:lstStyle/>
          <a:p>
            <a:r>
              <a:rPr lang="en-US" sz="4000" dirty="0"/>
              <a:t>Survey Question Types - Likert</a:t>
            </a:r>
          </a:p>
        </p:txBody>
      </p:sp>
      <p:sp>
        <p:nvSpPr>
          <p:cNvPr id="3" name="Content Placeholder 2"/>
          <p:cNvSpPr>
            <a:spLocks noGrp="1"/>
          </p:cNvSpPr>
          <p:nvPr>
            <p:ph idx="1"/>
          </p:nvPr>
        </p:nvSpPr>
        <p:spPr>
          <a:xfrm>
            <a:off x="4965429" y="1054510"/>
            <a:ext cx="6931603" cy="5552766"/>
          </a:xfrm>
        </p:spPr>
        <p:txBody>
          <a:bodyPr>
            <a:noAutofit/>
          </a:bodyPr>
          <a:lstStyle/>
          <a:p>
            <a:r>
              <a:rPr lang="en-US" sz="2200" dirty="0"/>
              <a:t>Surveys, like quizzes and tests, can contain different types of questions.  One of the most common is a Likert item, in which the respondent marks an answer along a scale, or continuum.</a:t>
            </a:r>
          </a:p>
          <a:p>
            <a:pPr marL="457200" lvl="1" indent="0">
              <a:buNone/>
            </a:pPr>
            <a:r>
              <a:rPr lang="en-US" sz="2200" dirty="0"/>
              <a:t>Ex. 1:  </a:t>
            </a:r>
            <a:r>
              <a:rPr lang="en-US" sz="2200" i="1" dirty="0"/>
              <a:t>I’d rate my current knowledge of philosophy as…</a:t>
            </a:r>
          </a:p>
          <a:p>
            <a:pPr lvl="2"/>
            <a:r>
              <a:rPr lang="en-US" sz="2200" dirty="0"/>
              <a:t>Novice: I know virtually nothing about philosophy</a:t>
            </a:r>
          </a:p>
          <a:p>
            <a:pPr lvl="2"/>
            <a:r>
              <a:rPr lang="en-US" sz="2200" dirty="0"/>
              <a:t>Basic:  I can provide a basic definition of philosophy and can name at least three important philosophers</a:t>
            </a:r>
          </a:p>
          <a:p>
            <a:pPr lvl="2"/>
            <a:r>
              <a:rPr lang="en-US" sz="2200" dirty="0"/>
              <a:t>Intermediate:  I have read some philosophical articles and books and possess a general familiarity with the discipline</a:t>
            </a:r>
          </a:p>
          <a:p>
            <a:pPr lvl="2"/>
            <a:r>
              <a:rPr lang="en-US" sz="2200" dirty="0"/>
              <a:t>Advanced:  I have taken more than one previous philosophy course </a:t>
            </a:r>
          </a:p>
          <a:p>
            <a:pPr lvl="2"/>
            <a:r>
              <a:rPr lang="en-US" sz="2200" dirty="0"/>
              <a:t>Expert: I previously earned a degree in philosophy </a:t>
            </a:r>
          </a:p>
        </p:txBody>
      </p:sp>
      <p:pic>
        <p:nvPicPr>
          <p:cNvPr id="5" name="Picture 4" descr="Magnifying glass and question mark">
            <a:extLst>
              <a:ext uri="{FF2B5EF4-FFF2-40B4-BE49-F238E27FC236}">
                <a16:creationId xmlns:a16="http://schemas.microsoft.com/office/drawing/2014/main" id="{F6BC3C6E-680D-04B7-8FE5-BBE293B7673D}"/>
              </a:ext>
            </a:extLst>
          </p:cNvPr>
          <p:cNvPicPr>
            <a:picLocks noChangeAspect="1"/>
          </p:cNvPicPr>
          <p:nvPr/>
        </p:nvPicPr>
        <p:blipFill rotWithShape="1">
          <a:blip r:embed="rId2">
            <a:extLst>
              <a:ext uri="{28A0092B-C50C-407E-A947-70E740481C1C}">
                <a14:useLocalDpi xmlns:a14="http://schemas.microsoft.com/office/drawing/2010/main" val="0"/>
              </a:ext>
            </a:extLst>
          </a:blip>
          <a:srcRect l="32663" r="29316"/>
          <a:stretch/>
        </p:blipFill>
        <p:spPr>
          <a:xfrm>
            <a:off x="20" y="10"/>
            <a:ext cx="4635571" cy="6857990"/>
          </a:xfrm>
          <a:prstGeom prst="rect">
            <a:avLst/>
          </a:prstGeom>
          <a:effectLst/>
        </p:spPr>
      </p:pic>
    </p:spTree>
    <p:extLst>
      <p:ext uri="{BB962C8B-B14F-4D97-AF65-F5344CB8AC3E}">
        <p14:creationId xmlns:p14="http://schemas.microsoft.com/office/powerpoint/2010/main" val="14941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7"/>
            <a:ext cx="6586491" cy="658760"/>
          </a:xfrm>
        </p:spPr>
        <p:txBody>
          <a:bodyPr>
            <a:normAutofit/>
          </a:bodyPr>
          <a:lstStyle/>
          <a:p>
            <a:r>
              <a:rPr lang="en-US" sz="3600" dirty="0"/>
              <a:t>Survey Question Types - Opinion</a:t>
            </a:r>
          </a:p>
        </p:txBody>
      </p:sp>
      <p:sp>
        <p:nvSpPr>
          <p:cNvPr id="3" name="Content Placeholder 2"/>
          <p:cNvSpPr>
            <a:spLocks noGrp="1"/>
          </p:cNvSpPr>
          <p:nvPr>
            <p:ph idx="1"/>
          </p:nvPr>
        </p:nvSpPr>
        <p:spPr>
          <a:xfrm>
            <a:off x="4965431" y="1445342"/>
            <a:ext cx="6586489" cy="4778477"/>
          </a:xfrm>
        </p:spPr>
        <p:txBody>
          <a:bodyPr>
            <a:normAutofit/>
          </a:bodyPr>
          <a:lstStyle/>
          <a:p>
            <a:r>
              <a:rPr lang="en-US" sz="2200" dirty="0"/>
              <a:t>A survey can assess students’ attitudes and opinions about topics important to your curriculum, measure prior knowledge, or check for understanding of important concepts that might be difficult to assess on a standard exam.</a:t>
            </a:r>
          </a:p>
          <a:p>
            <a:pPr marL="457200" lvl="1" indent="0">
              <a:buNone/>
            </a:pPr>
            <a:r>
              <a:rPr lang="en-US" sz="2200" dirty="0"/>
              <a:t>Ex. 2:  What is your opinion about the following statement? </a:t>
            </a:r>
          </a:p>
          <a:p>
            <a:pPr marL="457200" lvl="1" indent="0">
              <a:buNone/>
            </a:pPr>
            <a:r>
              <a:rPr lang="en-US" sz="2200" i="1" dirty="0"/>
              <a:t>Excellent acting is the most important element in a successful theatrical performance</a:t>
            </a:r>
            <a:r>
              <a:rPr lang="en-US" sz="2200" dirty="0"/>
              <a:t>.</a:t>
            </a:r>
          </a:p>
          <a:p>
            <a:pPr marL="1371600" lvl="2" indent="-457200">
              <a:buFont typeface="+mj-lt"/>
              <a:buAutoNum type="arabicPeriod"/>
            </a:pPr>
            <a:r>
              <a:rPr lang="en-US" sz="2200" dirty="0"/>
              <a:t>Strongly disagree</a:t>
            </a:r>
          </a:p>
          <a:p>
            <a:pPr marL="1371600" lvl="2" indent="-457200">
              <a:buFont typeface="+mj-lt"/>
              <a:buAutoNum type="arabicPeriod"/>
            </a:pPr>
            <a:r>
              <a:rPr lang="en-US" sz="2200" dirty="0"/>
              <a:t>Somewhat disagree</a:t>
            </a:r>
          </a:p>
          <a:p>
            <a:pPr marL="1371600" lvl="2" indent="-457200">
              <a:buFont typeface="+mj-lt"/>
              <a:buAutoNum type="arabicPeriod"/>
            </a:pPr>
            <a:r>
              <a:rPr lang="en-US" sz="2200" dirty="0"/>
              <a:t>Neither agree nor disagree</a:t>
            </a:r>
          </a:p>
          <a:p>
            <a:pPr marL="1371600" lvl="2" indent="-457200">
              <a:buFont typeface="+mj-lt"/>
              <a:buAutoNum type="arabicPeriod"/>
            </a:pPr>
            <a:r>
              <a:rPr lang="en-US" sz="2200" dirty="0"/>
              <a:t>Somewhat agree</a:t>
            </a:r>
          </a:p>
          <a:p>
            <a:pPr marL="1371600" lvl="2" indent="-457200">
              <a:buFont typeface="+mj-lt"/>
              <a:buAutoNum type="arabicPeriod"/>
            </a:pPr>
            <a:r>
              <a:rPr lang="en-US" sz="2200" dirty="0"/>
              <a:t>Strongly agree</a:t>
            </a:r>
          </a:p>
          <a:p>
            <a:endParaRPr lang="en-US" sz="1900" dirty="0"/>
          </a:p>
        </p:txBody>
      </p:sp>
      <p:pic>
        <p:nvPicPr>
          <p:cNvPr id="5" name="Picture 4" descr="Person peeking from curtains">
            <a:extLst>
              <a:ext uri="{FF2B5EF4-FFF2-40B4-BE49-F238E27FC236}">
                <a16:creationId xmlns:a16="http://schemas.microsoft.com/office/drawing/2014/main" id="{7159667C-A400-8A50-153A-1B0B3411EAA2}"/>
              </a:ext>
            </a:extLst>
          </p:cNvPr>
          <p:cNvPicPr>
            <a:picLocks noChangeAspect="1"/>
          </p:cNvPicPr>
          <p:nvPr/>
        </p:nvPicPr>
        <p:blipFill rotWithShape="1">
          <a:blip r:embed="rId2">
            <a:extLst>
              <a:ext uri="{28A0092B-C50C-407E-A947-70E740481C1C}">
                <a14:useLocalDpi xmlns:a14="http://schemas.microsoft.com/office/drawing/2010/main" val="0"/>
              </a:ext>
            </a:extLst>
          </a:blip>
          <a:srcRect l="35297" r="19583" b="-1"/>
          <a:stretch/>
        </p:blipFill>
        <p:spPr>
          <a:xfrm>
            <a:off x="20" y="10"/>
            <a:ext cx="4635571" cy="6857990"/>
          </a:xfrm>
          <a:prstGeom prst="rect">
            <a:avLst/>
          </a:prstGeom>
          <a:effectLst/>
        </p:spPr>
      </p:pic>
    </p:spTree>
    <p:extLst>
      <p:ext uri="{BB962C8B-B14F-4D97-AF65-F5344CB8AC3E}">
        <p14:creationId xmlns:p14="http://schemas.microsoft.com/office/powerpoint/2010/main" val="59341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D8AB0A3C-CF75-6A5C-E0CE-5DFC58645F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161" b="10383"/>
          <a:stretch/>
        </p:blipFill>
        <p:spPr>
          <a:xfrm>
            <a:off x="838200" y="754148"/>
            <a:ext cx="10515600" cy="4995575"/>
          </a:xfrm>
          <a:prstGeom prst="rect">
            <a:avLst/>
          </a:prstGeom>
        </p:spPr>
      </p:pic>
      <p:cxnSp>
        <p:nvCxnSpPr>
          <p:cNvPr id="16" name="Straight Connector 15">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68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Ruler with solid fill">
            <a:extLst>
              <a:ext uri="{FF2B5EF4-FFF2-40B4-BE49-F238E27FC236}">
                <a16:creationId xmlns:a16="http://schemas.microsoft.com/office/drawing/2014/main" id="{DC84E2CF-ACCE-0FD6-6D64-944C93E4E6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3200" y="457200"/>
            <a:ext cx="6324600" cy="6324600"/>
          </a:xfrm>
          <a:prstGeom prst="rect">
            <a:avLst/>
          </a:prstGeom>
        </p:spPr>
      </p:pic>
      <p:sp>
        <p:nvSpPr>
          <p:cNvPr id="2" name="Title 1"/>
          <p:cNvSpPr>
            <a:spLocks noGrp="1"/>
          </p:cNvSpPr>
          <p:nvPr>
            <p:ph type="title"/>
          </p:nvPr>
        </p:nvSpPr>
        <p:spPr>
          <a:xfrm>
            <a:off x="838200" y="365125"/>
            <a:ext cx="10515600" cy="777875"/>
          </a:xfrm>
        </p:spPr>
        <p:txBody>
          <a:bodyPr/>
          <a:lstStyle/>
          <a:p>
            <a:r>
              <a:rPr lang="en-US" dirty="0"/>
              <a:t>Measuring Growth</a:t>
            </a:r>
          </a:p>
        </p:txBody>
      </p:sp>
      <p:sp>
        <p:nvSpPr>
          <p:cNvPr id="3" name="Content Placeholder 2"/>
          <p:cNvSpPr>
            <a:spLocks noGrp="1"/>
          </p:cNvSpPr>
          <p:nvPr>
            <p:ph sz="half" idx="1"/>
          </p:nvPr>
        </p:nvSpPr>
        <p:spPr>
          <a:xfrm>
            <a:off x="838199" y="1520031"/>
            <a:ext cx="5181600" cy="4351338"/>
          </a:xfrm>
        </p:spPr>
        <p:txBody>
          <a:bodyPr>
            <a:normAutofit fontScale="92500" lnSpcReduction="20000"/>
          </a:bodyPr>
          <a:lstStyle/>
          <a:p>
            <a:r>
              <a:rPr lang="en-US" dirty="0"/>
              <a:t>Administering the same survey at the beginning and end of the course allows faculty to examine the difference in students’ responses.  </a:t>
            </a:r>
          </a:p>
          <a:p>
            <a:endParaRPr lang="en-US" dirty="0"/>
          </a:p>
          <a:p>
            <a:r>
              <a:rPr lang="en-US" dirty="0"/>
              <a:t>Write the survey based on the course objectives or outcomes, giving students a range of response options. </a:t>
            </a:r>
          </a:p>
        </p:txBody>
      </p:sp>
      <p:sp>
        <p:nvSpPr>
          <p:cNvPr id="4" name="Content Placeholder 3"/>
          <p:cNvSpPr>
            <a:spLocks noGrp="1"/>
          </p:cNvSpPr>
          <p:nvPr>
            <p:ph sz="half" idx="2"/>
          </p:nvPr>
        </p:nvSpPr>
        <p:spPr>
          <a:xfrm>
            <a:off x="6248400" y="1420256"/>
            <a:ext cx="5181600" cy="5197476"/>
          </a:xfrm>
        </p:spPr>
        <p:txBody>
          <a:bodyPr>
            <a:normAutofit fontScale="92500" lnSpcReduction="20000"/>
          </a:bodyPr>
          <a:lstStyle/>
          <a:p>
            <a:pPr marL="0" indent="0">
              <a:buNone/>
            </a:pPr>
            <a:r>
              <a:rPr lang="en-US" dirty="0"/>
              <a:t>Example</a:t>
            </a:r>
          </a:p>
          <a:p>
            <a:r>
              <a:rPr lang="en-US" dirty="0"/>
              <a:t>I am familiar with historical achievements in theatre.</a:t>
            </a:r>
          </a:p>
          <a:p>
            <a:pPr marL="914400" lvl="1" indent="-457200">
              <a:buFont typeface="+mj-lt"/>
              <a:buAutoNum type="arabicPeriod"/>
            </a:pPr>
            <a:r>
              <a:rPr lang="en-US" dirty="0"/>
              <a:t>Strongly disagree</a:t>
            </a:r>
          </a:p>
          <a:p>
            <a:pPr marL="914400" lvl="1" indent="-457200">
              <a:buFont typeface="+mj-lt"/>
              <a:buAutoNum type="arabicPeriod"/>
            </a:pPr>
            <a:r>
              <a:rPr lang="en-US" dirty="0"/>
              <a:t>Somewhat disagree</a:t>
            </a:r>
          </a:p>
          <a:p>
            <a:pPr marL="914400" lvl="1" indent="-457200">
              <a:buFont typeface="+mj-lt"/>
              <a:buAutoNum type="arabicPeriod"/>
            </a:pPr>
            <a:r>
              <a:rPr lang="en-US" dirty="0"/>
              <a:t>Neither agree nor disagree</a:t>
            </a:r>
          </a:p>
          <a:p>
            <a:pPr marL="914400" lvl="1" indent="-457200">
              <a:buFont typeface="+mj-lt"/>
              <a:buAutoNum type="arabicPeriod"/>
            </a:pPr>
            <a:r>
              <a:rPr lang="en-US" dirty="0"/>
              <a:t>Somewhat agree</a:t>
            </a:r>
          </a:p>
          <a:p>
            <a:pPr marL="914400" lvl="1" indent="-457200">
              <a:buFont typeface="+mj-lt"/>
              <a:buAutoNum type="arabicPeriod"/>
            </a:pPr>
            <a:r>
              <a:rPr lang="en-US" dirty="0"/>
              <a:t>Strongly agree</a:t>
            </a:r>
          </a:p>
          <a:p>
            <a:r>
              <a:rPr lang="en-US" dirty="0"/>
              <a:t>I can identify a novel’s historical, cultural, or stylistic context.</a:t>
            </a:r>
          </a:p>
          <a:p>
            <a:pPr marL="914400" lvl="1" indent="-457200">
              <a:buFont typeface="+mj-lt"/>
              <a:buAutoNum type="arabicPeriod"/>
            </a:pPr>
            <a:r>
              <a:rPr lang="en-US" dirty="0"/>
              <a:t>Strongly disagree</a:t>
            </a:r>
          </a:p>
          <a:p>
            <a:pPr marL="914400" lvl="1" indent="-457200">
              <a:buFont typeface="+mj-lt"/>
              <a:buAutoNum type="arabicPeriod"/>
            </a:pPr>
            <a:r>
              <a:rPr lang="en-US" dirty="0"/>
              <a:t>Somewhat disagree</a:t>
            </a:r>
          </a:p>
          <a:p>
            <a:pPr marL="914400" lvl="1" indent="-457200">
              <a:buFont typeface="+mj-lt"/>
              <a:buAutoNum type="arabicPeriod"/>
            </a:pPr>
            <a:r>
              <a:rPr lang="en-US" dirty="0"/>
              <a:t>Neither agree nor disagree</a:t>
            </a:r>
          </a:p>
          <a:p>
            <a:pPr marL="914400" lvl="1" indent="-457200">
              <a:buFont typeface="+mj-lt"/>
              <a:buAutoNum type="arabicPeriod"/>
            </a:pPr>
            <a:r>
              <a:rPr lang="en-US" dirty="0"/>
              <a:t>Somewhat agree</a:t>
            </a:r>
          </a:p>
          <a:p>
            <a:pPr marL="914400" lvl="1" indent="-457200">
              <a:buFont typeface="+mj-lt"/>
              <a:buAutoNum type="arabicPeriod"/>
            </a:pPr>
            <a:r>
              <a:rPr lang="en-US" dirty="0"/>
              <a:t>Strongly agree</a:t>
            </a:r>
          </a:p>
        </p:txBody>
      </p:sp>
    </p:spTree>
    <p:extLst>
      <p:ext uri="{BB962C8B-B14F-4D97-AF65-F5344CB8AC3E}">
        <p14:creationId xmlns:p14="http://schemas.microsoft.com/office/powerpoint/2010/main" val="138118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B3E70-735E-937B-4E6D-E6F3C0F3813C}"/>
              </a:ext>
            </a:extLst>
          </p:cNvPr>
          <p:cNvSpPr>
            <a:spLocks noGrp="1"/>
          </p:cNvSpPr>
          <p:nvPr>
            <p:ph idx="1"/>
          </p:nvPr>
        </p:nvSpPr>
        <p:spPr>
          <a:xfrm>
            <a:off x="4965431" y="1504328"/>
            <a:ext cx="6586489" cy="5098032"/>
          </a:xfrm>
        </p:spPr>
        <p:txBody>
          <a:bodyPr>
            <a:normAutofit/>
          </a:bodyPr>
          <a:lstStyle/>
          <a:p>
            <a:pPr marL="0" indent="0">
              <a:buNone/>
            </a:pPr>
            <a:r>
              <a:rPr lang="en-US" sz="2200" dirty="0"/>
              <a:t>TILT is the practice of transparency in all aspects of teaching.  It means that we </a:t>
            </a:r>
            <a:r>
              <a:rPr lang="en-US" sz="2200" b="1" i="1" dirty="0"/>
              <a:t>clearly</a:t>
            </a:r>
            <a:r>
              <a:rPr lang="en-US" sz="2200" dirty="0"/>
              <a:t>…</a:t>
            </a:r>
          </a:p>
          <a:p>
            <a:r>
              <a:rPr lang="en-US" sz="2200" dirty="0"/>
              <a:t>State the objectives and outcomes for our course.</a:t>
            </a:r>
          </a:p>
          <a:p>
            <a:r>
              <a:rPr lang="en-US" sz="2200" dirty="0"/>
              <a:t>Inform students of what they must do to meet these objectives and outcomes.</a:t>
            </a:r>
          </a:p>
          <a:p>
            <a:r>
              <a:rPr lang="en-US" sz="2200" dirty="0"/>
              <a:t>Provide explicit instructions for every assignment or assessment.</a:t>
            </a:r>
          </a:p>
          <a:p>
            <a:r>
              <a:rPr lang="en-US" sz="2200" dirty="0"/>
              <a:t>Tell students exactly how we will evaluate their work.</a:t>
            </a:r>
          </a:p>
          <a:p>
            <a:r>
              <a:rPr lang="en-US" sz="2200" dirty="0"/>
              <a:t>In TILT, there are no pop quizzes, no surprises, no implicit expectations, no hidden agendas, and no penalties not plainly stated at the start of the course. Students know what to expect from us, and we communicate what we expect from our students.</a:t>
            </a:r>
          </a:p>
        </p:txBody>
      </p:sp>
      <p:pic>
        <p:nvPicPr>
          <p:cNvPr id="6" name="Picture 5" descr="Group of glass stars on a white background">
            <a:extLst>
              <a:ext uri="{FF2B5EF4-FFF2-40B4-BE49-F238E27FC236}">
                <a16:creationId xmlns:a16="http://schemas.microsoft.com/office/drawing/2014/main" id="{DDED295D-6331-E206-64F0-B3F4C10FEA1C}"/>
              </a:ext>
            </a:extLst>
          </p:cNvPr>
          <p:cNvPicPr>
            <a:picLocks noChangeAspect="1"/>
          </p:cNvPicPr>
          <p:nvPr/>
        </p:nvPicPr>
        <p:blipFill rotWithShape="1">
          <a:blip r:embed="rId2">
            <a:extLst>
              <a:ext uri="{28A0092B-C50C-407E-A947-70E740481C1C}">
                <a14:useLocalDpi xmlns:a14="http://schemas.microsoft.com/office/drawing/2010/main" val="0"/>
              </a:ext>
            </a:extLst>
          </a:blip>
          <a:srcRect l="22581" r="41425"/>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BE20D7EF-A0F3-00DE-9066-1C56CD61920B}"/>
              </a:ext>
            </a:extLst>
          </p:cNvPr>
          <p:cNvSpPr>
            <a:spLocks noGrp="1"/>
          </p:cNvSpPr>
          <p:nvPr>
            <p:ph type="title"/>
          </p:nvPr>
        </p:nvSpPr>
        <p:spPr>
          <a:xfrm>
            <a:off x="560438" y="255640"/>
            <a:ext cx="11217624" cy="1130709"/>
          </a:xfrm>
        </p:spPr>
        <p:txBody>
          <a:bodyPr>
            <a:normAutofit/>
          </a:bodyPr>
          <a:lstStyle/>
          <a:p>
            <a:r>
              <a:rPr lang="en-US" sz="4800" dirty="0"/>
              <a:t>TILT: Transparency in Teaching and Learning</a:t>
            </a:r>
          </a:p>
        </p:txBody>
      </p:sp>
    </p:spTree>
    <p:extLst>
      <p:ext uri="{BB962C8B-B14F-4D97-AF65-F5344CB8AC3E}">
        <p14:creationId xmlns:p14="http://schemas.microsoft.com/office/powerpoint/2010/main" val="218708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110D-55D0-40D8-4921-8EAC37FD8A54}"/>
              </a:ext>
            </a:extLst>
          </p:cNvPr>
          <p:cNvSpPr>
            <a:spLocks noGrp="1"/>
          </p:cNvSpPr>
          <p:nvPr>
            <p:ph type="title"/>
          </p:nvPr>
        </p:nvSpPr>
        <p:spPr>
          <a:xfrm>
            <a:off x="838200" y="385291"/>
            <a:ext cx="10515600" cy="1325563"/>
          </a:xfrm>
        </p:spPr>
        <p:txBody>
          <a:bodyPr/>
          <a:lstStyle/>
          <a:p>
            <a:r>
              <a:rPr lang="en-US" dirty="0"/>
              <a:t>Topic 4 Task: Write a Pre-Assessment</a:t>
            </a:r>
          </a:p>
        </p:txBody>
      </p:sp>
      <p:sp>
        <p:nvSpPr>
          <p:cNvPr id="6" name="Text Placeholder 5">
            <a:extLst>
              <a:ext uri="{FF2B5EF4-FFF2-40B4-BE49-F238E27FC236}">
                <a16:creationId xmlns:a16="http://schemas.microsoft.com/office/drawing/2014/main" id="{A4C6D551-A9B1-D27B-DDD4-CAE7544EC904}"/>
              </a:ext>
            </a:extLst>
          </p:cNvPr>
          <p:cNvSpPr>
            <a:spLocks noGrp="1"/>
          </p:cNvSpPr>
          <p:nvPr>
            <p:ph type="body" idx="1"/>
          </p:nvPr>
        </p:nvSpPr>
        <p:spPr>
          <a:xfrm>
            <a:off x="839788" y="1681163"/>
            <a:ext cx="5157787" cy="403276"/>
          </a:xfrm>
        </p:spPr>
        <p:txBody>
          <a:bodyPr>
            <a:normAutofit lnSpcReduction="10000"/>
          </a:bodyPr>
          <a:lstStyle/>
          <a:p>
            <a:r>
              <a:rPr lang="en-US" dirty="0"/>
              <a:t>Instructions</a:t>
            </a:r>
          </a:p>
        </p:txBody>
      </p:sp>
      <p:sp>
        <p:nvSpPr>
          <p:cNvPr id="3" name="Content Placeholder 2">
            <a:extLst>
              <a:ext uri="{FF2B5EF4-FFF2-40B4-BE49-F238E27FC236}">
                <a16:creationId xmlns:a16="http://schemas.microsoft.com/office/drawing/2014/main" id="{338A8BAE-67CA-2855-F6BA-807BC2416C8F}"/>
              </a:ext>
            </a:extLst>
          </p:cNvPr>
          <p:cNvSpPr>
            <a:spLocks noGrp="1"/>
          </p:cNvSpPr>
          <p:nvPr>
            <p:ph sz="half" idx="2"/>
          </p:nvPr>
        </p:nvSpPr>
        <p:spPr>
          <a:xfrm>
            <a:off x="836612" y="2093119"/>
            <a:ext cx="5157787" cy="3684588"/>
          </a:xfrm>
        </p:spPr>
        <p:txBody>
          <a:bodyPr>
            <a:normAutofit fontScale="92500" lnSpcReduction="20000"/>
          </a:bodyPr>
          <a:lstStyle/>
          <a:p>
            <a:pPr marL="514350" indent="-514350">
              <a:buFont typeface="+mj-lt"/>
              <a:buAutoNum type="arabicPeriod"/>
            </a:pPr>
            <a:r>
              <a:rPr lang="en-US" dirty="0"/>
              <a:t>Look at the list of objectives and outcomes for your course.</a:t>
            </a:r>
          </a:p>
          <a:p>
            <a:pPr marL="514350" indent="-514350">
              <a:buFont typeface="+mj-lt"/>
              <a:buAutoNum type="arabicPeriod"/>
            </a:pPr>
            <a:r>
              <a:rPr lang="en-US" dirty="0"/>
              <a:t>Turn each one into a question for a pretest or pre-course survey.</a:t>
            </a:r>
          </a:p>
          <a:p>
            <a:pPr marL="514350" indent="-514350">
              <a:buFont typeface="+mj-lt"/>
              <a:buAutoNum type="arabicPeriod"/>
            </a:pPr>
            <a:r>
              <a:rPr lang="en-US" dirty="0"/>
              <a:t>Compose the answer choices for each question to reflect a logical range of possible responses, including common misconceptions.  </a:t>
            </a:r>
          </a:p>
        </p:txBody>
      </p:sp>
      <p:sp>
        <p:nvSpPr>
          <p:cNvPr id="7" name="Text Placeholder 6">
            <a:extLst>
              <a:ext uri="{FF2B5EF4-FFF2-40B4-BE49-F238E27FC236}">
                <a16:creationId xmlns:a16="http://schemas.microsoft.com/office/drawing/2014/main" id="{9C1F7965-ED2B-D980-2B43-BFF25A3507B3}"/>
              </a:ext>
            </a:extLst>
          </p:cNvPr>
          <p:cNvSpPr>
            <a:spLocks noGrp="1"/>
          </p:cNvSpPr>
          <p:nvPr>
            <p:ph type="body" sz="quarter" idx="3"/>
          </p:nvPr>
        </p:nvSpPr>
        <p:spPr>
          <a:xfrm>
            <a:off x="6172200" y="1681163"/>
            <a:ext cx="5183188" cy="403276"/>
          </a:xfrm>
        </p:spPr>
        <p:txBody>
          <a:bodyPr>
            <a:normAutofit lnSpcReduction="10000"/>
          </a:bodyPr>
          <a:lstStyle/>
          <a:p>
            <a:r>
              <a:rPr lang="en-US" dirty="0"/>
              <a:t>Example</a:t>
            </a:r>
          </a:p>
        </p:txBody>
      </p:sp>
      <p:sp>
        <p:nvSpPr>
          <p:cNvPr id="8" name="Content Placeholder 7">
            <a:extLst>
              <a:ext uri="{FF2B5EF4-FFF2-40B4-BE49-F238E27FC236}">
                <a16:creationId xmlns:a16="http://schemas.microsoft.com/office/drawing/2014/main" id="{D1122F41-FA04-2E07-0D7D-FF7140DE6BE1}"/>
              </a:ext>
            </a:extLst>
          </p:cNvPr>
          <p:cNvSpPr>
            <a:spLocks noGrp="1"/>
          </p:cNvSpPr>
          <p:nvPr>
            <p:ph sz="quarter" idx="4"/>
          </p:nvPr>
        </p:nvSpPr>
        <p:spPr>
          <a:xfrm>
            <a:off x="6172200" y="2084439"/>
            <a:ext cx="5183188" cy="4105224"/>
          </a:xfrm>
        </p:spPr>
        <p:txBody>
          <a:bodyPr>
            <a:normAutofit fontScale="92500" lnSpcReduction="20000"/>
          </a:bodyPr>
          <a:lstStyle/>
          <a:p>
            <a:r>
              <a:rPr lang="en-US" b="1" dirty="0"/>
              <a:t>Outcome</a:t>
            </a:r>
            <a:r>
              <a:rPr lang="en-US" dirty="0"/>
              <a:t>: Utilize the scientific method when conducting laboratory investigations or experiments.</a:t>
            </a:r>
          </a:p>
          <a:p>
            <a:r>
              <a:rPr lang="en-US" b="1" dirty="0"/>
              <a:t>Pre-Assessment Question</a:t>
            </a:r>
            <a:r>
              <a:rPr lang="en-US" dirty="0"/>
              <a:t>: Which of the following is NOT a step in the scientific method?</a:t>
            </a:r>
          </a:p>
          <a:p>
            <a:pPr lvl="1"/>
            <a:r>
              <a:rPr lang="en-US" dirty="0"/>
              <a:t>Formulating a hypothesis</a:t>
            </a:r>
          </a:p>
          <a:p>
            <a:pPr lvl="1"/>
            <a:r>
              <a:rPr lang="en-US" dirty="0"/>
              <a:t>Making careful observations</a:t>
            </a:r>
          </a:p>
          <a:p>
            <a:pPr lvl="1"/>
            <a:r>
              <a:rPr lang="en-US" dirty="0"/>
              <a:t>Determining what is already known about the topic</a:t>
            </a:r>
          </a:p>
          <a:p>
            <a:pPr lvl="1"/>
            <a:r>
              <a:rPr lang="en-US" dirty="0"/>
              <a:t>Creating a list of supplies, materials, or other resources that will be needed</a:t>
            </a:r>
          </a:p>
          <a:p>
            <a:pPr lvl="1"/>
            <a:endParaRPr lang="en-US" dirty="0"/>
          </a:p>
        </p:txBody>
      </p:sp>
      <p:pic>
        <p:nvPicPr>
          <p:cNvPr id="10" name="Graphic 9" descr="Pencil with solid fill">
            <a:extLst>
              <a:ext uri="{FF2B5EF4-FFF2-40B4-BE49-F238E27FC236}">
                <a16:creationId xmlns:a16="http://schemas.microsoft.com/office/drawing/2014/main" id="{784480B7-282E-561C-2554-6F75C5473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494791">
            <a:off x="1370142" y="3655510"/>
            <a:ext cx="3978157" cy="3978157"/>
          </a:xfrm>
          <a:prstGeom prst="rect">
            <a:avLst/>
          </a:prstGeom>
        </p:spPr>
      </p:pic>
      <p:pic>
        <p:nvPicPr>
          <p:cNvPr id="12" name="Graphic 11" descr="Pen with solid fill">
            <a:extLst>
              <a:ext uri="{FF2B5EF4-FFF2-40B4-BE49-F238E27FC236}">
                <a16:creationId xmlns:a16="http://schemas.microsoft.com/office/drawing/2014/main" id="{F7379B9A-3B1C-BA0B-F273-144055810E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24256">
            <a:off x="8989381" y="451751"/>
            <a:ext cx="2200979" cy="2200979"/>
          </a:xfrm>
          <a:prstGeom prst="rect">
            <a:avLst/>
          </a:prstGeom>
        </p:spPr>
      </p:pic>
    </p:spTree>
    <p:extLst>
      <p:ext uri="{BB962C8B-B14F-4D97-AF65-F5344CB8AC3E}">
        <p14:creationId xmlns:p14="http://schemas.microsoft.com/office/powerpoint/2010/main" val="181193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US" sz="5400"/>
              <a:t>Quizzes and Exams</a:t>
            </a:r>
          </a:p>
        </p:txBody>
      </p:sp>
      <p:sp>
        <p:nvSpPr>
          <p:cNvPr id="6" name="Content Placeholder 5">
            <a:extLst>
              <a:ext uri="{FF2B5EF4-FFF2-40B4-BE49-F238E27FC236}">
                <a16:creationId xmlns:a16="http://schemas.microsoft.com/office/drawing/2014/main" id="{1E8EA4AB-6F5E-14CD-9448-6DC850BCCA9A}"/>
              </a:ext>
            </a:extLst>
          </p:cNvPr>
          <p:cNvSpPr>
            <a:spLocks noGrp="1"/>
          </p:cNvSpPr>
          <p:nvPr>
            <p:ph idx="1"/>
          </p:nvPr>
        </p:nvSpPr>
        <p:spPr>
          <a:xfrm>
            <a:off x="572493" y="2071316"/>
            <a:ext cx="6713552" cy="4119172"/>
          </a:xfrm>
        </p:spPr>
        <p:txBody>
          <a:bodyPr anchor="t">
            <a:normAutofit/>
          </a:bodyPr>
          <a:lstStyle/>
          <a:p>
            <a:pPr lvl="0"/>
            <a:r>
              <a:rPr lang="en-US" sz="2200" dirty="0"/>
              <a:t>A written assessment can give faculty objective knowledge of students’ learning. </a:t>
            </a:r>
          </a:p>
          <a:p>
            <a:pPr lvl="0"/>
            <a:r>
              <a:rPr lang="en-US" sz="2200" dirty="0"/>
              <a:t>The main differences between a quiz and an exam are length and importance.  </a:t>
            </a:r>
          </a:p>
          <a:p>
            <a:r>
              <a:rPr lang="en-US" sz="2200" dirty="0"/>
              <a:t>A </a:t>
            </a:r>
            <a:r>
              <a:rPr lang="en-US" sz="2200" b="1" dirty="0"/>
              <a:t>quiz</a:t>
            </a:r>
            <a:r>
              <a:rPr lang="en-US" sz="2200" dirty="0"/>
              <a:t> is usually short (5 to 10 questions) and checks for understanding of learning in progress or a portion of the course content. (Can be either formative or summative.)</a:t>
            </a:r>
          </a:p>
          <a:p>
            <a:r>
              <a:rPr lang="en-US" sz="2200" dirty="0"/>
              <a:t>An </a:t>
            </a:r>
            <a:r>
              <a:rPr lang="en-US" sz="2200" b="1" dirty="0"/>
              <a:t>exam</a:t>
            </a:r>
            <a:r>
              <a:rPr lang="en-US" sz="2200" dirty="0"/>
              <a:t> is longer (20 questions or more) and measures learning at the end of a course or unit of study. (Usually summative.)</a:t>
            </a:r>
          </a:p>
        </p:txBody>
      </p:sp>
      <p:pic>
        <p:nvPicPr>
          <p:cNvPr id="8" name="Picture 7" descr="Black pen against a sheet with shaded numbers">
            <a:extLst>
              <a:ext uri="{FF2B5EF4-FFF2-40B4-BE49-F238E27FC236}">
                <a16:creationId xmlns:a16="http://schemas.microsoft.com/office/drawing/2014/main" id="{00CF9D75-D4AC-2F2B-78D9-CB20EBCCB1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82" r="2" b="2"/>
          <a:stretch/>
        </p:blipFill>
        <p:spPr>
          <a:xfrm>
            <a:off x="7675658" y="2093976"/>
            <a:ext cx="3941064" cy="4096512"/>
          </a:xfrm>
          <a:prstGeom prst="rect">
            <a:avLst/>
          </a:prstGeom>
        </p:spPr>
      </p:pic>
    </p:spTree>
    <p:extLst>
      <p:ext uri="{BB962C8B-B14F-4D97-AF65-F5344CB8AC3E}">
        <p14:creationId xmlns:p14="http://schemas.microsoft.com/office/powerpoint/2010/main" val="165992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Pencil with solid fill">
            <a:extLst>
              <a:ext uri="{FF2B5EF4-FFF2-40B4-BE49-F238E27FC236}">
                <a16:creationId xmlns:a16="http://schemas.microsoft.com/office/drawing/2014/main" id="{97AB738C-2ACB-1A16-1FFD-BF91FA09CD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6600" y="1198992"/>
            <a:ext cx="5410200" cy="5410200"/>
          </a:xfrm>
          <a:prstGeom prst="rect">
            <a:avLst/>
          </a:prstGeom>
        </p:spPr>
      </p:pic>
      <p:sp>
        <p:nvSpPr>
          <p:cNvPr id="2" name="Title 1"/>
          <p:cNvSpPr>
            <a:spLocks noGrp="1"/>
          </p:cNvSpPr>
          <p:nvPr>
            <p:ph type="title"/>
          </p:nvPr>
        </p:nvSpPr>
        <p:spPr/>
        <p:txBody>
          <a:bodyPr/>
          <a:lstStyle/>
          <a:p>
            <a:r>
              <a:rPr lang="en-US" dirty="0"/>
              <a:t>Writing Good Quiz and Exam Questions</a:t>
            </a:r>
          </a:p>
        </p:txBody>
      </p:sp>
      <p:sp>
        <p:nvSpPr>
          <p:cNvPr id="3" name="Content Placeholder 2"/>
          <p:cNvSpPr>
            <a:spLocks noGrp="1"/>
          </p:cNvSpPr>
          <p:nvPr>
            <p:ph idx="1"/>
          </p:nvPr>
        </p:nvSpPr>
        <p:spPr/>
        <p:txBody>
          <a:bodyPr>
            <a:normAutofit fontScale="92500" lnSpcReduction="20000"/>
          </a:bodyPr>
          <a:lstStyle/>
          <a:p>
            <a:r>
              <a:rPr lang="en-US" dirty="0"/>
              <a:t>Objective questions have definite right and wrong answers, making them easier to grade:</a:t>
            </a:r>
          </a:p>
          <a:p>
            <a:pPr lvl="1"/>
            <a:r>
              <a:rPr lang="en-US" dirty="0"/>
              <a:t>Multiple choice</a:t>
            </a:r>
          </a:p>
          <a:p>
            <a:pPr lvl="1"/>
            <a:r>
              <a:rPr lang="en-US" dirty="0"/>
              <a:t>True/false</a:t>
            </a:r>
          </a:p>
          <a:p>
            <a:pPr lvl="1"/>
            <a:r>
              <a:rPr lang="en-US" dirty="0"/>
              <a:t>Matching </a:t>
            </a:r>
          </a:p>
          <a:p>
            <a:pPr lvl="1"/>
            <a:r>
              <a:rPr lang="en-US" dirty="0"/>
              <a:t>Short answer (fill in the blank; respond with a phrase or sentence)</a:t>
            </a:r>
          </a:p>
          <a:p>
            <a:pPr marL="457200" lvl="1" indent="0">
              <a:buNone/>
            </a:pPr>
            <a:endParaRPr lang="en-US" dirty="0"/>
          </a:p>
          <a:p>
            <a:r>
              <a:rPr lang="en-US" dirty="0"/>
              <a:t>Subjective questions require more thoughtful evaluation, usually involving some opinion on the part of both the student and the evaluator:</a:t>
            </a:r>
          </a:p>
          <a:p>
            <a:pPr lvl="1"/>
            <a:r>
              <a:rPr lang="en-US" dirty="0"/>
              <a:t>Essay (extended answer — one paragraph or more in length)</a:t>
            </a:r>
          </a:p>
          <a:p>
            <a:pPr lvl="1"/>
            <a:r>
              <a:rPr lang="en-US" dirty="0"/>
              <a:t>Performance task (demonstrate learning through a short project or problem solving</a:t>
            </a:r>
          </a:p>
          <a:p>
            <a:pPr lvl="1"/>
            <a:r>
              <a:rPr lang="en-US" dirty="0"/>
              <a:t>Grading criteria (often a rubric or short checklist) should be stated along with the question.</a:t>
            </a:r>
          </a:p>
        </p:txBody>
      </p:sp>
    </p:spTree>
    <p:extLst>
      <p:ext uri="{BB962C8B-B14F-4D97-AF65-F5344CB8AC3E}">
        <p14:creationId xmlns:p14="http://schemas.microsoft.com/office/powerpoint/2010/main" val="64183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Quiz Example</a:t>
            </a:r>
          </a:p>
        </p:txBody>
      </p:sp>
      <p:sp>
        <p:nvSpPr>
          <p:cNvPr id="7" name="Content Placeholder 6">
            <a:extLst>
              <a:ext uri="{FF2B5EF4-FFF2-40B4-BE49-F238E27FC236}">
                <a16:creationId xmlns:a16="http://schemas.microsoft.com/office/drawing/2014/main" id="{65866B43-34A9-7CC0-0C68-725168F9B698}"/>
              </a:ext>
            </a:extLst>
          </p:cNvPr>
          <p:cNvSpPr>
            <a:spLocks noGrp="1"/>
          </p:cNvSpPr>
          <p:nvPr>
            <p:ph idx="1"/>
          </p:nvPr>
        </p:nvSpPr>
        <p:spPr>
          <a:xfrm>
            <a:off x="838200" y="1680297"/>
            <a:ext cx="7239000" cy="4351338"/>
          </a:xfrm>
        </p:spPr>
        <p:txBody>
          <a:bodyPr>
            <a:normAutofit fontScale="92500" lnSpcReduction="10000"/>
          </a:bodyPr>
          <a:lstStyle/>
          <a:p>
            <a:pPr lvl="0"/>
            <a:r>
              <a:rPr lang="en-US" dirty="0"/>
              <a:t>Let’s say a professor in a literary studies course assigned his students to read J.R.R. Tolkien’s </a:t>
            </a:r>
            <a:r>
              <a:rPr lang="en-US" i="1" dirty="0"/>
              <a:t>The Hobbit</a:t>
            </a:r>
            <a:r>
              <a:rPr lang="en-US" dirty="0"/>
              <a:t> and wants to give them a quiz to verify that they’ve read and understood the book rather than simply watching the movies.  Students were informed before reading the book that there would be a quiz.</a:t>
            </a:r>
          </a:p>
          <a:p>
            <a:pPr lvl="0"/>
            <a:r>
              <a:rPr lang="en-US" dirty="0"/>
              <a:t>The next two slides show an example of two potential quizzes about this novel.</a:t>
            </a:r>
          </a:p>
          <a:p>
            <a:pPr lvl="1"/>
            <a:r>
              <a:rPr lang="en-US" dirty="0"/>
              <a:t>The good quiz asks students to analyze and interpret what they’ve read.</a:t>
            </a:r>
          </a:p>
          <a:p>
            <a:pPr lvl="1"/>
            <a:r>
              <a:rPr lang="en-US" dirty="0"/>
              <a:t>The poor quiz asks students to recall unimportant facts.</a:t>
            </a:r>
          </a:p>
        </p:txBody>
      </p:sp>
      <p:pic>
        <p:nvPicPr>
          <p:cNvPr id="9" name="Graphic 8" descr="Checklist with solid fill">
            <a:extLst>
              <a:ext uri="{FF2B5EF4-FFF2-40B4-BE49-F238E27FC236}">
                <a16:creationId xmlns:a16="http://schemas.microsoft.com/office/drawing/2014/main" id="{82BE9A52-6F63-57F1-5B07-589C4417A6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6091" y="1414608"/>
            <a:ext cx="4648200" cy="4648200"/>
          </a:xfrm>
          <a:prstGeom prst="rect">
            <a:avLst/>
          </a:prstGeom>
        </p:spPr>
      </p:pic>
    </p:spTree>
    <p:extLst>
      <p:ext uri="{BB962C8B-B14F-4D97-AF65-F5344CB8AC3E}">
        <p14:creationId xmlns:p14="http://schemas.microsoft.com/office/powerpoint/2010/main" val="307867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399DE7-884D-8570-647D-0D47EAA6D96B}"/>
              </a:ext>
            </a:extLst>
          </p:cNvPr>
          <p:cNvSpPr>
            <a:spLocks noGrp="1"/>
          </p:cNvSpPr>
          <p:nvPr>
            <p:ph type="title"/>
          </p:nvPr>
        </p:nvSpPr>
        <p:spPr>
          <a:xfrm>
            <a:off x="838200" y="365125"/>
            <a:ext cx="10515600" cy="473075"/>
          </a:xfrm>
        </p:spPr>
        <p:txBody>
          <a:bodyPr>
            <a:normAutofit fontScale="90000"/>
          </a:bodyPr>
          <a:lstStyle/>
          <a:p>
            <a:r>
              <a:rPr lang="en-US" dirty="0"/>
              <a:t>Good Quiz Question Examples</a:t>
            </a:r>
          </a:p>
        </p:txBody>
      </p:sp>
      <p:sp>
        <p:nvSpPr>
          <p:cNvPr id="11" name="Content Placeholder 10">
            <a:extLst>
              <a:ext uri="{FF2B5EF4-FFF2-40B4-BE49-F238E27FC236}">
                <a16:creationId xmlns:a16="http://schemas.microsoft.com/office/drawing/2014/main" id="{A3B1D7A3-7843-F5CA-7362-4E43F55F4A41}"/>
              </a:ext>
            </a:extLst>
          </p:cNvPr>
          <p:cNvSpPr>
            <a:spLocks noGrp="1"/>
          </p:cNvSpPr>
          <p:nvPr>
            <p:ph idx="1"/>
          </p:nvPr>
        </p:nvSpPr>
        <p:spPr>
          <a:xfrm>
            <a:off x="838200" y="983227"/>
            <a:ext cx="10515600" cy="5633884"/>
          </a:xfrm>
        </p:spPr>
        <p:txBody>
          <a:bodyPr>
            <a:normAutofit fontScale="92500" lnSpcReduction="20000"/>
          </a:bodyPr>
          <a:lstStyle/>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Which of the following statements best describes Bilbo’s decision to accompany the dwarves on their quest?</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He is an agreeable fellow and wants to honor Gandalf’s request.</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He is bored with his present life in the Shire and secretly craves adventure.</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He suddenly becomes impoverished and needs the promised share of the dwarves’ treasure.</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He is shamed into the trip, not wanting to seem cowardly in front of the dwarves.</a:t>
            </a:r>
          </a:p>
          <a:p>
            <a:pPr marL="0" marR="0" indent="0">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Why did Tolkien position Bilbo as the hero of the story rather than a more traditionally heroic figure like Gandalf or Thorin? </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Bilbo is an “everyman” and as such is easier for the readers to identify with.</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Bilbo is secretly a wizard and possesses hidden magical powers.</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Bilbo symbolizes every person’s capacity to achieve greatness no matter what their upbringing or present circumstances.</a:t>
            </a:r>
          </a:p>
          <a:p>
            <a:pPr marL="342900" marR="0" lvl="0" indent="-342900">
              <a:lnSpc>
                <a:spcPct val="107000"/>
              </a:lnSpc>
              <a:spcBef>
                <a:spcPts val="0"/>
              </a:spcBef>
              <a:spcAft>
                <a:spcPts val="800"/>
              </a:spcAft>
              <a:buFont typeface="+mj-lt"/>
              <a:buAutoNum type="alphaLcParen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author’s rationale for this choice is not determinable.</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4773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9EC4-AC94-B1C7-525B-A3D34A8A79DE}"/>
              </a:ext>
            </a:extLst>
          </p:cNvPr>
          <p:cNvSpPr>
            <a:spLocks noGrp="1"/>
          </p:cNvSpPr>
          <p:nvPr>
            <p:ph type="title"/>
          </p:nvPr>
        </p:nvSpPr>
        <p:spPr/>
        <p:txBody>
          <a:bodyPr/>
          <a:lstStyle/>
          <a:p>
            <a:r>
              <a:rPr lang="en-US" dirty="0"/>
              <a:t>Poor Quiz Question Examples</a:t>
            </a:r>
          </a:p>
        </p:txBody>
      </p:sp>
      <p:sp>
        <p:nvSpPr>
          <p:cNvPr id="3" name="Content Placeholder 2">
            <a:extLst>
              <a:ext uri="{FF2B5EF4-FFF2-40B4-BE49-F238E27FC236}">
                <a16:creationId xmlns:a16="http://schemas.microsoft.com/office/drawing/2014/main" id="{8C5135CF-8642-B203-26F4-C419A76972D4}"/>
              </a:ext>
            </a:extLst>
          </p:cNvPr>
          <p:cNvSpPr>
            <a:spLocks noGrp="1"/>
          </p:cNvSpPr>
          <p:nvPr>
            <p:ph sz="half" idx="1"/>
          </p:nvPr>
        </p:nvSpPr>
        <p:spPr/>
        <p:txBody>
          <a:bodyPr>
            <a:normAutofit fontScale="77500" lnSpcReduction="20000"/>
          </a:bodyPr>
          <a:lstStyle/>
          <a:p>
            <a:pPr marL="0" indent="0">
              <a:buNone/>
            </a:pPr>
            <a:r>
              <a:rPr lang="en-US" dirty="0"/>
              <a:t>What was Bilbo’s mother’s maiden name?</a:t>
            </a:r>
          </a:p>
          <a:p>
            <a:pPr marL="514350" indent="-514350">
              <a:buFont typeface="+mj-lt"/>
              <a:buAutoNum type="alphaLcParenR"/>
            </a:pPr>
            <a:r>
              <a:rPr lang="en-US" dirty="0"/>
              <a:t>Baggins</a:t>
            </a:r>
          </a:p>
          <a:p>
            <a:pPr marL="514350" indent="-514350">
              <a:buFont typeface="+mj-lt"/>
              <a:buAutoNum type="alphaLcParenR"/>
            </a:pPr>
            <a:r>
              <a:rPr lang="en-US" dirty="0" err="1"/>
              <a:t>Maggott</a:t>
            </a:r>
            <a:endParaRPr lang="en-US" dirty="0"/>
          </a:p>
          <a:p>
            <a:pPr marL="514350" indent="-514350">
              <a:buFont typeface="+mj-lt"/>
              <a:buAutoNum type="alphaLcParenR"/>
            </a:pPr>
            <a:r>
              <a:rPr lang="en-US" dirty="0"/>
              <a:t>Gamgee</a:t>
            </a:r>
          </a:p>
          <a:p>
            <a:pPr marL="514350" indent="-514350">
              <a:buFont typeface="+mj-lt"/>
              <a:buAutoNum type="alphaLcParenR"/>
            </a:pPr>
            <a:r>
              <a:rPr lang="en-US" dirty="0"/>
              <a:t>Took</a:t>
            </a:r>
          </a:p>
          <a:p>
            <a:pPr marL="0" indent="0">
              <a:buNone/>
            </a:pPr>
            <a:endParaRPr lang="en-US" dirty="0"/>
          </a:p>
          <a:p>
            <a:pPr marL="0" indent="0">
              <a:buNone/>
            </a:pPr>
            <a:endParaRPr lang="en-US" sz="1300" dirty="0"/>
          </a:p>
          <a:p>
            <a:pPr marL="0" indent="0">
              <a:buNone/>
            </a:pPr>
            <a:r>
              <a:rPr lang="en-US" dirty="0"/>
              <a:t>In what year was the book first published?</a:t>
            </a:r>
          </a:p>
          <a:p>
            <a:pPr marL="514350" indent="-514350">
              <a:buFont typeface="+mj-lt"/>
              <a:buAutoNum type="alphaLcParenR"/>
            </a:pPr>
            <a:r>
              <a:rPr lang="en-US" dirty="0"/>
              <a:t>1937</a:t>
            </a:r>
          </a:p>
          <a:p>
            <a:pPr marL="514350" indent="-514350">
              <a:buFont typeface="+mj-lt"/>
              <a:buAutoNum type="alphaLcParenR"/>
            </a:pPr>
            <a:r>
              <a:rPr lang="en-US" dirty="0"/>
              <a:t>1945</a:t>
            </a:r>
          </a:p>
          <a:p>
            <a:pPr marL="514350" indent="-514350">
              <a:buFont typeface="+mj-lt"/>
              <a:buAutoNum type="alphaLcParenR"/>
            </a:pPr>
            <a:r>
              <a:rPr lang="en-US" dirty="0"/>
              <a:t>1956</a:t>
            </a:r>
          </a:p>
          <a:p>
            <a:pPr marL="514350" indent="-514350">
              <a:buFont typeface="+mj-lt"/>
              <a:buAutoNum type="alphaLcParenR"/>
            </a:pPr>
            <a:r>
              <a:rPr lang="en-US" dirty="0"/>
              <a:t>1962</a:t>
            </a:r>
          </a:p>
          <a:p>
            <a:endParaRPr lang="en-US" dirty="0"/>
          </a:p>
        </p:txBody>
      </p:sp>
      <p:sp>
        <p:nvSpPr>
          <p:cNvPr id="6" name="Content Placeholder 5">
            <a:extLst>
              <a:ext uri="{FF2B5EF4-FFF2-40B4-BE49-F238E27FC236}">
                <a16:creationId xmlns:a16="http://schemas.microsoft.com/office/drawing/2014/main" id="{5251381B-6E2A-55F0-6CB2-97F64F37195B}"/>
              </a:ext>
            </a:extLst>
          </p:cNvPr>
          <p:cNvSpPr>
            <a:spLocks noGrp="1"/>
          </p:cNvSpPr>
          <p:nvPr>
            <p:ph sz="half" idx="2"/>
          </p:nvPr>
        </p:nvSpPr>
        <p:spPr/>
        <p:txBody>
          <a:bodyPr>
            <a:normAutofit fontScale="77500" lnSpcReduction="20000"/>
          </a:bodyPr>
          <a:lstStyle/>
          <a:p>
            <a:pPr marL="0" indent="0">
              <a:buNone/>
            </a:pPr>
            <a:r>
              <a:rPr lang="en-US" dirty="0"/>
              <a:t>What item did Bilbo hand to Gandalf in the last scene of the book?</a:t>
            </a:r>
          </a:p>
          <a:p>
            <a:pPr marL="514350" indent="-514350">
              <a:buFont typeface="+mj-lt"/>
              <a:buAutoNum type="alphaLcParenR"/>
            </a:pPr>
            <a:r>
              <a:rPr lang="en-US" dirty="0"/>
              <a:t>The One Ring</a:t>
            </a:r>
          </a:p>
          <a:p>
            <a:pPr marL="514350" indent="-514350">
              <a:buFont typeface="+mj-lt"/>
              <a:buAutoNum type="alphaLcParenR"/>
            </a:pPr>
            <a:r>
              <a:rPr lang="en-US" dirty="0"/>
              <a:t>A book </a:t>
            </a:r>
          </a:p>
          <a:p>
            <a:pPr marL="514350" indent="-514350">
              <a:buFont typeface="+mj-lt"/>
              <a:buAutoNum type="alphaLcParenR"/>
            </a:pPr>
            <a:r>
              <a:rPr lang="en-US" dirty="0"/>
              <a:t>A tobacco jar</a:t>
            </a:r>
          </a:p>
          <a:p>
            <a:pPr marL="514350" indent="-514350">
              <a:buFont typeface="+mj-lt"/>
              <a:buAutoNum type="alphaLcParenR"/>
            </a:pPr>
            <a:r>
              <a:rPr lang="en-US" dirty="0"/>
              <a:t>A glass of wine</a:t>
            </a:r>
          </a:p>
          <a:p>
            <a:pPr marL="0" indent="0">
              <a:buNone/>
            </a:pPr>
            <a:endParaRPr lang="en-US" dirty="0"/>
          </a:p>
          <a:p>
            <a:pPr marL="0" indent="0">
              <a:buNone/>
            </a:pPr>
            <a:r>
              <a:rPr lang="en-US" dirty="0"/>
              <a:t>Gandalf’s Elvish name is _____.</a:t>
            </a:r>
          </a:p>
          <a:p>
            <a:pPr marL="514350" indent="-514350">
              <a:buFont typeface="+mj-lt"/>
              <a:buAutoNum type="alphaLcParenR"/>
            </a:pPr>
            <a:r>
              <a:rPr lang="en-US" dirty="0" err="1"/>
              <a:t>Radagast</a:t>
            </a:r>
            <a:endParaRPr lang="en-US" dirty="0"/>
          </a:p>
          <a:p>
            <a:pPr marL="514350" indent="-514350">
              <a:buFont typeface="+mj-lt"/>
              <a:buAutoNum type="alphaLcParenR"/>
            </a:pPr>
            <a:r>
              <a:rPr lang="en-US" dirty="0"/>
              <a:t>Mithrandir</a:t>
            </a:r>
          </a:p>
          <a:p>
            <a:pPr marL="514350" indent="-514350">
              <a:buFont typeface="+mj-lt"/>
              <a:buAutoNum type="alphaLcParenR"/>
            </a:pPr>
            <a:r>
              <a:rPr lang="en-US" dirty="0"/>
              <a:t>Saruman</a:t>
            </a:r>
          </a:p>
          <a:p>
            <a:pPr marL="514350" indent="-514350">
              <a:buFont typeface="+mj-lt"/>
              <a:buAutoNum type="alphaLcParenR"/>
            </a:pPr>
            <a:r>
              <a:rPr lang="en-US" dirty="0"/>
              <a:t>Elrond</a:t>
            </a:r>
          </a:p>
          <a:p>
            <a:endParaRPr lang="en-US" dirty="0"/>
          </a:p>
        </p:txBody>
      </p:sp>
    </p:spTree>
    <p:extLst>
      <p:ext uri="{BB962C8B-B14F-4D97-AF65-F5344CB8AC3E}">
        <p14:creationId xmlns:p14="http://schemas.microsoft.com/office/powerpoint/2010/main" val="83508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325370"/>
            <a:ext cx="5789295" cy="846206"/>
          </a:xfrm>
        </p:spPr>
        <p:txBody>
          <a:bodyPr anchor="b">
            <a:normAutofit/>
          </a:bodyPr>
          <a:lstStyle/>
          <a:p>
            <a:r>
              <a:rPr lang="en-US" sz="5400" dirty="0"/>
              <a:t>Exam Questions</a:t>
            </a:r>
          </a:p>
        </p:txBody>
      </p:sp>
      <p:sp>
        <p:nvSpPr>
          <p:cNvPr id="9" name="Content Placeholder 8">
            <a:extLst>
              <a:ext uri="{FF2B5EF4-FFF2-40B4-BE49-F238E27FC236}">
                <a16:creationId xmlns:a16="http://schemas.microsoft.com/office/drawing/2014/main" id="{71407D9F-1CBC-FCDB-BCBD-5BDC05D3B9B0}"/>
              </a:ext>
            </a:extLst>
          </p:cNvPr>
          <p:cNvSpPr>
            <a:spLocks noGrp="1"/>
          </p:cNvSpPr>
          <p:nvPr>
            <p:ph idx="1"/>
          </p:nvPr>
        </p:nvSpPr>
        <p:spPr>
          <a:xfrm>
            <a:off x="640079" y="1496936"/>
            <a:ext cx="4243589" cy="4832427"/>
          </a:xfrm>
        </p:spPr>
        <p:txBody>
          <a:bodyPr>
            <a:normAutofit lnSpcReduction="10000"/>
          </a:bodyPr>
          <a:lstStyle/>
          <a:p>
            <a:pPr lvl="0"/>
            <a:r>
              <a:rPr lang="en-US" sz="2200" dirty="0"/>
              <a:t>The rules for writing questions for an exam are the same as for a quiz.</a:t>
            </a:r>
          </a:p>
          <a:p>
            <a:pPr lvl="0"/>
            <a:r>
              <a:rPr lang="en-US" sz="2200" dirty="0"/>
              <a:t>However, an exam should assess learning that faculty hope the student will remember in the long term, especially concepts that are foundational to later courses or professional practice in the discipline.</a:t>
            </a:r>
          </a:p>
          <a:p>
            <a:pPr lvl="0"/>
            <a:r>
              <a:rPr lang="en-US" sz="2200" dirty="0"/>
              <a:t>See the bonus handout “DOK Questions” (Depth of Knowledge) for ideas of how to write questions that ask for more than a memorized response.</a:t>
            </a:r>
          </a:p>
          <a:p>
            <a:pPr lvl="0"/>
            <a:endParaRPr lang="en-US" sz="2200" dirty="0"/>
          </a:p>
        </p:txBody>
      </p:sp>
      <p:pic>
        <p:nvPicPr>
          <p:cNvPr id="17" name="Picture 16" descr="Students using laptops in classroom">
            <a:extLst>
              <a:ext uri="{FF2B5EF4-FFF2-40B4-BE49-F238E27FC236}">
                <a16:creationId xmlns:a16="http://schemas.microsoft.com/office/drawing/2014/main" id="{D0702FF6-45EC-E178-35E4-0F6C003CE0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97" r="26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489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3F03-00EC-6BAB-598F-820B9814BB56}"/>
              </a:ext>
            </a:extLst>
          </p:cNvPr>
          <p:cNvSpPr>
            <a:spLocks noGrp="1"/>
          </p:cNvSpPr>
          <p:nvPr>
            <p:ph type="title"/>
          </p:nvPr>
        </p:nvSpPr>
        <p:spPr/>
        <p:txBody>
          <a:bodyPr/>
          <a:lstStyle/>
          <a:p>
            <a:r>
              <a:rPr lang="en-US" dirty="0"/>
              <a:t>Sample Exam Questions</a:t>
            </a:r>
          </a:p>
        </p:txBody>
      </p:sp>
      <p:sp>
        <p:nvSpPr>
          <p:cNvPr id="4" name="Content Placeholder 3">
            <a:extLst>
              <a:ext uri="{FF2B5EF4-FFF2-40B4-BE49-F238E27FC236}">
                <a16:creationId xmlns:a16="http://schemas.microsoft.com/office/drawing/2014/main" id="{DCF09F07-B345-D176-7014-2774ACA1F97D}"/>
              </a:ext>
            </a:extLst>
          </p:cNvPr>
          <p:cNvSpPr>
            <a:spLocks noGrp="1"/>
          </p:cNvSpPr>
          <p:nvPr>
            <p:ph sz="half" idx="1"/>
          </p:nvPr>
        </p:nvSpPr>
        <p:spPr>
          <a:xfrm>
            <a:off x="838200" y="1825624"/>
            <a:ext cx="5181600" cy="4351338"/>
          </a:xfrm>
        </p:spPr>
        <p:txBody>
          <a:bodyPr>
            <a:normAutofit lnSpcReduction="10000"/>
          </a:bodyPr>
          <a:lstStyle/>
          <a:p>
            <a:pPr marL="0" lvl="0" indent="0">
              <a:buNone/>
            </a:pPr>
            <a:r>
              <a:rPr lang="en-US" b="1" dirty="0"/>
              <a:t>General questions </a:t>
            </a:r>
            <a:r>
              <a:rPr lang="en-US" dirty="0"/>
              <a:t>about important concepts from assigned readings and class discussion</a:t>
            </a:r>
          </a:p>
          <a:p>
            <a:pPr marL="0" indent="0">
              <a:buNone/>
            </a:pPr>
            <a:r>
              <a:rPr lang="en-US" sz="2600" i="1" dirty="0"/>
              <a:t>Ex:  </a:t>
            </a:r>
            <a:r>
              <a:rPr lang="en-US" sz="2600" dirty="0"/>
              <a:t>Which philosophical position emphasizes the primacy of objectivity and direct evidence provided by sense data?</a:t>
            </a:r>
          </a:p>
          <a:p>
            <a:pPr marL="914400" lvl="1" indent="-457200">
              <a:buFont typeface="+mj-lt"/>
              <a:buAutoNum type="alphaLcParenR"/>
            </a:pPr>
            <a:r>
              <a:rPr lang="en-US" sz="2600" i="1" dirty="0"/>
              <a:t>Rationalism</a:t>
            </a:r>
            <a:endParaRPr lang="en-US" sz="2600" dirty="0"/>
          </a:p>
          <a:p>
            <a:pPr marL="914400" lvl="1" indent="-457200">
              <a:buFont typeface="+mj-lt"/>
              <a:buAutoNum type="alphaLcParenR"/>
            </a:pPr>
            <a:r>
              <a:rPr lang="en-US" sz="2600" i="1" dirty="0"/>
              <a:t>Empiricism</a:t>
            </a:r>
            <a:endParaRPr lang="en-US" sz="2600" dirty="0"/>
          </a:p>
          <a:p>
            <a:pPr marL="914400" lvl="1" indent="-457200">
              <a:buFont typeface="+mj-lt"/>
              <a:buAutoNum type="alphaLcParenR"/>
            </a:pPr>
            <a:r>
              <a:rPr lang="en-US" sz="2600" i="1" dirty="0"/>
              <a:t>Aestheticism</a:t>
            </a:r>
            <a:endParaRPr lang="en-US" sz="2600" dirty="0"/>
          </a:p>
          <a:p>
            <a:pPr marL="914400" lvl="1" indent="-457200">
              <a:buFont typeface="+mj-lt"/>
              <a:buAutoNum type="alphaLcParenR"/>
            </a:pPr>
            <a:r>
              <a:rPr lang="en-US" sz="2600" i="1" dirty="0"/>
              <a:t>Relativism</a:t>
            </a:r>
            <a:endParaRPr lang="en-US" sz="2600" dirty="0"/>
          </a:p>
        </p:txBody>
      </p:sp>
      <p:sp>
        <p:nvSpPr>
          <p:cNvPr id="5" name="Content Placeholder 4">
            <a:extLst>
              <a:ext uri="{FF2B5EF4-FFF2-40B4-BE49-F238E27FC236}">
                <a16:creationId xmlns:a16="http://schemas.microsoft.com/office/drawing/2014/main" id="{EC8AD4AB-F390-650E-C570-6006B05AEC2E}"/>
              </a:ext>
            </a:extLst>
          </p:cNvPr>
          <p:cNvSpPr>
            <a:spLocks noGrp="1"/>
          </p:cNvSpPr>
          <p:nvPr>
            <p:ph sz="half" idx="2"/>
          </p:nvPr>
        </p:nvSpPr>
        <p:spPr>
          <a:xfrm>
            <a:off x="6172200" y="1825624"/>
            <a:ext cx="5715000" cy="4879976"/>
          </a:xfrm>
        </p:spPr>
        <p:txBody>
          <a:bodyPr>
            <a:normAutofit lnSpcReduction="10000"/>
          </a:bodyPr>
          <a:lstStyle/>
          <a:p>
            <a:pPr marL="0" lvl="0" indent="0">
              <a:buNone/>
            </a:pPr>
            <a:r>
              <a:rPr lang="en-US" b="1" dirty="0"/>
              <a:t>Important vocabulary</a:t>
            </a:r>
          </a:p>
          <a:p>
            <a:pPr marL="0" indent="0">
              <a:buNone/>
            </a:pPr>
            <a:r>
              <a:rPr lang="en-US" sz="2600" dirty="0"/>
              <a:t>Ex: Match the following terms and their definitions:</a:t>
            </a:r>
          </a:p>
          <a:p>
            <a:pPr marL="457200" lvl="1" indent="0">
              <a:buNone/>
            </a:pPr>
            <a:r>
              <a:rPr lang="en-US" dirty="0"/>
              <a:t>____ dramaturge	</a:t>
            </a:r>
          </a:p>
          <a:p>
            <a:pPr marL="457200" lvl="1" indent="0">
              <a:buNone/>
            </a:pPr>
            <a:r>
              <a:rPr lang="en-US" dirty="0"/>
              <a:t>____ entr’acte	</a:t>
            </a:r>
          </a:p>
          <a:p>
            <a:pPr marL="457200" lvl="1" indent="0">
              <a:buNone/>
            </a:pPr>
            <a:r>
              <a:rPr lang="en-US" dirty="0"/>
              <a:t>____ proscenium</a:t>
            </a:r>
          </a:p>
          <a:p>
            <a:pPr marL="457200" lvl="1" indent="0">
              <a:buNone/>
            </a:pPr>
            <a:r>
              <a:rPr lang="en-US" dirty="0"/>
              <a:t>	</a:t>
            </a:r>
          </a:p>
          <a:p>
            <a:pPr marL="457200" lvl="1" indent="0">
              <a:buNone/>
            </a:pPr>
            <a:r>
              <a:rPr lang="en-US" dirty="0"/>
              <a:t>a. orchestral opening to the second act of a musical</a:t>
            </a:r>
          </a:p>
          <a:p>
            <a:pPr marL="457200" lvl="1" indent="0">
              <a:buNone/>
            </a:pPr>
            <a:r>
              <a:rPr lang="en-US" dirty="0"/>
              <a:t>b. wall forming a framing arch between the stage and audience</a:t>
            </a:r>
          </a:p>
          <a:p>
            <a:pPr marL="457200" lvl="1" indent="0">
              <a:buNone/>
            </a:pPr>
            <a:r>
              <a:rPr lang="en-US" dirty="0"/>
              <a:t>c. member of a theatre company who acts as a scrip consultant</a:t>
            </a:r>
          </a:p>
          <a:p>
            <a:endParaRPr lang="en-US" dirty="0"/>
          </a:p>
        </p:txBody>
      </p:sp>
    </p:spTree>
    <p:extLst>
      <p:ext uri="{BB962C8B-B14F-4D97-AF65-F5344CB8AC3E}">
        <p14:creationId xmlns:p14="http://schemas.microsoft.com/office/powerpoint/2010/main" val="2831158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2090</Words>
  <Application>Microsoft Office PowerPoint</Application>
  <PresentationFormat>Widescreen</PresentationFormat>
  <Paragraphs>206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Rockwell</vt:lpstr>
      <vt:lpstr>Office Theme</vt:lpstr>
      <vt:lpstr>Topic 4: Creating Assessments</vt:lpstr>
      <vt:lpstr>PowerPoint Presentation</vt:lpstr>
      <vt:lpstr>Quizzes and Exams</vt:lpstr>
      <vt:lpstr>Writing Good Quiz and Exam Questions</vt:lpstr>
      <vt:lpstr>Quiz Example</vt:lpstr>
      <vt:lpstr>Good Quiz Question Examples</vt:lpstr>
      <vt:lpstr>Poor Quiz Question Examples</vt:lpstr>
      <vt:lpstr>Exam Questions</vt:lpstr>
      <vt:lpstr>Sample Exam Questions</vt:lpstr>
      <vt:lpstr>Depth of Knowledge</vt:lpstr>
      <vt:lpstr>Measurement Tools</vt:lpstr>
      <vt:lpstr>Rubrics and Checklists</vt:lpstr>
      <vt:lpstr>Rubric Scoring Systems</vt:lpstr>
      <vt:lpstr>Sample Rubric for Student Presentation</vt:lpstr>
      <vt:lpstr>Sample Checklist for Group Presentation</vt:lpstr>
      <vt:lpstr>Direct and Indirect Measurement</vt:lpstr>
      <vt:lpstr>Surveys</vt:lpstr>
      <vt:lpstr>Survey Question Types - Likert</vt:lpstr>
      <vt:lpstr>Survey Question Types - Opinion</vt:lpstr>
      <vt:lpstr>Measuring Growth</vt:lpstr>
      <vt:lpstr>TILT: Transparency in Teaching and Learning</vt:lpstr>
      <vt:lpstr>Topic 4 Task: Write a Pre-Assessment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Creating Assessments</dc:title>
  <dc:creator>Bruce Mackh</dc:creator>
  <cp:lastModifiedBy>Bruce Mackh</cp:lastModifiedBy>
  <cp:revision>1</cp:revision>
  <dcterms:created xsi:type="dcterms:W3CDTF">2022-11-08T11:47:42Z</dcterms:created>
  <dcterms:modified xsi:type="dcterms:W3CDTF">2022-11-16T22:20:55Z</dcterms:modified>
</cp:coreProperties>
</file>