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4" r:id="rId2"/>
    <p:sldMasterId id="2147483672" r:id="rId3"/>
    <p:sldMasterId id="2147483680" r:id="rId4"/>
    <p:sldMasterId id="2147483736" r:id="rId5"/>
    <p:sldMasterId id="2147483688" r:id="rId6"/>
    <p:sldMasterId id="2147483713" r:id="rId7"/>
  </p:sldMasterIdLst>
  <p:notesMasterIdLst>
    <p:notesMasterId r:id="rId14"/>
  </p:notesMasterIdLst>
  <p:sldIdLst>
    <p:sldId id="350" r:id="rId8"/>
    <p:sldId id="336" r:id="rId9"/>
    <p:sldId id="337" r:id="rId10"/>
    <p:sldId id="347" r:id="rId11"/>
    <p:sldId id="344" r:id="rId12"/>
    <p:sldId id="351" r:id="rId13"/>
  </p:sldIdLst>
  <p:sldSz cx="9144000" cy="6858000" type="screen4x3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E52"/>
    <a:srgbClr val="02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 autoAdjust="0"/>
    <p:restoredTop sz="92336" autoAdjust="0"/>
  </p:normalViewPr>
  <p:slideViewPr>
    <p:cSldViewPr snapToGrid="0" snapToObjects="1">
      <p:cViewPr varScale="1">
        <p:scale>
          <a:sx n="107" d="100"/>
          <a:sy n="107" d="100"/>
        </p:scale>
        <p:origin x="8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16F3-BB61-7443-837E-E2DE791A09F3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5000"/>
            <a:ext cx="548640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ED364-D814-DE45-9F80-32307F3351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1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D364-D814-DE45-9F80-32307F3351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1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9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6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3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6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7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7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9951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7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776877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78746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6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04894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8"/>
            <a:ext cx="8229600" cy="45259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7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9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4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9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9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6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5376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4290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50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5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2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61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61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right.edu/giving/students-first-fun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10B94B-5DC0-D94B-8FA3-3CC76CE03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687" y="835726"/>
            <a:ext cx="6022274" cy="60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3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707"/>
            <a:ext cx="8229600" cy="73364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26937"/>
                </a:solidFill>
              </a:rPr>
              <a:t>What is the Students First Fund?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" y="2090057"/>
            <a:ext cx="8766810" cy="4303975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Grants program created by the Wright State University Foundation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Provides one-time funding to support the student experience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Helps fund initiatives that will have a direct impact on: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Student Success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Recruitment 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Retention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Relationships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816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0334"/>
            <a:ext cx="8229600" cy="10309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26937"/>
                </a:solidFill>
              </a:rPr>
              <a:t>Who Can Apply? </a:t>
            </a:r>
            <a:br>
              <a:rPr lang="en-US" sz="4000" b="1" dirty="0">
                <a:solidFill>
                  <a:srgbClr val="026937"/>
                </a:solidFill>
              </a:rPr>
            </a:br>
            <a:endParaRPr lang="en-US" sz="3100" b="1" dirty="0">
              <a:solidFill>
                <a:srgbClr val="CD9E5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5247"/>
            <a:ext cx="8229600" cy="460389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/>
              <a:t>All Wright State University </a:t>
            </a:r>
            <a:r>
              <a:rPr lang="en-US" sz="2000" b="1" dirty="0">
                <a:solidFill>
                  <a:srgbClr val="CD9E52"/>
                </a:solidFill>
              </a:rPr>
              <a:t>students, faculty, and staff </a:t>
            </a:r>
            <a:r>
              <a:rPr lang="en-US" sz="2000" dirty="0"/>
              <a:t>with a proposal to promote student success are welcome to apply. </a:t>
            </a: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26937"/>
                </a:solidFill>
              </a:rPr>
              <a:t>How Much Funding is Available?</a:t>
            </a:r>
            <a:endParaRPr lang="en-US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$50,000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Distribution will be dependent on the number and quality of the proposals received. </a:t>
            </a:r>
          </a:p>
        </p:txBody>
      </p:sp>
    </p:spTree>
    <p:extLst>
      <p:ext uri="{BB962C8B-B14F-4D97-AF65-F5344CB8AC3E}">
        <p14:creationId xmlns:p14="http://schemas.microsoft.com/office/powerpoint/2010/main" val="29326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6281"/>
            <a:ext cx="8229600" cy="122315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26937"/>
                </a:solidFill>
              </a:rPr>
              <a:t>What Types of Projects Will Be Considered for Funding?</a:t>
            </a:r>
            <a:br>
              <a:rPr lang="en-US" sz="3200" b="1" dirty="0">
                <a:solidFill>
                  <a:srgbClr val="026937"/>
                </a:solidFill>
              </a:rPr>
            </a:br>
            <a:endParaRPr lang="en-US" sz="3200" b="1" dirty="0">
              <a:solidFill>
                <a:srgbClr val="CD9E5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5373"/>
            <a:ext cx="8229599" cy="470262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200000"/>
              </a:lnSpc>
            </a:pPr>
            <a:r>
              <a:rPr lang="en-US" sz="3300" dirty="0"/>
              <a:t>Student recruitment and retention initiatives</a:t>
            </a:r>
          </a:p>
          <a:p>
            <a:pPr>
              <a:lnSpc>
                <a:spcPct val="200000"/>
              </a:lnSpc>
            </a:pPr>
            <a:r>
              <a:rPr lang="en-US" sz="3300" dirty="0"/>
              <a:t>Student success initiatives </a:t>
            </a:r>
          </a:p>
          <a:p>
            <a:pPr>
              <a:lnSpc>
                <a:spcPct val="200000"/>
              </a:lnSpc>
            </a:pPr>
            <a:r>
              <a:rPr lang="en-US" sz="3300" dirty="0"/>
              <a:t>Leadership programs </a:t>
            </a:r>
          </a:p>
          <a:p>
            <a:pPr>
              <a:lnSpc>
                <a:spcPct val="200000"/>
              </a:lnSpc>
            </a:pPr>
            <a:r>
              <a:rPr lang="en-US" sz="3300" dirty="0"/>
              <a:t>Educational enhancement activities</a:t>
            </a:r>
          </a:p>
          <a:p>
            <a:pPr>
              <a:lnSpc>
                <a:spcPct val="200000"/>
              </a:lnSpc>
            </a:pPr>
            <a:r>
              <a:rPr lang="en-US" sz="3300" dirty="0"/>
              <a:t>Workforce development activities and programs </a:t>
            </a:r>
          </a:p>
          <a:p>
            <a:pPr>
              <a:lnSpc>
                <a:spcPct val="200000"/>
              </a:lnSpc>
            </a:pPr>
            <a:r>
              <a:rPr lang="en-US" sz="3300" dirty="0"/>
              <a:t>Community/corporate engagement activities</a:t>
            </a:r>
          </a:p>
          <a:p>
            <a:pPr>
              <a:lnSpc>
                <a:spcPct val="200000"/>
              </a:lnSpc>
            </a:pPr>
            <a:r>
              <a:rPr lang="en-US" sz="3300" dirty="0"/>
              <a:t>Mentoring programs</a:t>
            </a:r>
          </a:p>
          <a:p>
            <a:pPr>
              <a:lnSpc>
                <a:spcPct val="200000"/>
              </a:lnSpc>
            </a:pPr>
            <a:r>
              <a:rPr lang="en-US" sz="3300" dirty="0"/>
              <a:t>Experiential learning activities</a:t>
            </a:r>
          </a:p>
          <a:p>
            <a:pPr>
              <a:lnSpc>
                <a:spcPct val="200000"/>
              </a:lnSpc>
            </a:pPr>
            <a:r>
              <a:rPr lang="en-US" sz="3300" dirty="0"/>
              <a:t>Student life and campus engagement initiatives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9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241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99" y="850605"/>
            <a:ext cx="8229600" cy="131843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26937"/>
                </a:solidFill>
              </a:rPr>
              <a:t>Are There Any Restrictions on the </a:t>
            </a:r>
            <a:br>
              <a:rPr lang="en-US" sz="2800" b="1" dirty="0">
                <a:solidFill>
                  <a:srgbClr val="026937"/>
                </a:solidFill>
              </a:rPr>
            </a:br>
            <a:r>
              <a:rPr lang="en-US" sz="2800" b="1" dirty="0">
                <a:solidFill>
                  <a:srgbClr val="026937"/>
                </a:solidFill>
              </a:rPr>
              <a:t>Students First Fund Grants? </a:t>
            </a:r>
            <a:endParaRPr lang="en-US" sz="2800" b="1" dirty="0">
              <a:solidFill>
                <a:srgbClr val="CD9E5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098" y="2222205"/>
            <a:ext cx="8431617" cy="463579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The Students First Fund does </a:t>
            </a:r>
            <a:r>
              <a:rPr lang="en-US" sz="2400" b="1" dirty="0">
                <a:solidFill>
                  <a:srgbClr val="CD9E52"/>
                </a:solidFill>
              </a:rPr>
              <a:t>NOT </a:t>
            </a:r>
            <a:r>
              <a:rPr lang="en-US" sz="2400" dirty="0"/>
              <a:t>fund: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Scholarships or individual student support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Standard operating expenses or salaries/benefits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Travel expenses (unless they are integral to the program)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8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Food and beverage requests should be minimal.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800" b="1" dirty="0">
              <a:solidFill>
                <a:srgbClr val="CD9E52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CD9E52"/>
                </a:solidFill>
              </a:rPr>
              <a:t>This is one-time funding. </a:t>
            </a:r>
            <a:r>
              <a:rPr lang="en-US" sz="2400" dirty="0"/>
              <a:t>You must be able to identify other sources of funding moving forward. </a:t>
            </a:r>
          </a:p>
        </p:txBody>
      </p:sp>
    </p:spTree>
    <p:extLst>
      <p:ext uri="{BB962C8B-B14F-4D97-AF65-F5344CB8AC3E}">
        <p14:creationId xmlns:p14="http://schemas.microsoft.com/office/powerpoint/2010/main" val="43512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99" y="850605"/>
            <a:ext cx="8229600" cy="131843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26937"/>
                </a:solidFill>
              </a:rPr>
              <a:t>What is the Timeline for Funding? </a:t>
            </a:r>
            <a:endParaRPr lang="en-US" sz="3200" b="1" dirty="0">
              <a:solidFill>
                <a:srgbClr val="CD9E5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099" y="1945758"/>
            <a:ext cx="8229600" cy="478465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Grants awarded annually in April. 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Funding available to use in Fall Semester. </a:t>
            </a:r>
            <a:endParaRPr lang="en-US" b="1" dirty="0">
              <a:solidFill>
                <a:srgbClr val="026937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endParaRPr lang="en-US" b="1" dirty="0">
              <a:solidFill>
                <a:srgbClr val="026937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>
                <a:solidFill>
                  <a:srgbClr val="026937"/>
                </a:solidFill>
              </a:rPr>
              <a:t>How Do I Apply?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CD9E52"/>
                </a:solidFill>
                <a:hlinkClick r:id="rId3"/>
              </a:rPr>
              <a:t>www.wright.edu/StudentsFirstFund</a:t>
            </a:r>
            <a:endParaRPr lang="en-US" b="1" dirty="0">
              <a:solidFill>
                <a:srgbClr val="CD9E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0455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3935</TotalTime>
  <Words>237</Words>
  <Application>Microsoft Macintosh PowerPoint</Application>
  <PresentationFormat>On-screen Show (4:3)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PowerPoint Presentation</vt:lpstr>
      <vt:lpstr>What is the Students First Fund?</vt:lpstr>
      <vt:lpstr>Who Can Apply?  </vt:lpstr>
      <vt:lpstr>What Types of Projects Will Be Considered for Funding? </vt:lpstr>
      <vt:lpstr>Are There Any Restrictions on the  Students First Fund Grants? </vt:lpstr>
      <vt:lpstr>What is the Timeline for Funding? 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Earnest</dc:creator>
  <cp:lastModifiedBy>Microsoft Office User</cp:lastModifiedBy>
  <cp:revision>272</cp:revision>
  <cp:lastPrinted>2017-12-11T17:52:56Z</cp:lastPrinted>
  <dcterms:created xsi:type="dcterms:W3CDTF">2016-09-27T14:33:50Z</dcterms:created>
  <dcterms:modified xsi:type="dcterms:W3CDTF">2021-11-03T19:20:01Z</dcterms:modified>
</cp:coreProperties>
</file>