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4" r:id="rId3"/>
    <p:sldMasterId id="2147483672" r:id="rId4"/>
    <p:sldMasterId id="2147483680" r:id="rId5"/>
    <p:sldMasterId id="2147483736" r:id="rId6"/>
    <p:sldMasterId id="2147483688" r:id="rId7"/>
    <p:sldMasterId id="2147483713" r:id="rId8"/>
  </p:sldMasterIdLst>
  <p:notesMasterIdLst>
    <p:notesMasterId r:id="rId45"/>
  </p:notesMasterIdLst>
  <p:sldIdLst>
    <p:sldId id="258" r:id="rId9"/>
    <p:sldId id="384" r:id="rId10"/>
    <p:sldId id="385" r:id="rId11"/>
    <p:sldId id="386" r:id="rId12"/>
    <p:sldId id="387" r:id="rId13"/>
    <p:sldId id="388" r:id="rId14"/>
    <p:sldId id="389" r:id="rId15"/>
    <p:sldId id="299" r:id="rId16"/>
    <p:sldId id="359" r:id="rId17"/>
    <p:sldId id="333" r:id="rId18"/>
    <p:sldId id="381" r:id="rId19"/>
    <p:sldId id="271" r:id="rId20"/>
    <p:sldId id="379" r:id="rId21"/>
    <p:sldId id="360" r:id="rId22"/>
    <p:sldId id="375" r:id="rId23"/>
    <p:sldId id="361" r:id="rId24"/>
    <p:sldId id="362" r:id="rId25"/>
    <p:sldId id="363" r:id="rId26"/>
    <p:sldId id="374" r:id="rId27"/>
    <p:sldId id="364" r:id="rId28"/>
    <p:sldId id="365" r:id="rId29"/>
    <p:sldId id="366" r:id="rId30"/>
    <p:sldId id="367" r:id="rId31"/>
    <p:sldId id="368" r:id="rId32"/>
    <p:sldId id="369" r:id="rId33"/>
    <p:sldId id="370" r:id="rId34"/>
    <p:sldId id="371" r:id="rId35"/>
    <p:sldId id="372" r:id="rId36"/>
    <p:sldId id="380" r:id="rId37"/>
    <p:sldId id="383" r:id="rId38"/>
    <p:sldId id="373" r:id="rId39"/>
    <p:sldId id="376" r:id="rId40"/>
    <p:sldId id="377" r:id="rId41"/>
    <p:sldId id="378" r:id="rId42"/>
    <p:sldId id="382" r:id="rId43"/>
    <p:sldId id="357"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9E52"/>
    <a:srgbClr val="0269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0" autoAdjust="0"/>
    <p:restoredTop sz="92274" autoAdjust="0"/>
  </p:normalViewPr>
  <p:slideViewPr>
    <p:cSldViewPr snapToGrid="0" snapToObjects="1">
      <p:cViewPr varScale="1">
        <p:scale>
          <a:sx n="102" d="100"/>
          <a:sy n="102" d="100"/>
        </p:scale>
        <p:origin x="21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95AD6-C269-4BFD-BDF3-49A26B126EA3}" type="doc">
      <dgm:prSet loTypeId="urn:microsoft.com/office/officeart/2005/8/layout/rings+Icon" loCatId="relationship" qsTypeId="urn:microsoft.com/office/officeart/2005/8/quickstyle/3d7" qsCatId="3D" csTypeId="urn:microsoft.com/office/officeart/2005/8/colors/accent0_3" csCatId="mainScheme" phldr="1"/>
      <dgm:spPr/>
    </dgm:pt>
    <dgm:pt modelId="{2BD3D9C4-3075-450B-B298-E7DBDB4982A1}">
      <dgm:prSet phldrT="[Text]"/>
      <dgm:spPr/>
      <dgm:t>
        <a:bodyPr/>
        <a:lstStyle/>
        <a:p>
          <a:r>
            <a:rPr lang="en-US" b="1" dirty="0"/>
            <a:t>Problems/Events Reported to Sponsor/Other</a:t>
          </a:r>
        </a:p>
      </dgm:t>
    </dgm:pt>
    <dgm:pt modelId="{93882290-91BC-41C1-BBD2-F5FDE3EA6F6A}" type="parTrans" cxnId="{901643C0-66BD-4A49-84CF-9751EFE71313}">
      <dgm:prSet/>
      <dgm:spPr/>
      <dgm:t>
        <a:bodyPr/>
        <a:lstStyle/>
        <a:p>
          <a:endParaRPr lang="en-US"/>
        </a:p>
      </dgm:t>
    </dgm:pt>
    <dgm:pt modelId="{EB13FA59-4863-4963-85E1-12FEF03720BB}" type="sibTrans" cxnId="{901643C0-66BD-4A49-84CF-9751EFE71313}">
      <dgm:prSet/>
      <dgm:spPr/>
      <dgm:t>
        <a:bodyPr/>
        <a:lstStyle/>
        <a:p>
          <a:endParaRPr lang="en-US"/>
        </a:p>
      </dgm:t>
    </dgm:pt>
    <dgm:pt modelId="{30EDE85C-0672-4080-BDC6-DBE8995AAD86}">
      <dgm:prSet phldrT="[Text]"/>
      <dgm:spPr/>
      <dgm:t>
        <a:bodyPr/>
        <a:lstStyle/>
        <a:p>
          <a:r>
            <a:rPr lang="en-US" b="1" dirty="0"/>
            <a:t>All Problems/Events</a:t>
          </a:r>
        </a:p>
      </dgm:t>
    </dgm:pt>
    <dgm:pt modelId="{EA57B878-97EF-468F-AD41-0DE6FCCBA477}" type="parTrans" cxnId="{4673AE9B-D495-4238-88CB-875DBA4251C6}">
      <dgm:prSet/>
      <dgm:spPr/>
      <dgm:t>
        <a:bodyPr/>
        <a:lstStyle/>
        <a:p>
          <a:endParaRPr lang="en-US"/>
        </a:p>
      </dgm:t>
    </dgm:pt>
    <dgm:pt modelId="{AD3F28AF-F27F-480F-BF52-4C3F36DD230E}" type="sibTrans" cxnId="{4673AE9B-D495-4238-88CB-875DBA4251C6}">
      <dgm:prSet/>
      <dgm:spPr/>
      <dgm:t>
        <a:bodyPr/>
        <a:lstStyle/>
        <a:p>
          <a:endParaRPr lang="en-US"/>
        </a:p>
      </dgm:t>
    </dgm:pt>
    <dgm:pt modelId="{7C31DCB0-E2C3-48F8-9914-7C8FB3DE08EB}">
      <dgm:prSet phldrT="[Text]"/>
      <dgm:spPr/>
      <dgm:t>
        <a:bodyPr/>
        <a:lstStyle/>
        <a:p>
          <a:r>
            <a:rPr lang="en-US" b="1" dirty="0"/>
            <a:t>Problems/Events Reported to IRB </a:t>
          </a:r>
        </a:p>
      </dgm:t>
    </dgm:pt>
    <dgm:pt modelId="{4C7824B3-2E19-4D21-89B0-24D997DA9564}" type="parTrans" cxnId="{7D7068F2-AE67-4EE3-86D3-C95BC3014800}">
      <dgm:prSet/>
      <dgm:spPr/>
      <dgm:t>
        <a:bodyPr/>
        <a:lstStyle/>
        <a:p>
          <a:endParaRPr lang="en-US"/>
        </a:p>
      </dgm:t>
    </dgm:pt>
    <dgm:pt modelId="{7ED9726F-FB04-413E-BE1C-89067FFD791E}" type="sibTrans" cxnId="{7D7068F2-AE67-4EE3-86D3-C95BC3014800}">
      <dgm:prSet/>
      <dgm:spPr/>
      <dgm:t>
        <a:bodyPr/>
        <a:lstStyle/>
        <a:p>
          <a:endParaRPr lang="en-US"/>
        </a:p>
      </dgm:t>
    </dgm:pt>
    <dgm:pt modelId="{46B803FE-18CB-478B-AF1E-9752511F3777}" type="pres">
      <dgm:prSet presAssocID="{C8495AD6-C269-4BFD-BDF3-49A26B126EA3}" presName="Name0" presStyleCnt="0">
        <dgm:presLayoutVars>
          <dgm:chMax val="7"/>
          <dgm:dir/>
          <dgm:resizeHandles val="exact"/>
        </dgm:presLayoutVars>
      </dgm:prSet>
      <dgm:spPr/>
    </dgm:pt>
    <dgm:pt modelId="{B2AEE31D-3827-402A-8950-A27660BACFC7}" type="pres">
      <dgm:prSet presAssocID="{C8495AD6-C269-4BFD-BDF3-49A26B126EA3}" presName="ellipse1" presStyleLbl="vennNode1" presStyleIdx="0" presStyleCnt="3" custLinFactNeighborX="-2832" custLinFactNeighborY="49950">
        <dgm:presLayoutVars>
          <dgm:bulletEnabled val="1"/>
        </dgm:presLayoutVars>
      </dgm:prSet>
      <dgm:spPr/>
    </dgm:pt>
    <dgm:pt modelId="{69EF06DE-00F4-4C14-AE49-CB8B073935C8}" type="pres">
      <dgm:prSet presAssocID="{C8495AD6-C269-4BFD-BDF3-49A26B126EA3}" presName="ellipse2" presStyleLbl="vennNode1" presStyleIdx="1" presStyleCnt="3" custLinFactNeighborY="2689">
        <dgm:presLayoutVars>
          <dgm:bulletEnabled val="1"/>
        </dgm:presLayoutVars>
      </dgm:prSet>
      <dgm:spPr/>
    </dgm:pt>
    <dgm:pt modelId="{9B4B22AA-2817-4B70-9807-8526CD9087D5}" type="pres">
      <dgm:prSet presAssocID="{C8495AD6-C269-4BFD-BDF3-49A26B126EA3}" presName="ellipse3" presStyleLbl="vennNode1" presStyleIdx="2" presStyleCnt="3" custLinFactNeighborX="-23472" custLinFactNeighborY="-370">
        <dgm:presLayoutVars>
          <dgm:bulletEnabled val="1"/>
        </dgm:presLayoutVars>
      </dgm:prSet>
      <dgm:spPr/>
    </dgm:pt>
  </dgm:ptLst>
  <dgm:cxnLst>
    <dgm:cxn modelId="{6A63BB1A-E133-4AC4-93EB-6800EBDCDD13}" type="presOf" srcId="{2BD3D9C4-3075-450B-B298-E7DBDB4982A1}" destId="{B2AEE31D-3827-402A-8950-A27660BACFC7}" srcOrd="0" destOrd="0" presId="urn:microsoft.com/office/officeart/2005/8/layout/rings+Icon"/>
    <dgm:cxn modelId="{A4980552-AA0E-417C-9DFA-9FD648941E26}" type="presOf" srcId="{7C31DCB0-E2C3-48F8-9914-7C8FB3DE08EB}" destId="{9B4B22AA-2817-4B70-9807-8526CD9087D5}" srcOrd="0" destOrd="0" presId="urn:microsoft.com/office/officeart/2005/8/layout/rings+Icon"/>
    <dgm:cxn modelId="{4673AE9B-D495-4238-88CB-875DBA4251C6}" srcId="{C8495AD6-C269-4BFD-BDF3-49A26B126EA3}" destId="{30EDE85C-0672-4080-BDC6-DBE8995AAD86}" srcOrd="1" destOrd="0" parTransId="{EA57B878-97EF-468F-AD41-0DE6FCCBA477}" sibTransId="{AD3F28AF-F27F-480F-BF52-4C3F36DD230E}"/>
    <dgm:cxn modelId="{768F60A0-E6F7-482A-A438-0EBF01E448A6}" type="presOf" srcId="{C8495AD6-C269-4BFD-BDF3-49A26B126EA3}" destId="{46B803FE-18CB-478B-AF1E-9752511F3777}" srcOrd="0" destOrd="0" presId="urn:microsoft.com/office/officeart/2005/8/layout/rings+Icon"/>
    <dgm:cxn modelId="{C441D1A1-54D5-410A-AA16-1E3C1958316B}" type="presOf" srcId="{30EDE85C-0672-4080-BDC6-DBE8995AAD86}" destId="{69EF06DE-00F4-4C14-AE49-CB8B073935C8}" srcOrd="0" destOrd="0" presId="urn:microsoft.com/office/officeart/2005/8/layout/rings+Icon"/>
    <dgm:cxn modelId="{901643C0-66BD-4A49-84CF-9751EFE71313}" srcId="{C8495AD6-C269-4BFD-BDF3-49A26B126EA3}" destId="{2BD3D9C4-3075-450B-B298-E7DBDB4982A1}" srcOrd="0" destOrd="0" parTransId="{93882290-91BC-41C1-BBD2-F5FDE3EA6F6A}" sibTransId="{EB13FA59-4863-4963-85E1-12FEF03720BB}"/>
    <dgm:cxn modelId="{7D7068F2-AE67-4EE3-86D3-C95BC3014800}" srcId="{C8495AD6-C269-4BFD-BDF3-49A26B126EA3}" destId="{7C31DCB0-E2C3-48F8-9914-7C8FB3DE08EB}" srcOrd="2" destOrd="0" parTransId="{4C7824B3-2E19-4D21-89B0-24D997DA9564}" sibTransId="{7ED9726F-FB04-413E-BE1C-89067FFD791E}"/>
    <dgm:cxn modelId="{2D8B1C37-42B3-4079-8C7A-C4DC3BFC2CF2}" type="presParOf" srcId="{46B803FE-18CB-478B-AF1E-9752511F3777}" destId="{B2AEE31D-3827-402A-8950-A27660BACFC7}" srcOrd="0" destOrd="0" presId="urn:microsoft.com/office/officeart/2005/8/layout/rings+Icon"/>
    <dgm:cxn modelId="{7BC47C29-26B8-4C96-8D16-28CE809490B2}" type="presParOf" srcId="{46B803FE-18CB-478B-AF1E-9752511F3777}" destId="{69EF06DE-00F4-4C14-AE49-CB8B073935C8}" srcOrd="1" destOrd="0" presId="urn:microsoft.com/office/officeart/2005/8/layout/rings+Icon"/>
    <dgm:cxn modelId="{05497601-4C71-4D4B-9B61-7C56EE3261A2}" type="presParOf" srcId="{46B803FE-18CB-478B-AF1E-9752511F3777}" destId="{9B4B22AA-2817-4B70-9807-8526CD9087D5}"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EE31D-3827-402A-8950-A27660BACFC7}">
      <dsp:nvSpPr>
        <dsp:cNvPr id="0" name=""/>
        <dsp:cNvSpPr/>
      </dsp:nvSpPr>
      <dsp:spPr>
        <a:xfrm>
          <a:off x="1649854" y="1272781"/>
          <a:ext cx="2548148" cy="2548111"/>
        </a:xfrm>
        <a:prstGeom prst="ellipse">
          <a:avLst/>
        </a:prstGeom>
        <a:solidFill>
          <a:schemeClr val="dk2">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Problems/Events Reported to Sponsor/Other</a:t>
          </a:r>
        </a:p>
      </dsp:txBody>
      <dsp:txXfrm>
        <a:off x="2023022" y="1645943"/>
        <a:ext cx="1801812" cy="1801787"/>
      </dsp:txXfrm>
    </dsp:sp>
    <dsp:sp modelId="{69EF06DE-00F4-4C14-AE49-CB8B073935C8}">
      <dsp:nvSpPr>
        <dsp:cNvPr id="0" name=""/>
        <dsp:cNvSpPr/>
      </dsp:nvSpPr>
      <dsp:spPr>
        <a:xfrm>
          <a:off x="3033572" y="1699449"/>
          <a:ext cx="2548148" cy="2548111"/>
        </a:xfrm>
        <a:prstGeom prst="ellipse">
          <a:avLst/>
        </a:prstGeom>
        <a:solidFill>
          <a:schemeClr val="dk2">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All Problems/Events</a:t>
          </a:r>
        </a:p>
      </dsp:txBody>
      <dsp:txXfrm>
        <a:off x="3406740" y="2072611"/>
        <a:ext cx="1801812" cy="1801787"/>
      </dsp:txXfrm>
    </dsp:sp>
    <dsp:sp modelId="{9B4B22AA-2817-4B70-9807-8526CD9087D5}">
      <dsp:nvSpPr>
        <dsp:cNvPr id="0" name=""/>
        <dsp:cNvSpPr/>
      </dsp:nvSpPr>
      <dsp:spPr>
        <a:xfrm>
          <a:off x="3745474" y="0"/>
          <a:ext cx="2548148" cy="2548111"/>
        </a:xfrm>
        <a:prstGeom prst="ellipse">
          <a:avLst/>
        </a:prstGeom>
        <a:solidFill>
          <a:schemeClr val="dk2">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Problems/Events Reported to IRB </a:t>
          </a:r>
        </a:p>
      </dsp:txBody>
      <dsp:txXfrm>
        <a:off x="4118642" y="373162"/>
        <a:ext cx="1801812" cy="180178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724FC-3000-4267-B75D-0270407C06D5}" type="datetimeFigureOut">
              <a:rPr lang="en-US" smtClean="0"/>
              <a:t>11/14/2018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214F2-2170-4CD6-9CE0-C9F88E2E2BDD}" type="slidenum">
              <a:rPr lang="en-US" smtClean="0"/>
              <a:t>‹#›</a:t>
            </a:fld>
            <a:endParaRPr lang="en-US"/>
          </a:p>
        </p:txBody>
      </p:sp>
    </p:spTree>
    <p:extLst>
      <p:ext uri="{BB962C8B-B14F-4D97-AF65-F5344CB8AC3E}">
        <p14:creationId xmlns:p14="http://schemas.microsoft.com/office/powerpoint/2010/main" val="91203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ABE45ED1-FA1C-46B8-9323-0621E540F91D}" type="slidenum">
              <a:rPr lang="en-US" smtClean="0"/>
              <a:pPr>
                <a:defRPr/>
              </a:pPr>
              <a:t>10</a:t>
            </a:fld>
            <a:endParaRPr lang="en-US"/>
          </a:p>
        </p:txBody>
      </p:sp>
    </p:spTree>
    <p:extLst>
      <p:ext uri="{BB962C8B-B14F-4D97-AF65-F5344CB8AC3E}">
        <p14:creationId xmlns:p14="http://schemas.microsoft.com/office/powerpoint/2010/main" val="3604088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E45ED1-FA1C-46B8-9323-0621E540F91D}" type="slidenum">
              <a:rPr lang="en-US" smtClean="0"/>
              <a:pPr>
                <a:defRPr/>
              </a:pPr>
              <a:t>34</a:t>
            </a:fld>
            <a:endParaRPr lang="en-US"/>
          </a:p>
        </p:txBody>
      </p:sp>
    </p:spTree>
    <p:extLst>
      <p:ext uri="{BB962C8B-B14F-4D97-AF65-F5344CB8AC3E}">
        <p14:creationId xmlns:p14="http://schemas.microsoft.com/office/powerpoint/2010/main" val="237555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a:defRPr/>
            </a:pPr>
            <a:fld id="{ABE45ED1-FA1C-46B8-9323-0621E540F91D}" type="slidenum">
              <a:rPr lang="en-US" smtClean="0"/>
              <a:pPr>
                <a:defRPr/>
              </a:pPr>
              <a:t>11</a:t>
            </a:fld>
            <a:endParaRPr lang="en-US"/>
          </a:p>
        </p:txBody>
      </p:sp>
    </p:spTree>
    <p:extLst>
      <p:ext uri="{BB962C8B-B14F-4D97-AF65-F5344CB8AC3E}">
        <p14:creationId xmlns:p14="http://schemas.microsoft.com/office/powerpoint/2010/main" val="216177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E45ED1-FA1C-46B8-9323-0621E540F91D}" type="slidenum">
              <a:rPr lang="en-US" smtClean="0"/>
              <a:pPr>
                <a:defRPr/>
              </a:pPr>
              <a:t>12</a:t>
            </a:fld>
            <a:endParaRPr lang="en-US"/>
          </a:p>
        </p:txBody>
      </p:sp>
    </p:spTree>
    <p:extLst>
      <p:ext uri="{BB962C8B-B14F-4D97-AF65-F5344CB8AC3E}">
        <p14:creationId xmlns:p14="http://schemas.microsoft.com/office/powerpoint/2010/main" val="15242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Emergency removal of experimental cardiac</a:t>
            </a:r>
            <a:r>
              <a:rPr lang="en-US" baseline="0" dirty="0"/>
              <a:t> device</a:t>
            </a:r>
            <a:endParaRPr lang="en-US" dirty="0"/>
          </a:p>
        </p:txBody>
      </p:sp>
      <p:sp>
        <p:nvSpPr>
          <p:cNvPr id="4" name="Slide Number Placeholder 3"/>
          <p:cNvSpPr>
            <a:spLocks noGrp="1"/>
          </p:cNvSpPr>
          <p:nvPr>
            <p:ph type="sldNum" sz="quarter" idx="10"/>
          </p:nvPr>
        </p:nvSpPr>
        <p:spPr/>
        <p:txBody>
          <a:bodyPr/>
          <a:lstStyle/>
          <a:p>
            <a:pPr>
              <a:defRPr/>
            </a:pPr>
            <a:fld id="{ABE45ED1-FA1C-46B8-9323-0621E540F91D}" type="slidenum">
              <a:rPr lang="en-US" smtClean="0"/>
              <a:pPr>
                <a:defRPr/>
              </a:pPr>
              <a:t>18</a:t>
            </a:fld>
            <a:endParaRPr lang="en-US"/>
          </a:p>
        </p:txBody>
      </p:sp>
    </p:spTree>
    <p:extLst>
      <p:ext uri="{BB962C8B-B14F-4D97-AF65-F5344CB8AC3E}">
        <p14:creationId xmlns:p14="http://schemas.microsoft.com/office/powerpoint/2010/main" val="3092550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These concerns apply whether the research involves individuals who are prisoners at the time of enrollment in the research or who become prisoners after they become enrolled in the research.  In the latter situation, it is unlikely that review of the research and the consent document contemplated the constraints imposed by incarceration.</a:t>
            </a:r>
          </a:p>
        </p:txBody>
      </p:sp>
      <p:sp>
        <p:nvSpPr>
          <p:cNvPr id="4" name="Slide Number Placeholder 3"/>
          <p:cNvSpPr>
            <a:spLocks noGrp="1"/>
          </p:cNvSpPr>
          <p:nvPr>
            <p:ph type="sldNum" sz="quarter" idx="10"/>
          </p:nvPr>
        </p:nvSpPr>
        <p:spPr/>
        <p:txBody>
          <a:bodyPr/>
          <a:lstStyle/>
          <a:p>
            <a:pPr>
              <a:defRPr/>
            </a:pPr>
            <a:fld id="{ABE45ED1-FA1C-46B8-9323-0621E540F91D}" type="slidenum">
              <a:rPr lang="en-US" smtClean="0"/>
              <a:pPr>
                <a:defRPr/>
              </a:pPr>
              <a:t>21</a:t>
            </a:fld>
            <a:endParaRPr lang="en-US"/>
          </a:p>
        </p:txBody>
      </p:sp>
    </p:spTree>
    <p:extLst>
      <p:ext uri="{BB962C8B-B14F-4D97-AF65-F5344CB8AC3E}">
        <p14:creationId xmlns:p14="http://schemas.microsoft.com/office/powerpoint/2010/main" val="3559771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E45ED1-FA1C-46B8-9323-0621E540F91D}" type="slidenum">
              <a:rPr lang="en-US" smtClean="0"/>
              <a:pPr>
                <a:defRPr/>
              </a:pPr>
              <a:t>25</a:t>
            </a:fld>
            <a:endParaRPr lang="en-US"/>
          </a:p>
        </p:txBody>
      </p:sp>
    </p:spTree>
    <p:extLst>
      <p:ext uri="{BB962C8B-B14F-4D97-AF65-F5344CB8AC3E}">
        <p14:creationId xmlns:p14="http://schemas.microsoft.com/office/powerpoint/2010/main" val="6668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Sponsor audits typically</a:t>
            </a:r>
            <a:r>
              <a:rPr lang="en-US" baseline="0" dirty="0"/>
              <a:t> happen after study is conducted or if monitoring identifies a compliance issue or if inspection by regulatory agency.</a:t>
            </a:r>
          </a:p>
          <a:p>
            <a:r>
              <a:rPr lang="en-US" baseline="0" dirty="0"/>
              <a:t>Done to ensure compliance with protocol and regulatory requirements prior to FDA submission or to prepare a site for an FDA audit.  Compared to monitoring which usually happens at study start-up, closure and some points in between.  Sponsors are investing less and less in monitoring studies.</a:t>
            </a:r>
            <a:endParaRPr lang="en-US" dirty="0"/>
          </a:p>
        </p:txBody>
      </p:sp>
      <p:sp>
        <p:nvSpPr>
          <p:cNvPr id="4" name="Slide Number Placeholder 3"/>
          <p:cNvSpPr>
            <a:spLocks noGrp="1"/>
          </p:cNvSpPr>
          <p:nvPr>
            <p:ph type="sldNum" sz="quarter" idx="10"/>
          </p:nvPr>
        </p:nvSpPr>
        <p:spPr/>
        <p:txBody>
          <a:bodyPr/>
          <a:lstStyle/>
          <a:p>
            <a:pPr>
              <a:defRPr/>
            </a:pPr>
            <a:fld id="{ABE45ED1-FA1C-46B8-9323-0621E540F91D}" type="slidenum">
              <a:rPr lang="en-US" smtClean="0"/>
              <a:pPr>
                <a:defRPr/>
              </a:pPr>
              <a:t>26</a:t>
            </a:fld>
            <a:endParaRPr lang="en-US"/>
          </a:p>
        </p:txBody>
      </p:sp>
    </p:spTree>
    <p:extLst>
      <p:ext uri="{BB962C8B-B14F-4D97-AF65-F5344CB8AC3E}">
        <p14:creationId xmlns:p14="http://schemas.microsoft.com/office/powerpoint/2010/main" val="253825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“Hit</a:t>
            </a:r>
            <a:r>
              <a:rPr lang="en-US" baseline="0" dirty="0"/>
              <a:t> by a bus example”</a:t>
            </a:r>
            <a:endParaRPr lang="en-US" dirty="0"/>
          </a:p>
        </p:txBody>
      </p:sp>
      <p:sp>
        <p:nvSpPr>
          <p:cNvPr id="4" name="Slide Number Placeholder 3"/>
          <p:cNvSpPr>
            <a:spLocks noGrp="1"/>
          </p:cNvSpPr>
          <p:nvPr>
            <p:ph type="sldNum" sz="quarter" idx="10"/>
          </p:nvPr>
        </p:nvSpPr>
        <p:spPr/>
        <p:txBody>
          <a:bodyPr/>
          <a:lstStyle/>
          <a:p>
            <a:pPr>
              <a:defRPr/>
            </a:pPr>
            <a:fld id="{ABE45ED1-FA1C-46B8-9323-0621E540F91D}" type="slidenum">
              <a:rPr lang="en-US" smtClean="0"/>
              <a:pPr>
                <a:defRPr/>
              </a:pPr>
              <a:t>27</a:t>
            </a:fld>
            <a:endParaRPr lang="en-US"/>
          </a:p>
        </p:txBody>
      </p:sp>
    </p:spTree>
    <p:extLst>
      <p:ext uri="{BB962C8B-B14F-4D97-AF65-F5344CB8AC3E}">
        <p14:creationId xmlns:p14="http://schemas.microsoft.com/office/powerpoint/2010/main" val="371908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understands what PHI is?   Lost</a:t>
            </a:r>
            <a:r>
              <a:rPr lang="en-US" baseline="0" dirty="0"/>
              <a:t> lap top, faxed CRFs to wrong phone number, </a:t>
            </a:r>
            <a:endParaRPr lang="en-US" dirty="0"/>
          </a:p>
        </p:txBody>
      </p:sp>
      <p:sp>
        <p:nvSpPr>
          <p:cNvPr id="4" name="Slide Number Placeholder 3"/>
          <p:cNvSpPr>
            <a:spLocks noGrp="1"/>
          </p:cNvSpPr>
          <p:nvPr>
            <p:ph type="sldNum" sz="quarter" idx="10"/>
          </p:nvPr>
        </p:nvSpPr>
        <p:spPr/>
        <p:txBody>
          <a:bodyPr/>
          <a:lstStyle/>
          <a:p>
            <a:pPr>
              <a:defRPr/>
            </a:pPr>
            <a:fld id="{ABE45ED1-FA1C-46B8-9323-0621E540F91D}" type="slidenum">
              <a:rPr lang="en-US" smtClean="0"/>
              <a:pPr>
                <a:defRPr/>
              </a:pPr>
              <a:t>28</a:t>
            </a:fld>
            <a:endParaRPr lang="en-US"/>
          </a:p>
        </p:txBody>
      </p:sp>
    </p:spTree>
    <p:extLst>
      <p:ext uri="{BB962C8B-B14F-4D97-AF65-F5344CB8AC3E}">
        <p14:creationId xmlns:p14="http://schemas.microsoft.com/office/powerpoint/2010/main" val="113840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68375"/>
            <a:ext cx="8229600" cy="1470025"/>
          </a:xfr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724150"/>
            <a:ext cx="6400800" cy="1752600"/>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CC3BD2BA-2883-FD40-805C-007EC2993B74}" type="datetimeFigureOut">
              <a:rPr lang="en-US" smtClean="0"/>
              <a:pPr/>
              <a:t>11/14/2018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87350AA8-8DCB-AE4B-9C05-A61ED8CA6812}" type="slidenum">
              <a:rPr lang="en-US" smtClean="0"/>
              <a:pPr/>
              <a:t>‹#›</a:t>
            </a:fld>
            <a:endParaRPr lang="en-US"/>
          </a:p>
        </p:txBody>
      </p:sp>
    </p:spTree>
    <p:extLst>
      <p:ext uri="{BB962C8B-B14F-4D97-AF65-F5344CB8AC3E}">
        <p14:creationId xmlns:p14="http://schemas.microsoft.com/office/powerpoint/2010/main" val="317124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327644" y="2426569"/>
            <a:ext cx="3031592"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139143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63FDA4-5734-0949-BDA6-D0D6FDC31663}"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8AB15-73F2-6A4F-B882-FCD5E5C83B55}" type="slidenum">
              <a:rPr lang="en-US" smtClean="0"/>
              <a:t>‹#›</a:t>
            </a:fld>
            <a:endParaRPr lang="en-US"/>
          </a:p>
        </p:txBody>
      </p:sp>
      <p:sp>
        <p:nvSpPr>
          <p:cNvPr id="6"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95553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11/14/2018</a:t>
            </a:fld>
            <a:endParaRPr lang="en-US" dirty="0"/>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791888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
        <p:nvSpPr>
          <p:cNvPr id="7" name="Title 1"/>
          <p:cNvSpPr>
            <a:spLocks noGrp="1"/>
          </p:cNvSpPr>
          <p:nvPr>
            <p:ph type="ctrTitle"/>
          </p:nvPr>
        </p:nvSpPr>
        <p:spPr>
          <a:xfrm>
            <a:off x="4709109" y="753259"/>
            <a:ext cx="4016350"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709109" y="2426569"/>
            <a:ext cx="4016350"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09782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11/14/2018</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
        <p:nvSpPr>
          <p:cNvPr id="6" name="Title 1"/>
          <p:cNvSpPr>
            <a:spLocks noGrp="1"/>
          </p:cNvSpPr>
          <p:nvPr>
            <p:ph type="ctrTitle"/>
          </p:nvPr>
        </p:nvSpPr>
        <p:spPr>
          <a:xfrm>
            <a:off x="4709109" y="1488271"/>
            <a:ext cx="4016350"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89036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11/14/2018</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Tree>
    <p:extLst>
      <p:ext uri="{BB962C8B-B14F-4D97-AF65-F5344CB8AC3E}">
        <p14:creationId xmlns:p14="http://schemas.microsoft.com/office/powerpoint/2010/main" val="18952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58904"/>
            <a:ext cx="5562600" cy="1470025"/>
          </a:xfrm>
        </p:spPr>
        <p:txBody>
          <a:bodyPr>
            <a:normAutofit/>
          </a:bodyPr>
          <a:lstStyle>
            <a:lvl1pPr algn="l">
              <a:defRPr sz="3500" b="1">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4534A80-8F0F-8B4A-B1EE-DA8BDE36D262}"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4034548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34A80-8F0F-8B4A-B1EE-DA8BDE36D262}" type="datetimeFigureOut">
              <a:rPr lang="en-US" smtClean="0"/>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1375397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05151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02395"/>
            <a:ext cx="8229600" cy="1143000"/>
          </a:xfr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212795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50403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CC3BD2BA-2883-FD40-805C-007EC2993B74}" type="datetimeFigureOut">
              <a:rPr lang="en-US" smtClean="0"/>
              <a:pPr/>
              <a:t>11/14/2018</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87350AA8-8DCB-AE4B-9C05-A61ED8CA6812}" type="slidenum">
              <a:rPr lang="en-US" smtClean="0"/>
              <a:pPr/>
              <a:t>‹#›</a:t>
            </a:fld>
            <a:endParaRPr lang="en-US"/>
          </a:p>
        </p:txBody>
      </p:sp>
      <p:sp>
        <p:nvSpPr>
          <p:cNvPr id="6" name="Title 1"/>
          <p:cNvSpPr>
            <a:spLocks noGrp="1"/>
          </p:cNvSpPr>
          <p:nvPr>
            <p:ph type="ctrTitle"/>
          </p:nvPr>
        </p:nvSpPr>
        <p:spPr>
          <a:xfrm>
            <a:off x="457200" y="1809519"/>
            <a:ext cx="8229600" cy="1470025"/>
          </a:xfrm>
        </p:spPr>
        <p:txBody>
          <a:bodyPr/>
          <a:lstStyle>
            <a:lvl1pPr>
              <a:defRPr b="1">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918922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2130425"/>
            <a:ext cx="8001000" cy="1470025"/>
          </a:xfr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3600450"/>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5916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8" name="Title 1"/>
          <p:cNvSpPr>
            <a:spLocks noGrp="1"/>
          </p:cNvSpPr>
          <p:nvPr>
            <p:ph type="title"/>
          </p:nvPr>
        </p:nvSpPr>
        <p:spPr>
          <a:xfrm>
            <a:off x="457200" y="79951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025913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371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768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1371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768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8023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4172814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8023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504386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713823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8744"/>
            <a:ext cx="3008313" cy="1619513"/>
          </a:xfrm>
        </p:spPr>
        <p:txBody>
          <a:bodyPr anchor="b">
            <a:noAutofit/>
          </a:bodyPr>
          <a:lstStyle>
            <a:lvl1pPr algn="l">
              <a:defRPr sz="32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1067704"/>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98258"/>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23178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1014069"/>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900926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804894"/>
            <a:ext cx="8229600" cy="1143000"/>
          </a:xfr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2130456"/>
            <a:ext cx="8229600" cy="4525963"/>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126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2501"/>
            <a:ext cx="2057400" cy="5083662"/>
          </a:xfr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104250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66725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40885"/>
            <a:ext cx="8229600" cy="1470025"/>
          </a:xfr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69666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60486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CC3BD2BA-2883-FD40-805C-007EC2993B74}" type="datetimeFigureOut">
              <a:rPr lang="en-US" smtClean="0"/>
              <a:pPr/>
              <a:t>11/14/2018</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87350AA8-8DCB-AE4B-9C05-A61ED8CA6812}" type="slidenum">
              <a:rPr lang="en-US" smtClean="0"/>
              <a:pPr/>
              <a:t>‹#›</a:t>
            </a:fld>
            <a:endParaRPr lang="en-US"/>
          </a:p>
        </p:txBody>
      </p:sp>
    </p:spTree>
    <p:extLst>
      <p:ext uri="{BB962C8B-B14F-4D97-AF65-F5344CB8AC3E}">
        <p14:creationId xmlns:p14="http://schemas.microsoft.com/office/powerpoint/2010/main" val="662283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775"/>
            <a:ext cx="8229600" cy="1143000"/>
          </a:xfr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55933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837875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950362"/>
            <a:ext cx="8001000" cy="1470025"/>
          </a:xfr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3420387"/>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89985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636321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656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53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656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053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25721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752684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494664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34288"/>
            <a:ext cx="3008313" cy="1619513"/>
          </a:xfrm>
        </p:spPr>
        <p:txBody>
          <a:bodyPr anchor="b">
            <a:noAutofit/>
          </a:bodyPr>
          <a:lstStyle>
            <a:lvl1pPr algn="l">
              <a:defRPr sz="32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423248"/>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53802"/>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018333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50917"/>
            <a:ext cx="5486400" cy="566738"/>
          </a:xfrm>
        </p:spPr>
        <p:txBody>
          <a:bodyPr anchor="b"/>
          <a:lstStyle>
            <a:lvl1pPr algn="l">
              <a:defRPr sz="20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464386"/>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17655"/>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304170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236260"/>
            <a:ext cx="8229600" cy="1143000"/>
          </a:xfr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1590253"/>
            <a:ext cx="8229600" cy="4285663"/>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9994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7521"/>
            <a:ext cx="2057400" cy="5083662"/>
          </a:xfr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40752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46331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01517"/>
            <a:ext cx="8229600" cy="1470025"/>
          </a:xfr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4257292"/>
            <a:ext cx="6400800" cy="1752600"/>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77623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6129"/>
            <a:ext cx="8229600" cy="1143000"/>
          </a:xfrm>
        </p:spPr>
        <p:txBody>
          <a:bodyPr/>
          <a:lstStyle>
            <a:lvl1pPr>
              <a:defRPr b="1">
                <a:solidFill>
                  <a:srgbClr val="FFFFFF"/>
                </a:solidFill>
                <a:latin typeface="Arial"/>
                <a:cs typeface="Aria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11/14/2018</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1900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11/14/2018</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175539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15000"/>
            <a:ext cx="8229600" cy="1470025"/>
          </a:xfrm>
        </p:spPr>
        <p:txBody>
          <a:bodyPr/>
          <a:lstStyle>
            <a:lvl1pPr>
              <a:defRPr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770775"/>
            <a:ext cx="6400800" cy="1752600"/>
          </a:xfrm>
        </p:spPr>
        <p:txBody>
          <a:bodyPr/>
          <a:lstStyle>
            <a:lvl1pPr marL="0" indent="0" algn="ctr">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335018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42516"/>
            <a:ext cx="8229599" cy="1143000"/>
          </a:xfrm>
        </p:spPr>
        <p:txBody>
          <a:bodyPr/>
          <a:lstStyle>
            <a:lvl1pPr>
              <a:defRPr b="1">
                <a:solidFill>
                  <a:srgbClr val="FFFFFF"/>
                </a:solidFill>
                <a:latin typeface="Arial"/>
                <a:cs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11/14/2018</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37235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11/14/2018</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512576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8.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D2BA-2883-FD40-805C-007EC2993B74}" type="datetimeFigureOut">
              <a:rPr lang="en-US" smtClean="0"/>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50AA8-8DCB-AE4B-9C05-A61ED8CA6812}" type="slidenum">
              <a:rPr lang="en-US" smtClean="0"/>
              <a:t>‹#›</a:t>
            </a:fld>
            <a:endParaRPr lang="en-US"/>
          </a:p>
        </p:txBody>
      </p:sp>
      <p:pic>
        <p:nvPicPr>
          <p:cNvPr id="8" name="Picture 7" descr="powerpoint-01.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371854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D24543-DE0D-2249-9D6A-916A21ACF412}" type="datetimeFigureOut">
              <a:rPr lang="en-US" smtClean="0"/>
              <a:pPr/>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B8E2FD69-6208-BE4A-B8A8-AF0081759ED9}" type="slidenum">
              <a:rPr lang="en-US" smtClean="0"/>
              <a:pPr/>
              <a:t>‹#›</a:t>
            </a:fld>
            <a:endParaRPr lang="en-US"/>
          </a:p>
        </p:txBody>
      </p:sp>
      <p:pic>
        <p:nvPicPr>
          <p:cNvPr id="7" name="Picture 6" descr="powerpoint-0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2657799"/>
      </p:ext>
    </p:extLst>
  </p:cSld>
  <p:clrMap bg1="lt1" tx1="dk1" bg2="lt2" tx2="dk2" accent1="accent1" accent2="accent2" accent3="accent3" accent4="accent4" accent5="accent5" accent6="accent6" hlink="hlink" folHlink="folHlink"/>
  <p:sldLayoutIdLst>
    <p:sldLayoutId id="2147483657" r:id="rId1"/>
    <p:sldLayoutId id="2147483662" r:id="rId2"/>
    <p:sldLayoutId id="2147483663"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CFA1A-A022-D649-8AD9-9F30A5C06CF5}" type="datetimeFigureOut">
              <a:rPr lang="en-US" smtClean="0"/>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7A361-AE56-CD4A-B91B-4241634854C6}" type="slidenum">
              <a:rPr lang="en-US" smtClean="0"/>
              <a:t>‹#›</a:t>
            </a:fld>
            <a:endParaRPr lang="en-US"/>
          </a:p>
        </p:txBody>
      </p:sp>
      <p:pic>
        <p:nvPicPr>
          <p:cNvPr id="7" name="Picture 6" descr="powerpoint-04.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0577203"/>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7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3C63FDA4-5734-0949-BDA6-D0D6FDC31663}" type="datetimeFigureOut">
              <a:rPr lang="en-US" smtClean="0"/>
              <a:pPr/>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D8AB15-73F2-6A4F-B882-FCD5E5C83B55}" type="slidenum">
              <a:rPr lang="en-US" smtClean="0"/>
              <a:pPr/>
              <a:t>‹#›</a:t>
            </a:fld>
            <a:endParaRPr lang="en-US"/>
          </a:p>
        </p:txBody>
      </p:sp>
      <p:pic>
        <p:nvPicPr>
          <p:cNvPr id="7" name="Picture 6" descr="powerpoint-02.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8204321"/>
      </p:ext>
    </p:extLst>
  </p:cSld>
  <p:clrMap bg1="lt1" tx1="dk1" bg2="lt2" tx2="dk2" accent1="accent1" accent2="accent2" accent3="accent3" accent4="accent4" accent5="accent5" accent6="accent6" hlink="hlink" folHlink="folHlink"/>
  <p:sldLayoutIdLst>
    <p:sldLayoutId id="2147483673" r:id="rId1"/>
    <p:sldLayoutId id="2147483678" r:id="rId2"/>
    <p:sldLayoutId id="2147483679"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56F9B4-387C-D346-B378-FCBE2DEF1520}" type="datetimeFigureOut">
              <a:rPr lang="en-US" smtClean="0"/>
              <a:pPr/>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F0C54124-DEB3-A044-A6A6-99CE06F3CDD8}" type="slidenum">
              <a:rPr lang="en-US" smtClean="0"/>
              <a:pPr/>
              <a:t>‹#›</a:t>
            </a:fld>
            <a:endParaRPr lang="en-US"/>
          </a:p>
        </p:txBody>
      </p:sp>
      <p:pic>
        <p:nvPicPr>
          <p:cNvPr id="8" name="Picture 7" descr="powerpoint-09.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0750900"/>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7"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24534A80-8F0F-8B4A-B1EE-DA8BDE36D262}" type="datetimeFigureOut">
              <a:rPr lang="en-US" smtClean="0"/>
              <a:pPr/>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3BDBB472-D40B-B948-A0B6-260DEB7BCBE0}" type="slidenum">
              <a:rPr lang="en-US" smtClean="0"/>
              <a:pPr/>
              <a:t>‹#›</a:t>
            </a:fld>
            <a:endParaRPr lang="en-US"/>
          </a:p>
        </p:txBody>
      </p:sp>
      <p:pic>
        <p:nvPicPr>
          <p:cNvPr id="7" name="Picture 6" descr="powerpoint-1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0735300"/>
      </p:ext>
    </p:extLst>
  </p:cSld>
  <p:clrMap bg1="lt1" tx1="dk1" bg2="lt2" tx2="dk2" accent1="accent1" accent2="accent2" accent3="accent3" accent4="accent4" accent5="accent5" accent6="accent6" hlink="hlink" folHlink="folHlink"/>
  <p:sldLayoutIdLst>
    <p:sldLayoutId id="2147483737" r:id="rId1"/>
    <p:sldLayoutId id="2147483743" r:id="rId2"/>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9458C6-6EA7-0747-AD3E-29AE00637213}" type="datetimeFigureOut">
              <a:rPr lang="en-US" smtClean="0"/>
              <a:pPr/>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59E8A03-9FD3-E846-B7D6-1BC2DFA4AAD7}" type="slidenum">
              <a:rPr lang="en-US" smtClean="0"/>
              <a:pPr/>
              <a:t>‹#›</a:t>
            </a:fld>
            <a:endParaRPr lang="en-US"/>
          </a:p>
        </p:txBody>
      </p:sp>
      <p:pic>
        <p:nvPicPr>
          <p:cNvPr id="8" name="Picture 7" descr="powerpoint-07.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17222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43CACD-E90F-B945-A583-CAB10D8D8394}" type="datetimeFigureOut">
              <a:rPr lang="en-US" smtClean="0"/>
              <a:pPr/>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32821AE-27C5-2448-940B-495755ADA723}" type="slidenum">
              <a:rPr lang="en-US" smtClean="0"/>
              <a:pPr/>
              <a:t>‹#›</a:t>
            </a:fld>
            <a:endParaRPr lang="en-US"/>
          </a:p>
        </p:txBody>
      </p:sp>
      <p:pic>
        <p:nvPicPr>
          <p:cNvPr id="7" name="Picture 6" descr="powerpoint-06.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76556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Reportable Events &amp; Revised Common Rule</a:t>
            </a:r>
          </a:p>
        </p:txBody>
      </p:sp>
      <p:sp>
        <p:nvSpPr>
          <p:cNvPr id="3" name="Subtitle 2"/>
          <p:cNvSpPr>
            <a:spLocks noGrp="1"/>
          </p:cNvSpPr>
          <p:nvPr>
            <p:ph type="subTitle" idx="1"/>
          </p:nvPr>
        </p:nvSpPr>
        <p:spPr/>
        <p:txBody>
          <a:bodyPr/>
          <a:lstStyle/>
          <a:p>
            <a:r>
              <a:rPr lang="en-US" dirty="0"/>
              <a:t>WSU IRB Member Training</a:t>
            </a:r>
          </a:p>
          <a:p>
            <a:r>
              <a:rPr lang="en-US" dirty="0"/>
              <a:t>November 19, 2018</a:t>
            </a:r>
          </a:p>
        </p:txBody>
      </p:sp>
    </p:spTree>
    <p:extLst>
      <p:ext uri="{BB962C8B-B14F-4D97-AF65-F5344CB8AC3E}">
        <p14:creationId xmlns:p14="http://schemas.microsoft.com/office/powerpoint/2010/main" val="349236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Responsibilities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PI – </a:t>
            </a:r>
            <a:r>
              <a:rPr lang="en-US" b="0" dirty="0"/>
              <a:t>Ultimately responsible for: </a:t>
            </a:r>
          </a:p>
          <a:p>
            <a:pPr>
              <a:buFont typeface="Wingdings" panose="05000000000000000000" pitchFamily="2" charset="2"/>
              <a:buChar char="Ø"/>
            </a:pPr>
            <a:r>
              <a:rPr lang="en-US" b="0" dirty="0"/>
              <a:t>Reviewing any and all problems/events associated with study</a:t>
            </a:r>
          </a:p>
          <a:p>
            <a:pPr>
              <a:buFont typeface="Wingdings" panose="05000000000000000000" pitchFamily="2" charset="2"/>
              <a:buChar char="Ø"/>
            </a:pPr>
            <a:r>
              <a:rPr lang="en-US" b="0" dirty="0"/>
              <a:t>Ensuring that all reporting is consistent with requirements</a:t>
            </a:r>
          </a:p>
          <a:p>
            <a:pPr>
              <a:buFont typeface="Wingdings" panose="05000000000000000000" pitchFamily="2" charset="2"/>
              <a:buChar char="Ø"/>
            </a:pPr>
            <a:r>
              <a:rPr lang="en-US" b="0" dirty="0"/>
              <a:t>Ensuring that all study team members understand reporting process prior to initiation of study</a:t>
            </a:r>
          </a:p>
          <a:p>
            <a:pPr marL="0" indent="0">
              <a:buNone/>
            </a:pPr>
            <a:endParaRPr lang="en-US" dirty="0"/>
          </a:p>
          <a:p>
            <a:pPr marL="0" indent="0">
              <a:buNone/>
            </a:pPr>
            <a:r>
              <a:rPr lang="en-US" dirty="0"/>
              <a:t>Study Team Members – </a:t>
            </a:r>
            <a:r>
              <a:rPr lang="en-US" b="0" dirty="0"/>
              <a:t>Responsible for understanding reporting requirements </a:t>
            </a:r>
            <a:r>
              <a:rPr lang="en-US" b="0" u="sng" dirty="0"/>
              <a:t>before</a:t>
            </a:r>
            <a:r>
              <a:rPr lang="en-US" b="0" dirty="0"/>
              <a:t> engaging in any study activities</a:t>
            </a:r>
          </a:p>
          <a:p>
            <a:pPr marL="0" indent="0">
              <a:buNone/>
            </a:pPr>
            <a:endParaRPr lang="en-US" dirty="0"/>
          </a:p>
          <a:p>
            <a:pPr marL="0" indent="0">
              <a:buNone/>
            </a:pPr>
            <a:endParaRPr lang="en-US" dirty="0"/>
          </a:p>
          <a:p>
            <a:pPr marL="0" indent="0">
              <a:buNone/>
            </a:pPr>
            <a:endParaRPr lang="en-US" dirty="0"/>
          </a:p>
          <a:p>
            <a:pPr marL="0" indent="0">
              <a:buNone/>
            </a:pPr>
            <a:endParaRPr lang="en-US" b="0" dirty="0"/>
          </a:p>
          <a:p>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10</a:t>
            </a:fld>
            <a:endParaRPr lang="en-US"/>
          </a:p>
        </p:txBody>
      </p:sp>
    </p:spTree>
    <p:extLst>
      <p:ext uri="{BB962C8B-B14F-4D97-AF65-F5344CB8AC3E}">
        <p14:creationId xmlns:p14="http://schemas.microsoft.com/office/powerpoint/2010/main" val="642912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Responsibilities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WSU IRB – </a:t>
            </a:r>
          </a:p>
          <a:p>
            <a:pPr>
              <a:buFont typeface="Wingdings" panose="05000000000000000000" pitchFamily="2" charset="2"/>
              <a:buChar char="Ø"/>
            </a:pPr>
            <a:r>
              <a:rPr lang="en-US" b="0" dirty="0"/>
              <a:t>Reviewing any potential unanticipated problems</a:t>
            </a:r>
          </a:p>
          <a:p>
            <a:pPr>
              <a:buFont typeface="Wingdings" panose="05000000000000000000" pitchFamily="2" charset="2"/>
              <a:buChar char="Ø"/>
            </a:pPr>
            <a:r>
              <a:rPr lang="en-US" b="0" dirty="0"/>
              <a:t>Reviewing other problems/events that may indicate increased risk or potential new risks for subjects</a:t>
            </a:r>
          </a:p>
          <a:p>
            <a:pPr>
              <a:buFont typeface="Wingdings" panose="05000000000000000000" pitchFamily="2" charset="2"/>
              <a:buChar char="Ø"/>
            </a:pPr>
            <a:r>
              <a:rPr lang="en-US" b="0" dirty="0"/>
              <a:t>Reviewing all reportable events/problems and determining whether to approve (i.e., continue with no mod), </a:t>
            </a:r>
            <a:r>
              <a:rPr lang="en-US" dirty="0"/>
              <a:t>table </a:t>
            </a:r>
            <a:r>
              <a:rPr lang="en-US"/>
              <a:t>(i.e</a:t>
            </a:r>
            <a:r>
              <a:rPr lang="en-US" dirty="0"/>
              <a:t>., requires mod)</a:t>
            </a:r>
            <a:r>
              <a:rPr lang="en-US" b="0" dirty="0"/>
              <a:t>, suspend or terminate research</a:t>
            </a:r>
          </a:p>
          <a:p>
            <a:pPr>
              <a:buFont typeface="Wingdings" panose="05000000000000000000" pitchFamily="2" charset="2"/>
              <a:buChar char="Ø"/>
            </a:pPr>
            <a:r>
              <a:rPr lang="en-US" b="0" dirty="0"/>
              <a:t>Reporting unanticipated problems and  suspensions/terminations to IO</a:t>
            </a:r>
          </a:p>
          <a:p>
            <a:pPr>
              <a:buFont typeface="Wingdings" panose="05000000000000000000" pitchFamily="2" charset="2"/>
              <a:buChar char="Ø"/>
            </a:pPr>
            <a:endParaRPr lang="en-US" dirty="0"/>
          </a:p>
          <a:p>
            <a:pPr marL="0" indent="0">
              <a:buNone/>
            </a:pPr>
            <a:endParaRPr lang="en-US" b="0" dirty="0"/>
          </a:p>
          <a:p>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11</a:t>
            </a:fld>
            <a:endParaRPr lang="en-US"/>
          </a:p>
        </p:txBody>
      </p:sp>
    </p:spTree>
    <p:extLst>
      <p:ext uri="{BB962C8B-B14F-4D97-AF65-F5344CB8AC3E}">
        <p14:creationId xmlns:p14="http://schemas.microsoft.com/office/powerpoint/2010/main" val="2757477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Prompt Reporting</a:t>
            </a:r>
          </a:p>
        </p:txBody>
      </p:sp>
      <p:sp>
        <p:nvSpPr>
          <p:cNvPr id="3" name="Content Placeholder 2"/>
          <p:cNvSpPr>
            <a:spLocks noGrp="1"/>
          </p:cNvSpPr>
          <p:nvPr>
            <p:ph idx="1"/>
          </p:nvPr>
        </p:nvSpPr>
        <p:spPr/>
        <p:txBody>
          <a:bodyPr/>
          <a:lstStyle/>
          <a:p>
            <a:pPr marL="400050" lvl="1" indent="0">
              <a:buNone/>
            </a:pPr>
            <a:endParaRPr lang="en-US" sz="2400" b="0" dirty="0"/>
          </a:p>
          <a:p>
            <a:pPr lvl="1" indent="-342900">
              <a:buFont typeface="Wingdings" panose="05000000000000000000" pitchFamily="2" charset="2"/>
              <a:buChar char="Ø"/>
            </a:pPr>
            <a:r>
              <a:rPr lang="en-US" sz="2400" b="0" dirty="0"/>
              <a:t>Prompt reporting means reporting of problems or events that are defined in this policy should occur </a:t>
            </a:r>
            <a:r>
              <a:rPr lang="en-US" sz="2400" b="0" u="sng" dirty="0"/>
              <a:t>as soon as possible </a:t>
            </a:r>
            <a:r>
              <a:rPr lang="en-US" sz="2400" b="0" dirty="0"/>
              <a:t>after the Principal Investigator (PI) learns of the event, but in all cases </a:t>
            </a:r>
            <a:r>
              <a:rPr lang="en-US" sz="2400" u="sng" dirty="0"/>
              <a:t>w</a:t>
            </a:r>
            <a:r>
              <a:rPr lang="en-US" sz="2400" b="0" u="sng" dirty="0"/>
              <a:t>ithin 10 calendar days</a:t>
            </a:r>
          </a:p>
          <a:p>
            <a:pPr lvl="1" indent="-342900">
              <a:buFont typeface="Wingdings" panose="05000000000000000000" pitchFamily="2" charset="2"/>
              <a:buChar char="Ø"/>
            </a:pPr>
            <a:r>
              <a:rPr lang="en-US" sz="2400" dirty="0"/>
              <a:t>Note VA requires UAP be reported to the IRB within 5 days</a:t>
            </a:r>
            <a:endParaRPr lang="en-US" sz="2400" b="0"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via InfoED</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Reportable Problem/Event Form</a:t>
            </a:r>
          </a:p>
          <a:p>
            <a:pPr lvl="1"/>
            <a:r>
              <a:rPr lang="en-US" dirty="0"/>
              <a:t>Subject Information</a:t>
            </a:r>
          </a:p>
          <a:p>
            <a:pPr lvl="1"/>
            <a:r>
              <a:rPr lang="en-US" dirty="0"/>
              <a:t>Study Enrollment Status</a:t>
            </a:r>
          </a:p>
          <a:p>
            <a:pPr lvl="1"/>
            <a:r>
              <a:rPr lang="en-US" dirty="0"/>
              <a:t>Type of Problem *PI “suggesting category” </a:t>
            </a:r>
          </a:p>
          <a:p>
            <a:pPr lvl="2"/>
            <a:r>
              <a:rPr lang="en-US" dirty="0"/>
              <a:t>Example: Major protocol deviation or privacy breach can also be determined by IRB to be UAP and/or non-compliance</a:t>
            </a:r>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13</a:t>
            </a:fld>
            <a:endParaRPr lang="en-US"/>
          </a:p>
        </p:txBody>
      </p:sp>
    </p:spTree>
    <p:extLst>
      <p:ext uri="{BB962C8B-B14F-4D97-AF65-F5344CB8AC3E}">
        <p14:creationId xmlns:p14="http://schemas.microsoft.com/office/powerpoint/2010/main" val="49521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Internal/External Unanticipated Problem </a:t>
            </a:r>
          </a:p>
        </p:txBody>
      </p:sp>
      <p:sp>
        <p:nvSpPr>
          <p:cNvPr id="3" name="Content Placeholder 2"/>
          <p:cNvSpPr>
            <a:spLocks noGrp="1"/>
          </p:cNvSpPr>
          <p:nvPr>
            <p:ph idx="1"/>
          </p:nvPr>
        </p:nvSpPr>
        <p:spPr/>
        <p:txBody>
          <a:bodyPr>
            <a:normAutofit fontScale="77500" lnSpcReduction="20000"/>
          </a:bodyPr>
          <a:lstStyle/>
          <a:p>
            <a:pPr marL="400050">
              <a:buFont typeface="Wingdings" panose="05000000000000000000" pitchFamily="2" charset="2"/>
              <a:buChar char="Ø"/>
            </a:pPr>
            <a:r>
              <a:rPr lang="en-US" sz="2600" b="0" dirty="0"/>
              <a:t>Unanticipated Problem Involving Risks to Participants or Others means: </a:t>
            </a:r>
          </a:p>
          <a:p>
            <a:pPr marL="57150" indent="0">
              <a:buNone/>
            </a:pPr>
            <a:r>
              <a:rPr lang="en-US" sz="2000" b="0" dirty="0"/>
              <a:t> </a:t>
            </a:r>
          </a:p>
          <a:p>
            <a:pPr marL="800100" lvl="1"/>
            <a:r>
              <a:rPr lang="en-US" b="0" dirty="0"/>
              <a:t>The problem/event is </a:t>
            </a:r>
            <a:r>
              <a:rPr lang="en-US" dirty="0"/>
              <a:t>UNEXPECTED</a:t>
            </a:r>
            <a:r>
              <a:rPr lang="en-US" b="0" dirty="0"/>
              <a:t> in terms of nature, severity, or frequency, given:</a:t>
            </a:r>
          </a:p>
          <a:p>
            <a:pPr marL="1200150" lvl="2"/>
            <a:r>
              <a:rPr lang="en-US" sz="2000" b="0" dirty="0"/>
              <a:t>The research procedures described in the protocol, Investigator Brochure, informed consent document and/or other study related documents; and </a:t>
            </a:r>
          </a:p>
          <a:p>
            <a:pPr marL="1200150" lvl="2"/>
            <a:r>
              <a:rPr lang="en-US" sz="2000" b="0" dirty="0"/>
              <a:t>The characteristics of the subject population being studied; and</a:t>
            </a:r>
          </a:p>
          <a:p>
            <a:pPr marL="800100" lvl="1"/>
            <a:r>
              <a:rPr lang="en-US" b="0" dirty="0"/>
              <a:t>The information indicates the research places subjects or others at </a:t>
            </a:r>
            <a:r>
              <a:rPr lang="en-US" dirty="0"/>
              <a:t>SERIOUS</a:t>
            </a:r>
            <a:r>
              <a:rPr lang="en-US" b="0" dirty="0"/>
              <a:t> risk (as defined below) </a:t>
            </a:r>
            <a:r>
              <a:rPr lang="en-US" b="0" u="sng" dirty="0"/>
              <a:t>or</a:t>
            </a:r>
            <a:r>
              <a:rPr lang="en-US" b="0" dirty="0"/>
              <a:t> an </a:t>
            </a:r>
            <a:r>
              <a:rPr lang="en-US" dirty="0"/>
              <a:t>INCREASED RISK </a:t>
            </a:r>
            <a:r>
              <a:rPr lang="en-US" b="0" dirty="0"/>
              <a:t>of physical, psychological, economic, legal, or social harm than was previously known or recognized, and</a:t>
            </a:r>
          </a:p>
          <a:p>
            <a:pPr marL="800100" lvl="1"/>
            <a:r>
              <a:rPr lang="en-US" b="0" dirty="0"/>
              <a:t>The problem/event is </a:t>
            </a:r>
            <a:r>
              <a:rPr lang="en-US" dirty="0"/>
              <a:t>RELATED</a:t>
            </a:r>
            <a:r>
              <a:rPr lang="en-US" b="0" dirty="0"/>
              <a:t> or </a:t>
            </a:r>
            <a:r>
              <a:rPr lang="en-US" dirty="0"/>
              <a:t>POSSIBLY RELATED </a:t>
            </a:r>
            <a:r>
              <a:rPr lang="en-US" b="0" dirty="0"/>
              <a:t>to the procedures involved in the research.</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14</a:t>
            </a:fld>
            <a:endParaRPr lang="en-US"/>
          </a:p>
        </p:txBody>
      </p:sp>
    </p:spTree>
    <p:extLst>
      <p:ext uri="{BB962C8B-B14F-4D97-AF65-F5344CB8AC3E}">
        <p14:creationId xmlns:p14="http://schemas.microsoft.com/office/powerpoint/2010/main" val="133239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Serious</a:t>
            </a:r>
          </a:p>
        </p:txBody>
      </p:sp>
      <p:sp>
        <p:nvSpPr>
          <p:cNvPr id="3" name="Content Placeholder 2"/>
          <p:cNvSpPr>
            <a:spLocks noGrp="1"/>
          </p:cNvSpPr>
          <p:nvPr>
            <p:ph idx="1"/>
          </p:nvPr>
        </p:nvSpPr>
        <p:spPr/>
        <p:txBody>
          <a:bodyPr>
            <a:normAutofit lnSpcReduction="10000"/>
          </a:bodyPr>
          <a:lstStyle/>
          <a:p>
            <a:pPr lvl="1">
              <a:buFont typeface="Wingdings" panose="05000000000000000000" pitchFamily="2" charset="2"/>
              <a:buChar char="Ø"/>
            </a:pPr>
            <a:r>
              <a:rPr lang="en-US" sz="2200" dirty="0"/>
              <a:t>Means a problem/event that: </a:t>
            </a:r>
          </a:p>
          <a:p>
            <a:pPr lvl="2">
              <a:buFont typeface="Wingdings" panose="05000000000000000000" pitchFamily="2" charset="2"/>
              <a:buChar char="§"/>
            </a:pPr>
            <a:r>
              <a:rPr lang="en-US" sz="2200" dirty="0"/>
              <a:t>Results in death;</a:t>
            </a:r>
          </a:p>
          <a:p>
            <a:pPr lvl="2">
              <a:buFont typeface="Wingdings" panose="05000000000000000000" pitchFamily="2" charset="2"/>
              <a:buChar char="§"/>
            </a:pPr>
            <a:r>
              <a:rPr lang="en-US" sz="2200" dirty="0"/>
              <a:t>Is life-threatening (places the subject at immediate risk of death from an event as it occurred);</a:t>
            </a:r>
          </a:p>
          <a:p>
            <a:pPr lvl="2">
              <a:buFont typeface="Wingdings" panose="05000000000000000000" pitchFamily="2" charset="2"/>
              <a:buChar char="§"/>
            </a:pPr>
            <a:r>
              <a:rPr lang="en-US" sz="2200" dirty="0"/>
              <a:t>Results in inpatient hospitalization or prolongation of existing hospitalization;</a:t>
            </a:r>
          </a:p>
          <a:p>
            <a:pPr lvl="2">
              <a:buFont typeface="Wingdings" panose="05000000000000000000" pitchFamily="2" charset="2"/>
              <a:buChar char="§"/>
            </a:pPr>
            <a:r>
              <a:rPr lang="en-US" sz="2200" dirty="0"/>
              <a:t>Results in persistent or significant disability/incapacity;</a:t>
            </a:r>
          </a:p>
          <a:p>
            <a:pPr lvl="2">
              <a:buFont typeface="Wingdings" panose="05000000000000000000" pitchFamily="2" charset="2"/>
              <a:buChar char="§"/>
            </a:pPr>
            <a:r>
              <a:rPr lang="en-US" sz="2200" dirty="0"/>
              <a:t>Results in congenital anomaly/birth defect; or</a:t>
            </a:r>
          </a:p>
          <a:p>
            <a:pPr lvl="2">
              <a:buFont typeface="Wingdings" panose="05000000000000000000" pitchFamily="2" charset="2"/>
              <a:buChar char="§"/>
            </a:pPr>
            <a:r>
              <a:rPr lang="en-US" sz="2200" dirty="0"/>
              <a:t>Based on appropriate medical judgement, may jeopardize the subject’s health and may require medical or surgical intervention to prevent one of the other outcomes listed in this definition.</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15</a:t>
            </a:fld>
            <a:endParaRPr lang="en-US"/>
          </a:p>
        </p:txBody>
      </p:sp>
    </p:spTree>
    <p:extLst>
      <p:ext uri="{BB962C8B-B14F-4D97-AF65-F5344CB8AC3E}">
        <p14:creationId xmlns:p14="http://schemas.microsoft.com/office/powerpoint/2010/main" val="124553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to Risk/Benefit Ratio</a:t>
            </a:r>
          </a:p>
        </p:txBody>
      </p:sp>
      <p:sp>
        <p:nvSpPr>
          <p:cNvPr id="3" name="Content Placeholder 2"/>
          <p:cNvSpPr>
            <a:spLocks noGrp="1"/>
          </p:cNvSpPr>
          <p:nvPr>
            <p:ph idx="1"/>
          </p:nvPr>
        </p:nvSpPr>
        <p:spPr/>
        <p:txBody>
          <a:bodyPr>
            <a:normAutofit fontScale="92500" lnSpcReduction="10000"/>
          </a:bodyPr>
          <a:lstStyle/>
          <a:p>
            <a:pPr marL="914400" lvl="2" indent="0">
              <a:buNone/>
            </a:pPr>
            <a:endParaRPr lang="en-US" sz="1000" dirty="0"/>
          </a:p>
          <a:p>
            <a:pPr marL="971550" lvl="1" indent="-457200">
              <a:buFont typeface="Wingdings" panose="05000000000000000000" pitchFamily="2" charset="2"/>
              <a:buChar char="Ø"/>
            </a:pPr>
            <a:r>
              <a:rPr lang="en-US" sz="2600" dirty="0"/>
              <a:t>Information that indicates a change to the risk to benefit ratio of the research. For example:</a:t>
            </a:r>
          </a:p>
          <a:p>
            <a:pPr marL="514350" lvl="1" indent="0">
              <a:buNone/>
            </a:pPr>
            <a:endParaRPr lang="en-US" sz="1200" dirty="0"/>
          </a:p>
          <a:p>
            <a:pPr marL="1714500" lvl="6" indent="-342900">
              <a:buClr>
                <a:srgbClr val="0066CC"/>
              </a:buClr>
              <a:buFont typeface="Wingdings" pitchFamily="2" charset="2"/>
              <a:buChar char="§"/>
            </a:pPr>
            <a:r>
              <a:rPr lang="en-US" sz="2400" dirty="0">
                <a:ea typeface="+mn-ea"/>
                <a:cs typeface="+mn-cs"/>
              </a:rPr>
              <a:t>An interim analysis indicates that participants have a lower rate of response to treatment than initially expected;</a:t>
            </a:r>
          </a:p>
          <a:p>
            <a:pPr marL="1714500" lvl="6" indent="-342900">
              <a:buClr>
                <a:srgbClr val="0066CC"/>
              </a:buClr>
              <a:buFont typeface="Wingdings" pitchFamily="2" charset="2"/>
              <a:buChar char="§"/>
            </a:pPr>
            <a:r>
              <a:rPr lang="en-US" sz="2400" dirty="0">
                <a:ea typeface="+mn-ea"/>
                <a:cs typeface="+mn-cs"/>
              </a:rPr>
              <a:t>Safety monitoring indicates that a particular side effect is more severe, or more frequent than initially expected; or</a:t>
            </a:r>
          </a:p>
          <a:p>
            <a:pPr marL="1714500" lvl="6" indent="-342900">
              <a:buClr>
                <a:srgbClr val="0066CC"/>
              </a:buClr>
              <a:buFont typeface="Wingdings" pitchFamily="2" charset="2"/>
              <a:buChar char="§"/>
            </a:pPr>
            <a:r>
              <a:rPr lang="en-US" sz="2400" dirty="0">
                <a:ea typeface="+mn-ea"/>
                <a:cs typeface="+mn-cs"/>
              </a:rPr>
              <a:t>A paper is published from another study that shows that an arm of the research study is of no therapeutic value</a:t>
            </a:r>
            <a:r>
              <a:rPr lang="en-US" sz="1000" dirty="0"/>
              <a:t>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16</a:t>
            </a:fld>
            <a:endParaRPr lang="en-US"/>
          </a:p>
        </p:txBody>
      </p:sp>
    </p:spTree>
    <p:extLst>
      <p:ext uri="{BB962C8B-B14F-4D97-AF65-F5344CB8AC3E}">
        <p14:creationId xmlns:p14="http://schemas.microsoft.com/office/powerpoint/2010/main" val="964666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FDA Labeling</a:t>
            </a:r>
          </a:p>
        </p:txBody>
      </p:sp>
      <p:sp>
        <p:nvSpPr>
          <p:cNvPr id="3" name="Content Placeholder 2"/>
          <p:cNvSpPr>
            <a:spLocks noGrp="1"/>
          </p:cNvSpPr>
          <p:nvPr>
            <p:ph idx="1"/>
          </p:nvPr>
        </p:nvSpPr>
        <p:spPr/>
        <p:txBody>
          <a:bodyPr/>
          <a:lstStyle/>
          <a:p>
            <a:pPr marL="0" lvl="2" indent="0">
              <a:buNone/>
            </a:pPr>
            <a:endParaRPr lang="en-US" sz="2400" dirty="0"/>
          </a:p>
          <a:p>
            <a:pPr marL="800100" lvl="1" indent="-342900">
              <a:buFont typeface="Wingdings" panose="05000000000000000000" pitchFamily="2" charset="2"/>
              <a:buChar char="Ø"/>
            </a:pPr>
            <a:r>
              <a:rPr lang="en-US" sz="2600" dirty="0"/>
              <a:t>Change(s) in FDA labeling (e.g., black box warning), withdrawal from marketing, manufacturer alert from the sponsor, or recall of an FDA-approved device, or biologic used in the research</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17</a:t>
            </a:fld>
            <a:endParaRPr lang="en-US"/>
          </a:p>
        </p:txBody>
      </p:sp>
    </p:spTree>
    <p:extLst>
      <p:ext uri="{BB962C8B-B14F-4D97-AF65-F5344CB8AC3E}">
        <p14:creationId xmlns:p14="http://schemas.microsoft.com/office/powerpoint/2010/main" val="1329189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Deviation for Immediate Hazard</a:t>
            </a:r>
          </a:p>
        </p:txBody>
      </p:sp>
      <p:sp>
        <p:nvSpPr>
          <p:cNvPr id="3" name="Content Placeholder 2"/>
          <p:cNvSpPr>
            <a:spLocks noGrp="1"/>
          </p:cNvSpPr>
          <p:nvPr>
            <p:ph idx="1"/>
          </p:nvPr>
        </p:nvSpPr>
        <p:spPr/>
        <p:txBody>
          <a:bodyPr/>
          <a:lstStyle/>
          <a:p>
            <a:pPr marL="800100" lvl="1" indent="-342900">
              <a:buFont typeface="Wingdings" panose="05000000000000000000" pitchFamily="2" charset="2"/>
              <a:buChar char="Ø"/>
            </a:pPr>
            <a:r>
              <a:rPr lang="en-US" sz="2600" dirty="0"/>
              <a:t>Change(s) to the research (without prior IRB approval) taken to eliminate an apparent immediate hazard to a research subject</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18</a:t>
            </a:fld>
            <a:endParaRPr lang="en-US"/>
          </a:p>
        </p:txBody>
      </p:sp>
    </p:spTree>
    <p:extLst>
      <p:ext uri="{BB962C8B-B14F-4D97-AF65-F5344CB8AC3E}">
        <p14:creationId xmlns:p14="http://schemas.microsoft.com/office/powerpoint/2010/main" val="618343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Protocol Deviation</a:t>
            </a:r>
          </a:p>
        </p:txBody>
      </p:sp>
      <p:sp>
        <p:nvSpPr>
          <p:cNvPr id="3" name="Content Placeholder 2"/>
          <p:cNvSpPr>
            <a:spLocks noGrp="1"/>
          </p:cNvSpPr>
          <p:nvPr>
            <p:ph idx="1"/>
          </p:nvPr>
        </p:nvSpPr>
        <p:spPr/>
        <p:txBody>
          <a:bodyPr/>
          <a:lstStyle/>
          <a:p>
            <a:pPr marL="800100" lvl="1" indent="-342900">
              <a:buFont typeface="Wingdings" panose="05000000000000000000" pitchFamily="2" charset="2"/>
              <a:buChar char="Ø"/>
            </a:pPr>
            <a:r>
              <a:rPr lang="en-US" sz="2600" dirty="0"/>
              <a:t>Any alteration/modification to the WSU IRB-approved research that has the potential to negatively impact subject safety or integrity of study data (ability to draw conclusions from the study data), or affect the subject’s willingness to participate in the study. </a:t>
            </a:r>
          </a:p>
          <a:p>
            <a:pPr marL="400050" lvl="1" indent="0">
              <a:buNone/>
            </a:pPr>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19</a:t>
            </a:fld>
            <a:endParaRPr lang="en-US"/>
          </a:p>
        </p:txBody>
      </p:sp>
    </p:spTree>
    <p:extLst>
      <p:ext uri="{BB962C8B-B14F-4D97-AF65-F5344CB8AC3E}">
        <p14:creationId xmlns:p14="http://schemas.microsoft.com/office/powerpoint/2010/main" val="116537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9FCB7-400D-4A69-A882-3E7E1DB4221F}"/>
              </a:ext>
            </a:extLst>
          </p:cNvPr>
          <p:cNvSpPr>
            <a:spLocks noGrp="1"/>
          </p:cNvSpPr>
          <p:nvPr>
            <p:ph type="title"/>
          </p:nvPr>
        </p:nvSpPr>
        <p:spPr/>
        <p:txBody>
          <a:bodyPr/>
          <a:lstStyle/>
          <a:p>
            <a:r>
              <a:rPr lang="en-US" dirty="0"/>
              <a:t>Revised Common Rule</a:t>
            </a:r>
          </a:p>
        </p:txBody>
      </p:sp>
      <p:sp>
        <p:nvSpPr>
          <p:cNvPr id="3" name="Content Placeholder 2">
            <a:extLst>
              <a:ext uri="{FF2B5EF4-FFF2-40B4-BE49-F238E27FC236}">
                <a16:creationId xmlns:a16="http://schemas.microsoft.com/office/drawing/2014/main" id="{FF95DAAD-787F-4949-9512-574CCDB4D63B}"/>
              </a:ext>
            </a:extLst>
          </p:cNvPr>
          <p:cNvSpPr>
            <a:spLocks noGrp="1"/>
          </p:cNvSpPr>
          <p:nvPr>
            <p:ph idx="1"/>
          </p:nvPr>
        </p:nvSpPr>
        <p:spPr/>
        <p:txBody>
          <a:bodyPr/>
          <a:lstStyle/>
          <a:p>
            <a:r>
              <a:rPr lang="en-US" dirty="0"/>
              <a:t>January 21, 2019 Compliance Date</a:t>
            </a:r>
          </a:p>
          <a:p>
            <a:r>
              <a:rPr lang="en-US" dirty="0"/>
              <a:t>Federally-Funded Only – No Checkbox</a:t>
            </a:r>
          </a:p>
          <a:p>
            <a:r>
              <a:rPr lang="en-US" dirty="0"/>
              <a:t>Working Group since August 2108</a:t>
            </a:r>
          </a:p>
          <a:p>
            <a:r>
              <a:rPr lang="en-US" dirty="0"/>
              <a:t>Revised Policies</a:t>
            </a:r>
          </a:p>
          <a:p>
            <a:pPr lvl="1"/>
            <a:r>
              <a:rPr lang="en-US" dirty="0"/>
              <a:t>Exempt Review</a:t>
            </a:r>
          </a:p>
          <a:p>
            <a:pPr lvl="1"/>
            <a:r>
              <a:rPr lang="en-US" dirty="0"/>
              <a:t>Expedited Review</a:t>
            </a:r>
          </a:p>
          <a:p>
            <a:pPr lvl="1"/>
            <a:r>
              <a:rPr lang="en-US" dirty="0"/>
              <a:t>Informed Consent</a:t>
            </a:r>
          </a:p>
        </p:txBody>
      </p:sp>
    </p:spTree>
    <p:extLst>
      <p:ext uri="{BB962C8B-B14F-4D97-AF65-F5344CB8AC3E}">
        <p14:creationId xmlns:p14="http://schemas.microsoft.com/office/powerpoint/2010/main" val="644147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Protocol Deviations</a:t>
            </a:r>
          </a:p>
        </p:txBody>
      </p:sp>
      <p:sp>
        <p:nvSpPr>
          <p:cNvPr id="3" name="Content Placeholder 2"/>
          <p:cNvSpPr>
            <a:spLocks noGrp="1"/>
          </p:cNvSpPr>
          <p:nvPr>
            <p:ph idx="1"/>
          </p:nvPr>
        </p:nvSpPr>
        <p:spPr>
          <a:xfrm>
            <a:off x="228600" y="1219200"/>
            <a:ext cx="8686800" cy="4724400"/>
          </a:xfrm>
        </p:spPr>
        <p:txBody>
          <a:bodyPr>
            <a:normAutofit lnSpcReduction="10000"/>
          </a:bodyPr>
          <a:lstStyle/>
          <a:p>
            <a:pPr marL="114300" indent="0">
              <a:buNone/>
            </a:pPr>
            <a:r>
              <a:rPr lang="en-US" sz="2200" b="0" dirty="0"/>
              <a:t>Examples include, but are not limited to:</a:t>
            </a:r>
          </a:p>
          <a:p>
            <a:pPr lvl="1">
              <a:buFont typeface="Wingdings" panose="05000000000000000000" pitchFamily="2" charset="2"/>
              <a:buChar char="Ø"/>
            </a:pPr>
            <a:r>
              <a:rPr lang="en-US" sz="2200" b="0" dirty="0"/>
              <a:t>Failure to obtain informed consent (i.e., there is no documentation of informed consent)</a:t>
            </a:r>
          </a:p>
          <a:p>
            <a:pPr lvl="1">
              <a:buFont typeface="Wingdings" panose="05000000000000000000" pitchFamily="2" charset="2"/>
              <a:buChar char="Ø"/>
            </a:pPr>
            <a:r>
              <a:rPr lang="en-US" sz="2200" b="0" dirty="0"/>
              <a:t>Informed consent obtained after initiation of study procedures </a:t>
            </a:r>
          </a:p>
          <a:p>
            <a:pPr lvl="1">
              <a:buFont typeface="Wingdings" panose="05000000000000000000" pitchFamily="2" charset="2"/>
              <a:buChar char="Ø"/>
            </a:pPr>
            <a:r>
              <a:rPr lang="en-US" sz="2200" b="0" dirty="0"/>
              <a:t>Drug/study medication dispensing error </a:t>
            </a:r>
          </a:p>
          <a:p>
            <a:pPr lvl="1">
              <a:buFont typeface="Wingdings" panose="05000000000000000000" pitchFamily="2" charset="2"/>
              <a:buChar char="Ø"/>
            </a:pPr>
            <a:r>
              <a:rPr lang="en-US" sz="2200" b="0" dirty="0"/>
              <a:t>Performing a study procedure not approved by the IRB </a:t>
            </a:r>
          </a:p>
          <a:p>
            <a:pPr lvl="1">
              <a:buFont typeface="Wingdings" panose="05000000000000000000" pitchFamily="2" charset="2"/>
              <a:buChar char="Ø"/>
            </a:pPr>
            <a:r>
              <a:rPr lang="en-US" sz="2200" b="0" dirty="0"/>
              <a:t>Failure to perform a required lab test that, in the opinion of the PI, may affect subject safety or data integrity </a:t>
            </a:r>
          </a:p>
          <a:p>
            <a:pPr lvl="1">
              <a:buFont typeface="Wingdings" panose="05000000000000000000" pitchFamily="2" charset="2"/>
              <a:buChar char="Ø"/>
            </a:pPr>
            <a:r>
              <a:rPr lang="en-US" sz="2200" b="0" dirty="0"/>
              <a:t>Enrollment of a subject who did not meet all inclusion/exclusion criteria </a:t>
            </a:r>
          </a:p>
          <a:p>
            <a:pPr lvl="1">
              <a:buFont typeface="Wingdings" panose="05000000000000000000" pitchFamily="2" charset="2"/>
              <a:buChar char="Ø"/>
            </a:pPr>
            <a:r>
              <a:rPr lang="en-US" sz="2200" b="0" dirty="0"/>
              <a:t>Study visit conducted outside of required timeframe that, that in the opinion of the PI, may affect subject safety </a:t>
            </a:r>
          </a:p>
          <a:p>
            <a:pPr lvl="1">
              <a:buFont typeface="Wingdings" panose="05000000000000000000" pitchFamily="2" charset="2"/>
              <a:buChar char="Ø"/>
            </a:pPr>
            <a:r>
              <a:rPr lang="en-US" sz="2200" b="0" dirty="0"/>
              <a:t>Failure to follow safety monitoring plan</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20</a:t>
            </a:fld>
            <a:endParaRPr lang="en-US"/>
          </a:p>
        </p:txBody>
      </p:sp>
    </p:spTree>
    <p:extLst>
      <p:ext uri="{BB962C8B-B14F-4D97-AF65-F5344CB8AC3E}">
        <p14:creationId xmlns:p14="http://schemas.microsoft.com/office/powerpoint/2010/main" val="3222662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Incarceration of a WSU Subject</a:t>
            </a:r>
          </a:p>
        </p:txBody>
      </p:sp>
      <p:sp>
        <p:nvSpPr>
          <p:cNvPr id="3" name="Content Placeholder 2"/>
          <p:cNvSpPr>
            <a:spLocks noGrp="1"/>
          </p:cNvSpPr>
          <p:nvPr>
            <p:ph idx="1"/>
          </p:nvPr>
        </p:nvSpPr>
        <p:spPr/>
        <p:txBody>
          <a:bodyPr>
            <a:normAutofit fontScale="92500" lnSpcReduction="10000"/>
          </a:bodyPr>
          <a:lstStyle/>
          <a:p>
            <a:pPr marL="857250" lvl="1" indent="-457200">
              <a:buFont typeface="Wingdings" panose="05000000000000000000" pitchFamily="2" charset="2"/>
              <a:buChar char="Ø"/>
            </a:pPr>
            <a:r>
              <a:rPr lang="en-US" sz="2600" dirty="0"/>
              <a:t>"Prisoner" is defined by HHS regulations at 45 CFR part 46.303(c) as "any individual involuntarily confined or detained in a penal institution.  The term is intended to encompass individuals sentenced to such an institution under a criminal or civil statute, individuals detained in other facilities by virtue of statutes or commitment procedures which provide alternatives to criminal prosecution or incarceration in a penal institution, and individuals detained pending arraignment, trial, or sentencing."</a:t>
            </a:r>
          </a:p>
          <a:p>
            <a:pPr marL="0" indent="0">
              <a:buNone/>
            </a:pPr>
            <a:r>
              <a:rPr lang="en-US" dirty="0"/>
              <a:t>	</a:t>
            </a:r>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21</a:t>
            </a:fld>
            <a:endParaRPr lang="en-US"/>
          </a:p>
        </p:txBody>
      </p:sp>
    </p:spTree>
    <p:extLst>
      <p:ext uri="{BB962C8B-B14F-4D97-AF65-F5344CB8AC3E}">
        <p14:creationId xmlns:p14="http://schemas.microsoft.com/office/powerpoint/2010/main" val="2058237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Unresolved Subject Complaints</a:t>
            </a:r>
          </a:p>
        </p:txBody>
      </p:sp>
      <p:sp>
        <p:nvSpPr>
          <p:cNvPr id="3" name="Content Placeholder 2"/>
          <p:cNvSpPr>
            <a:spLocks noGrp="1"/>
          </p:cNvSpPr>
          <p:nvPr>
            <p:ph idx="1"/>
          </p:nvPr>
        </p:nvSpPr>
        <p:spPr/>
        <p:txBody>
          <a:bodyPr/>
          <a:lstStyle/>
          <a:p>
            <a:pPr marL="857250" lvl="1" indent="-457200">
              <a:buFont typeface="Wingdings" panose="05000000000000000000" pitchFamily="2" charset="2"/>
              <a:buChar char="Ø"/>
            </a:pPr>
            <a:r>
              <a:rPr lang="en-US" sz="2600" b="0" dirty="0"/>
              <a:t>Complaint of or related to a WSU IRB research subject when the complaint indicates unexpected risks or the complaint cannot be resolved by the research team</a:t>
            </a:r>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22</a:t>
            </a:fld>
            <a:endParaRPr lang="en-US"/>
          </a:p>
        </p:txBody>
      </p:sp>
    </p:spTree>
    <p:extLst>
      <p:ext uri="{BB962C8B-B14F-4D97-AF65-F5344CB8AC3E}">
        <p14:creationId xmlns:p14="http://schemas.microsoft.com/office/powerpoint/2010/main" val="1512670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Unanticipated Adverse Device Effect </a:t>
            </a:r>
          </a:p>
        </p:txBody>
      </p:sp>
      <p:sp>
        <p:nvSpPr>
          <p:cNvPr id="3" name="Content Placeholder 2"/>
          <p:cNvSpPr>
            <a:spLocks noGrp="1"/>
          </p:cNvSpPr>
          <p:nvPr>
            <p:ph idx="1"/>
          </p:nvPr>
        </p:nvSpPr>
        <p:spPr/>
        <p:txBody>
          <a:bodyPr/>
          <a:lstStyle/>
          <a:p>
            <a:pPr marL="742950" lvl="2" indent="-342900">
              <a:buFont typeface="Wingdings" panose="05000000000000000000" pitchFamily="2" charset="2"/>
              <a:buChar char="Ø"/>
            </a:pPr>
            <a:r>
              <a:rPr lang="en-US" sz="2400" dirty="0"/>
              <a:t>Unanticipated Adverse Device Effect means any serious adverse effect on health or safety or any life-threatening problem or death caused by, or associated with, a device, if that effect, problem, or death was not previously identified in nature, severity, or degree of incidence in the investigational plan or application.  Any other unanticipated serious problem associated with a device that relates to the rights, safety, or welfare of subjects.</a:t>
            </a:r>
            <a:r>
              <a:rPr lang="en-US" sz="2400" b="1" dirty="0"/>
              <a:t> </a:t>
            </a:r>
            <a:endParaRPr lang="en-US" sz="2400"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23</a:t>
            </a:fld>
            <a:endParaRPr lang="en-US"/>
          </a:p>
        </p:txBody>
      </p:sp>
    </p:spTree>
    <p:extLst>
      <p:ext uri="{BB962C8B-B14F-4D97-AF65-F5344CB8AC3E}">
        <p14:creationId xmlns:p14="http://schemas.microsoft.com/office/powerpoint/2010/main" val="3007571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Audits</a:t>
            </a:r>
          </a:p>
        </p:txBody>
      </p:sp>
      <p:sp>
        <p:nvSpPr>
          <p:cNvPr id="3" name="Content Placeholder 2"/>
          <p:cNvSpPr>
            <a:spLocks noGrp="1"/>
          </p:cNvSpPr>
          <p:nvPr>
            <p:ph idx="1"/>
          </p:nvPr>
        </p:nvSpPr>
        <p:spPr/>
        <p:txBody>
          <a:bodyPr/>
          <a:lstStyle/>
          <a:p>
            <a:pPr marL="857250" lvl="1" indent="-457200">
              <a:lnSpc>
                <a:spcPct val="90000"/>
              </a:lnSpc>
              <a:buFont typeface="Wingdings" panose="05000000000000000000" pitchFamily="2" charset="2"/>
              <a:buChar char="Ø"/>
            </a:pPr>
            <a:r>
              <a:rPr lang="en-US" sz="2400" dirty="0"/>
              <a:t>Any audit, inspection, inquiry by a governmental agency, or correspondence with a government agency</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24</a:t>
            </a:fld>
            <a:endParaRPr lang="en-US"/>
          </a:p>
        </p:txBody>
      </p:sp>
    </p:spTree>
    <p:extLst>
      <p:ext uri="{BB962C8B-B14F-4D97-AF65-F5344CB8AC3E}">
        <p14:creationId xmlns:p14="http://schemas.microsoft.com/office/powerpoint/2010/main" val="2520288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Reports</a:t>
            </a:r>
          </a:p>
        </p:txBody>
      </p:sp>
      <p:sp>
        <p:nvSpPr>
          <p:cNvPr id="3" name="Content Placeholder 2"/>
          <p:cNvSpPr>
            <a:spLocks noGrp="1"/>
          </p:cNvSpPr>
          <p:nvPr>
            <p:ph idx="1"/>
          </p:nvPr>
        </p:nvSpPr>
        <p:spPr/>
        <p:txBody>
          <a:bodyPr/>
          <a:lstStyle/>
          <a:p>
            <a:pPr marL="457200" lvl="3" indent="0">
              <a:buNone/>
            </a:pPr>
            <a:endParaRPr lang="en-US" sz="2400" dirty="0"/>
          </a:p>
          <a:p>
            <a:pPr marL="800100" lvl="4" indent="-342900">
              <a:buClr>
                <a:srgbClr val="0066CC"/>
              </a:buClr>
              <a:buFont typeface="Wingdings" panose="05000000000000000000" pitchFamily="2" charset="2"/>
              <a:buChar char="Ø"/>
            </a:pPr>
            <a:r>
              <a:rPr lang="en-US" sz="2400" dirty="0">
                <a:ea typeface="+mn-ea"/>
                <a:cs typeface="+mn-cs"/>
              </a:rPr>
              <a:t>Any written report of a federal agency (e.g., FDA Form 483, Establishment Inspection Report (EIR), Warning Letter)</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25</a:t>
            </a:fld>
            <a:endParaRPr lang="en-US"/>
          </a:p>
        </p:txBody>
      </p:sp>
    </p:spTree>
    <p:extLst>
      <p:ext uri="{BB962C8B-B14F-4D97-AF65-F5344CB8AC3E}">
        <p14:creationId xmlns:p14="http://schemas.microsoft.com/office/powerpoint/2010/main" val="2959735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 Audit Report</a:t>
            </a:r>
          </a:p>
        </p:txBody>
      </p:sp>
      <p:sp>
        <p:nvSpPr>
          <p:cNvPr id="3" name="Content Placeholder 2"/>
          <p:cNvSpPr>
            <a:spLocks noGrp="1"/>
          </p:cNvSpPr>
          <p:nvPr>
            <p:ph idx="1"/>
          </p:nvPr>
        </p:nvSpPr>
        <p:spPr/>
        <p:txBody>
          <a:bodyPr/>
          <a:lstStyle/>
          <a:p>
            <a:pPr marL="800100" lvl="4" indent="-342900">
              <a:buClr>
                <a:srgbClr val="0066CC"/>
              </a:buClr>
              <a:buFont typeface="Wingdings" panose="05000000000000000000" pitchFamily="2" charset="2"/>
              <a:buChar char="Ø"/>
            </a:pPr>
            <a:r>
              <a:rPr lang="en-US" sz="2400" dirty="0">
                <a:ea typeface="+mn-ea"/>
                <a:cs typeface="+mn-cs"/>
              </a:rPr>
              <a:t>Any written audit report by a sponsor regardless of findings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26</a:t>
            </a:fld>
            <a:endParaRPr lang="en-US"/>
          </a:p>
        </p:txBody>
      </p:sp>
    </p:spTree>
    <p:extLst>
      <p:ext uri="{BB962C8B-B14F-4D97-AF65-F5344CB8AC3E}">
        <p14:creationId xmlns:p14="http://schemas.microsoft.com/office/powerpoint/2010/main" val="2584962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Subject Deaths</a:t>
            </a:r>
          </a:p>
        </p:txBody>
      </p:sp>
      <p:sp>
        <p:nvSpPr>
          <p:cNvPr id="3" name="Content Placeholder 2"/>
          <p:cNvSpPr>
            <a:spLocks noGrp="1"/>
          </p:cNvSpPr>
          <p:nvPr>
            <p:ph idx="1"/>
          </p:nvPr>
        </p:nvSpPr>
        <p:spPr/>
        <p:txBody>
          <a:bodyPr/>
          <a:lstStyle/>
          <a:p>
            <a:pPr marL="800100" lvl="4" indent="-342900">
              <a:buClr>
                <a:srgbClr val="0066CC"/>
              </a:buClr>
              <a:buFont typeface="Wingdings" panose="05000000000000000000" pitchFamily="2" charset="2"/>
              <a:buChar char="Ø"/>
            </a:pPr>
            <a:r>
              <a:rPr lang="en-US" sz="2400" dirty="0">
                <a:ea typeface="+mn-ea"/>
                <a:cs typeface="+mn-cs"/>
              </a:rPr>
              <a:t>Any internal subject death in a “greater than minimal risk” study, even if “anticipated,” if it occurs within 30 days of a study-related procedure/intervention or the administration of a study drug</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27</a:t>
            </a:fld>
            <a:endParaRPr lang="en-US"/>
          </a:p>
        </p:txBody>
      </p:sp>
    </p:spTree>
    <p:extLst>
      <p:ext uri="{BB962C8B-B14F-4D97-AF65-F5344CB8AC3E}">
        <p14:creationId xmlns:p14="http://schemas.microsoft.com/office/powerpoint/2010/main" val="4121230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Breach</a:t>
            </a:r>
          </a:p>
        </p:txBody>
      </p:sp>
      <p:sp>
        <p:nvSpPr>
          <p:cNvPr id="3" name="Content Placeholder 2"/>
          <p:cNvSpPr>
            <a:spLocks noGrp="1"/>
          </p:cNvSpPr>
          <p:nvPr>
            <p:ph idx="1"/>
          </p:nvPr>
        </p:nvSpPr>
        <p:spPr/>
        <p:txBody>
          <a:bodyPr>
            <a:normAutofit lnSpcReduction="10000"/>
          </a:bodyPr>
          <a:lstStyle/>
          <a:p>
            <a:pPr marL="457200" lvl="3" indent="0">
              <a:buNone/>
            </a:pPr>
            <a:r>
              <a:rPr lang="en-US" sz="2400" dirty="0"/>
              <a:t>Does the breach involve Protected Health Information (PHI)?</a:t>
            </a:r>
          </a:p>
          <a:p>
            <a:pPr marL="457200" lvl="3" indent="0" algn="ctr">
              <a:buNone/>
            </a:pPr>
            <a:endParaRPr lang="en-US" sz="2400" dirty="0"/>
          </a:p>
          <a:p>
            <a:pPr marL="800100" lvl="2" indent="0">
              <a:buNone/>
            </a:pPr>
            <a:r>
              <a:rPr lang="en-US" sz="2400" dirty="0"/>
              <a:t>“The Privacy Rule requires that the covered entity review and address any potential privacy breach within 60 days of any Workforce Member discovering the breach.  Therefore, prompt reporting of any Privacy Rule compliance issues is essential to meet this requirement.” </a:t>
            </a:r>
          </a:p>
          <a:p>
            <a:pPr marL="800100" lvl="2" indent="0">
              <a:buNone/>
            </a:pPr>
            <a:r>
              <a:rPr lang="en-US" sz="2400" i="1" dirty="0"/>
              <a:t>Use and Disclosure of Protected Health Information (PHI) in Human Subject Research </a:t>
            </a:r>
          </a:p>
          <a:p>
            <a:pPr marL="400050" lvl="1" indent="0">
              <a:buNone/>
            </a:pPr>
            <a:endParaRPr lang="en-US" sz="2400" dirty="0"/>
          </a:p>
          <a:p>
            <a:pPr marL="400050" lvl="1" indent="0">
              <a:buNone/>
            </a:pPr>
            <a:endParaRPr lang="en-US" sz="2400" i="1"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28</a:t>
            </a:fld>
            <a:endParaRPr lang="en-US"/>
          </a:p>
        </p:txBody>
      </p:sp>
    </p:spTree>
    <p:extLst>
      <p:ext uri="{BB962C8B-B14F-4D97-AF65-F5344CB8AC3E}">
        <p14:creationId xmlns:p14="http://schemas.microsoft.com/office/powerpoint/2010/main" val="3345238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via InfoED</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Reportable Problem/Event Form</a:t>
            </a:r>
          </a:p>
          <a:p>
            <a:pPr marL="0" indent="0">
              <a:buNone/>
            </a:pPr>
            <a:endParaRPr lang="en-US" dirty="0"/>
          </a:p>
          <a:p>
            <a:pPr lvl="1"/>
            <a:r>
              <a:rPr lang="en-US" sz="2400" dirty="0"/>
              <a:t>Event Description and Needed Actions</a:t>
            </a:r>
          </a:p>
          <a:p>
            <a:pPr lvl="1"/>
            <a:r>
              <a:rPr lang="en-US" sz="2400" dirty="0"/>
              <a:t>External Notifications</a:t>
            </a:r>
          </a:p>
          <a:p>
            <a:pPr lvl="1"/>
            <a:r>
              <a:rPr lang="en-US" sz="2400" dirty="0"/>
              <a:t>Research Team Review</a:t>
            </a:r>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29</a:t>
            </a:fld>
            <a:endParaRPr lang="en-US"/>
          </a:p>
        </p:txBody>
      </p:sp>
    </p:spTree>
    <p:extLst>
      <p:ext uri="{BB962C8B-B14F-4D97-AF65-F5344CB8AC3E}">
        <p14:creationId xmlns:p14="http://schemas.microsoft.com/office/powerpoint/2010/main" val="164293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42708-9500-4E8C-81B9-55C0D975719F}"/>
              </a:ext>
            </a:extLst>
          </p:cNvPr>
          <p:cNvSpPr>
            <a:spLocks noGrp="1"/>
          </p:cNvSpPr>
          <p:nvPr>
            <p:ph type="title"/>
          </p:nvPr>
        </p:nvSpPr>
        <p:spPr/>
        <p:txBody>
          <a:bodyPr/>
          <a:lstStyle/>
          <a:p>
            <a:r>
              <a:rPr lang="en-US" dirty="0"/>
              <a:t>Exemptions</a:t>
            </a:r>
          </a:p>
        </p:txBody>
      </p:sp>
      <p:sp>
        <p:nvSpPr>
          <p:cNvPr id="3" name="Content Placeholder 2">
            <a:extLst>
              <a:ext uri="{FF2B5EF4-FFF2-40B4-BE49-F238E27FC236}">
                <a16:creationId xmlns:a16="http://schemas.microsoft.com/office/drawing/2014/main" id="{F6F79D32-A70F-4295-9D02-90908B8869A5}"/>
              </a:ext>
            </a:extLst>
          </p:cNvPr>
          <p:cNvSpPr>
            <a:spLocks noGrp="1"/>
          </p:cNvSpPr>
          <p:nvPr>
            <p:ph idx="1"/>
          </p:nvPr>
        </p:nvSpPr>
        <p:spPr>
          <a:xfrm>
            <a:off x="457200" y="1559337"/>
            <a:ext cx="8229600" cy="4502098"/>
          </a:xfrm>
        </p:spPr>
        <p:txBody>
          <a:bodyPr>
            <a:normAutofit fontScale="92500" lnSpcReduction="10000"/>
          </a:bodyPr>
          <a:lstStyle/>
          <a:p>
            <a:r>
              <a:rPr lang="en-US" dirty="0"/>
              <a:t>New/Revised Categories </a:t>
            </a:r>
          </a:p>
          <a:p>
            <a:r>
              <a:rPr lang="en-US" dirty="0"/>
              <a:t>Expedited → Exempt 2019</a:t>
            </a:r>
          </a:p>
          <a:p>
            <a:r>
              <a:rPr lang="en-US" dirty="0"/>
              <a:t>Limited IRB Review </a:t>
            </a:r>
          </a:p>
          <a:p>
            <a:pPr lvl="1"/>
            <a:r>
              <a:rPr lang="en-US" dirty="0"/>
              <a:t>One member</a:t>
            </a:r>
          </a:p>
          <a:p>
            <a:pPr lvl="1"/>
            <a:r>
              <a:rPr lang="en-US" dirty="0"/>
              <a:t>Limited to privacy and confidentiality</a:t>
            </a:r>
          </a:p>
          <a:p>
            <a:r>
              <a:rPr lang="en-US" dirty="0"/>
              <a:t>Chart reviews</a:t>
            </a:r>
          </a:p>
          <a:p>
            <a:pPr lvl="1"/>
            <a:r>
              <a:rPr lang="en-US" dirty="0"/>
              <a:t>Now retrospective and prospective</a:t>
            </a:r>
          </a:p>
          <a:p>
            <a:pPr lvl="1"/>
            <a:r>
              <a:rPr lang="en-US" dirty="0"/>
              <a:t>Can include identifiers, if HIPAA-regulated</a:t>
            </a:r>
          </a:p>
          <a:p>
            <a:pPr lvl="1"/>
            <a:r>
              <a:rPr lang="en-US" dirty="0"/>
              <a:t>Require amendment for personnel/data changes</a:t>
            </a:r>
          </a:p>
          <a:p>
            <a:pPr lvl="1"/>
            <a:endParaRPr lang="en-US" sz="3200" dirty="0"/>
          </a:p>
        </p:txBody>
      </p:sp>
    </p:spTree>
    <p:extLst>
      <p:ext uri="{BB962C8B-B14F-4D97-AF65-F5344CB8AC3E}">
        <p14:creationId xmlns:p14="http://schemas.microsoft.com/office/powerpoint/2010/main" val="2535956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A49D7-98CF-454D-88B2-E2AF96E34D96}"/>
              </a:ext>
            </a:extLst>
          </p:cNvPr>
          <p:cNvSpPr>
            <a:spLocks noGrp="1"/>
          </p:cNvSpPr>
          <p:nvPr>
            <p:ph type="title"/>
          </p:nvPr>
        </p:nvSpPr>
        <p:spPr/>
        <p:txBody>
          <a:bodyPr>
            <a:normAutofit fontScale="90000"/>
          </a:bodyPr>
          <a:lstStyle/>
          <a:p>
            <a:r>
              <a:rPr lang="en-US" dirty="0"/>
              <a:t>IRB Review of Reportable Events</a:t>
            </a:r>
          </a:p>
        </p:txBody>
      </p:sp>
      <p:sp>
        <p:nvSpPr>
          <p:cNvPr id="3" name="Content Placeholder 2">
            <a:extLst>
              <a:ext uri="{FF2B5EF4-FFF2-40B4-BE49-F238E27FC236}">
                <a16:creationId xmlns:a16="http://schemas.microsoft.com/office/drawing/2014/main" id="{66ACCBEC-9E1D-4ED6-84FF-AD1CCA1CA170}"/>
              </a:ext>
            </a:extLst>
          </p:cNvPr>
          <p:cNvSpPr>
            <a:spLocks noGrp="1"/>
          </p:cNvSpPr>
          <p:nvPr>
            <p:ph idx="1"/>
          </p:nvPr>
        </p:nvSpPr>
        <p:spPr/>
        <p:txBody>
          <a:bodyPr>
            <a:normAutofit fontScale="85000" lnSpcReduction="20000"/>
          </a:bodyPr>
          <a:lstStyle/>
          <a:p>
            <a:r>
              <a:rPr lang="en-US" dirty="0"/>
              <a:t>IRB Office – Screen whether meets prompt reporting category</a:t>
            </a:r>
          </a:p>
          <a:p>
            <a:r>
              <a:rPr lang="en-US" dirty="0"/>
              <a:t>Chair or Designee – Initial subject safety assessment </a:t>
            </a:r>
          </a:p>
          <a:p>
            <a:r>
              <a:rPr lang="en-US" dirty="0"/>
              <a:t>Full Board Meeting – </a:t>
            </a:r>
          </a:p>
          <a:p>
            <a:pPr lvl="1"/>
            <a:r>
              <a:rPr lang="en-US" dirty="0"/>
              <a:t>Discuss substantive issues (Controverted)</a:t>
            </a:r>
          </a:p>
          <a:p>
            <a:pPr lvl="1"/>
            <a:r>
              <a:rPr lang="en-US" dirty="0"/>
              <a:t>Determine Whether Additional Info Needed (Approved or Table)</a:t>
            </a:r>
          </a:p>
          <a:p>
            <a:pPr lvl="1"/>
            <a:r>
              <a:rPr lang="en-US" dirty="0"/>
              <a:t>UAP and Non-Compliance Determinations</a:t>
            </a:r>
          </a:p>
          <a:p>
            <a:pPr lvl="1"/>
            <a:r>
              <a:rPr lang="en-US" dirty="0"/>
              <a:t>Required PI Actions?</a:t>
            </a:r>
          </a:p>
          <a:p>
            <a:pPr lvl="1"/>
            <a:r>
              <a:rPr lang="en-US" dirty="0"/>
              <a:t>IO, OHRP, FDA Reporting?</a:t>
            </a:r>
          </a:p>
          <a:p>
            <a:endParaRPr lang="en-US" dirty="0"/>
          </a:p>
        </p:txBody>
      </p:sp>
    </p:spTree>
    <p:extLst>
      <p:ext uri="{BB962C8B-B14F-4D97-AF65-F5344CB8AC3E}">
        <p14:creationId xmlns:p14="http://schemas.microsoft.com/office/powerpoint/2010/main" val="279651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Sponsor IND/IDE Safety Reports </a:t>
            </a:r>
          </a:p>
        </p:txBody>
      </p:sp>
      <p:sp>
        <p:nvSpPr>
          <p:cNvPr id="3" name="Content Placeholder 2"/>
          <p:cNvSpPr>
            <a:spLocks noGrp="1"/>
          </p:cNvSpPr>
          <p:nvPr>
            <p:ph idx="1"/>
          </p:nvPr>
        </p:nvSpPr>
        <p:spPr/>
        <p:txBody>
          <a:bodyPr>
            <a:normAutofit fontScale="77500" lnSpcReduction="20000"/>
          </a:bodyPr>
          <a:lstStyle/>
          <a:p>
            <a:pPr marL="0" indent="0">
              <a:buNone/>
            </a:pPr>
            <a:r>
              <a:rPr lang="en-US" sz="3400" b="0" dirty="0"/>
              <a:t>The WSU IRB </a:t>
            </a:r>
            <a:r>
              <a:rPr lang="en-US" sz="3400" b="0" u="sng" dirty="0"/>
              <a:t>does not </a:t>
            </a:r>
            <a:r>
              <a:rPr lang="en-US" sz="3400" b="0" dirty="0"/>
              <a:t>accept sponsor IND/IDE safety reports describing adverse events that have occurred at sites other than those subject to this policy (WSU, Premier Health, Dayton VA) unless the report is of an incident that is: (1) serious; (2) unexpected or unanticipated; (3) related to the investigational drug/device; and (4) suggests that subjects are at an increased risk of harm and as such warrants changes in the research, consent process, or informing subjects.  IND/IDE safety reports that warrant changes must be submitted in InfoED as an Amendment, not a Reportable Problem/Event.</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31</a:t>
            </a:fld>
            <a:endParaRPr lang="en-US"/>
          </a:p>
        </p:txBody>
      </p:sp>
    </p:spTree>
    <p:extLst>
      <p:ext uri="{BB962C8B-B14F-4D97-AF65-F5344CB8AC3E}">
        <p14:creationId xmlns:p14="http://schemas.microsoft.com/office/powerpoint/2010/main" val="252881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at Continuing Review</a:t>
            </a:r>
          </a:p>
        </p:txBody>
      </p:sp>
      <p:sp>
        <p:nvSpPr>
          <p:cNvPr id="3" name="Content Placeholder 2"/>
          <p:cNvSpPr>
            <a:spLocks noGrp="1"/>
          </p:cNvSpPr>
          <p:nvPr>
            <p:ph idx="1"/>
          </p:nvPr>
        </p:nvSpPr>
        <p:spPr/>
        <p:txBody>
          <a:bodyPr>
            <a:normAutofit fontScale="85000" lnSpcReduction="20000"/>
          </a:bodyPr>
          <a:lstStyle/>
          <a:p>
            <a:endParaRPr lang="en-US" dirty="0"/>
          </a:p>
          <a:p>
            <a:pPr>
              <a:buFont typeface="Wingdings" panose="05000000000000000000" pitchFamily="2" charset="2"/>
              <a:buChar char="Ø"/>
            </a:pPr>
            <a:r>
              <a:rPr lang="en-US" b="0" dirty="0"/>
              <a:t>Minor Protocol Deviations via Study Deviation Summary Sheet</a:t>
            </a:r>
          </a:p>
          <a:p>
            <a:pPr>
              <a:buFont typeface="Wingdings" panose="05000000000000000000" pitchFamily="2" charset="2"/>
              <a:buChar char="Ø"/>
            </a:pPr>
            <a:endParaRPr lang="en-US" b="0" dirty="0"/>
          </a:p>
          <a:p>
            <a:pPr>
              <a:buFont typeface="Wingdings" panose="05000000000000000000" pitchFamily="2" charset="2"/>
              <a:buChar char="Ø"/>
            </a:pPr>
            <a:r>
              <a:rPr lang="en-US" b="0" dirty="0"/>
              <a:t>Internal Serious Adverse Events (that are not Unanticipated Problems) via Serious Internal Event Reporting Log</a:t>
            </a:r>
          </a:p>
          <a:p>
            <a:pPr>
              <a:buFont typeface="Wingdings" panose="05000000000000000000" pitchFamily="2" charset="2"/>
              <a:buChar char="Ø"/>
            </a:pPr>
            <a:endParaRPr lang="en-US" b="0" dirty="0"/>
          </a:p>
          <a:p>
            <a:pPr>
              <a:buFont typeface="Wingdings" panose="05000000000000000000" pitchFamily="2" charset="2"/>
              <a:buChar char="Ø"/>
            </a:pPr>
            <a:r>
              <a:rPr lang="en-US" b="0" dirty="0"/>
              <a:t>Sponsor Monitoring Reports that Require Corrective Actions</a:t>
            </a:r>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32</a:t>
            </a:fld>
            <a:endParaRPr lang="en-US"/>
          </a:p>
        </p:txBody>
      </p:sp>
    </p:spTree>
    <p:extLst>
      <p:ext uri="{BB962C8B-B14F-4D97-AF65-F5344CB8AC3E}">
        <p14:creationId xmlns:p14="http://schemas.microsoft.com/office/powerpoint/2010/main" val="3291380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Forms</a:t>
            </a:r>
          </a:p>
        </p:txBody>
      </p:sp>
      <p:sp>
        <p:nvSpPr>
          <p:cNvPr id="3" name="Content Placeholder 2"/>
          <p:cNvSpPr>
            <a:spLocks noGrp="1"/>
          </p:cNvSpPr>
          <p:nvPr>
            <p:ph idx="1"/>
          </p:nvPr>
        </p:nvSpPr>
        <p:spPr/>
        <p:txBody>
          <a:bodyPr/>
          <a:lstStyle/>
          <a:p>
            <a:r>
              <a:rPr lang="en-US" dirty="0"/>
              <a:t>Study Deviation Summary Sheet</a:t>
            </a:r>
          </a:p>
          <a:p>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33</a:t>
            </a:fld>
            <a:endParaRPr lang="en-US"/>
          </a:p>
        </p:txBody>
      </p:sp>
      <p:pic>
        <p:nvPicPr>
          <p:cNvPr id="6" name="Picture 5"/>
          <p:cNvPicPr>
            <a:picLocks noChangeAspect="1"/>
          </p:cNvPicPr>
          <p:nvPr/>
        </p:nvPicPr>
        <p:blipFill>
          <a:blip r:embed="rId2"/>
          <a:stretch>
            <a:fillRect/>
          </a:stretch>
        </p:blipFill>
        <p:spPr>
          <a:xfrm>
            <a:off x="0" y="76200"/>
            <a:ext cx="7315199" cy="5842217"/>
          </a:xfrm>
          <a:prstGeom prst="rect">
            <a:avLst/>
          </a:prstGeom>
        </p:spPr>
      </p:pic>
    </p:spTree>
    <p:extLst>
      <p:ext uri="{BB962C8B-B14F-4D97-AF65-F5344CB8AC3E}">
        <p14:creationId xmlns:p14="http://schemas.microsoft.com/office/powerpoint/2010/main" val="2812794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08585" y="0"/>
            <a:ext cx="7483793" cy="6172200"/>
          </a:xfrm>
          <a:prstGeom prst="rect">
            <a:avLst/>
          </a:prstGeom>
        </p:spPr>
      </p:pic>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34</a:t>
            </a:fld>
            <a:endParaRPr lang="en-US"/>
          </a:p>
        </p:txBody>
      </p:sp>
    </p:spTree>
    <p:extLst>
      <p:ext uri="{BB962C8B-B14F-4D97-AF65-F5344CB8AC3E}">
        <p14:creationId xmlns:p14="http://schemas.microsoft.com/office/powerpoint/2010/main" val="552121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Prompt Report Needed?</a:t>
            </a:r>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Ø"/>
            </a:pPr>
            <a:r>
              <a:rPr lang="en-US" b="0" dirty="0"/>
              <a:t>Study procedures initiated prior to obtaining written consent per IRB-approved protocol</a:t>
            </a:r>
          </a:p>
          <a:p>
            <a:pPr>
              <a:buFont typeface="Wingdings" panose="05000000000000000000" pitchFamily="2" charset="2"/>
              <a:buChar char="Ø"/>
            </a:pPr>
            <a:r>
              <a:rPr lang="en-US" b="0" dirty="0"/>
              <a:t>Subject received experimental radiation treatment 2 days prior to dying at their home</a:t>
            </a:r>
          </a:p>
          <a:p>
            <a:pPr>
              <a:buFont typeface="Wingdings" panose="05000000000000000000" pitchFamily="2" charset="2"/>
              <a:buChar char="Ø"/>
            </a:pPr>
            <a:r>
              <a:rPr lang="en-US" b="0" dirty="0"/>
              <a:t>Subject did not show up for study visit and did not receive x-ray within 14-day window – received x-ray on day 17</a:t>
            </a:r>
          </a:p>
          <a:p>
            <a:pPr>
              <a:buFont typeface="Wingdings" panose="05000000000000000000" pitchFamily="2" charset="2"/>
              <a:buChar char="Ø"/>
            </a:pPr>
            <a:r>
              <a:rPr lang="en-US" b="0" dirty="0"/>
              <a:t>Study team member’s iPad stolen in ED that contained identifiable study data</a:t>
            </a:r>
          </a:p>
          <a:p>
            <a:pPr>
              <a:buFont typeface="Wingdings" panose="05000000000000000000" pitchFamily="2" charset="2"/>
              <a:buChar char="Ø"/>
            </a:pPr>
            <a:r>
              <a:rPr lang="en-US" b="0" dirty="0"/>
              <a:t>Subject hospitalized for expected side effect that was described within the informed consent document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35</a:t>
            </a:fld>
            <a:endParaRPr lang="en-US"/>
          </a:p>
        </p:txBody>
      </p:sp>
    </p:spTree>
    <p:extLst>
      <p:ext uri="{BB962C8B-B14F-4D97-AF65-F5344CB8AC3E}">
        <p14:creationId xmlns:p14="http://schemas.microsoft.com/office/powerpoint/2010/main" val="1430212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36</a:t>
            </a:fld>
            <a:endParaRPr lang="en-US"/>
          </a:p>
        </p:txBody>
      </p:sp>
    </p:spTree>
    <p:extLst>
      <p:ext uri="{BB962C8B-B14F-4D97-AF65-F5344CB8AC3E}">
        <p14:creationId xmlns:p14="http://schemas.microsoft.com/office/powerpoint/2010/main" val="3235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C069-40B8-44D5-874C-A81806DDD9FF}"/>
              </a:ext>
            </a:extLst>
          </p:cNvPr>
          <p:cNvSpPr>
            <a:spLocks noGrp="1"/>
          </p:cNvSpPr>
          <p:nvPr>
            <p:ph type="title"/>
          </p:nvPr>
        </p:nvSpPr>
        <p:spPr/>
        <p:txBody>
          <a:bodyPr/>
          <a:lstStyle/>
          <a:p>
            <a:r>
              <a:rPr lang="en-US" dirty="0"/>
              <a:t>Expedited Continuing Review</a:t>
            </a:r>
          </a:p>
        </p:txBody>
      </p:sp>
      <p:sp>
        <p:nvSpPr>
          <p:cNvPr id="3" name="Content Placeholder 2">
            <a:extLst>
              <a:ext uri="{FF2B5EF4-FFF2-40B4-BE49-F238E27FC236}">
                <a16:creationId xmlns:a16="http://schemas.microsoft.com/office/drawing/2014/main" id="{233644CE-63A4-45D6-BDFA-73F7B4BFA84E}"/>
              </a:ext>
            </a:extLst>
          </p:cNvPr>
          <p:cNvSpPr>
            <a:spLocks noGrp="1"/>
          </p:cNvSpPr>
          <p:nvPr>
            <p:ph idx="1"/>
          </p:nvPr>
        </p:nvSpPr>
        <p:spPr/>
        <p:txBody>
          <a:bodyPr>
            <a:normAutofit lnSpcReduction="10000"/>
          </a:bodyPr>
          <a:lstStyle/>
          <a:p>
            <a:r>
              <a:rPr lang="en-US" dirty="0"/>
              <a:t>Categories Not Revised ~ 300 studies</a:t>
            </a:r>
          </a:p>
          <a:p>
            <a:r>
              <a:rPr lang="en-US" dirty="0"/>
              <a:t>FDA-regulated – CR still required</a:t>
            </a:r>
          </a:p>
          <a:p>
            <a:r>
              <a:rPr lang="en-US" dirty="0"/>
              <a:t>New federally-funded studies must not have “CR”</a:t>
            </a:r>
          </a:p>
          <a:p>
            <a:r>
              <a:rPr lang="en-US" dirty="0"/>
              <a:t>Administrative Update Every 2 Years – Reviewed by IRB Office</a:t>
            </a:r>
          </a:p>
          <a:p>
            <a:r>
              <a:rPr lang="en-US" dirty="0"/>
              <a:t>Amendments/Reportable Events still required while study is open</a:t>
            </a:r>
          </a:p>
          <a:p>
            <a:endParaRPr lang="en-US" dirty="0"/>
          </a:p>
        </p:txBody>
      </p:sp>
    </p:spTree>
    <p:extLst>
      <p:ext uri="{BB962C8B-B14F-4D97-AF65-F5344CB8AC3E}">
        <p14:creationId xmlns:p14="http://schemas.microsoft.com/office/powerpoint/2010/main" val="224781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4327-0CD8-4A3D-B955-337FAC7356BA}"/>
              </a:ext>
            </a:extLst>
          </p:cNvPr>
          <p:cNvSpPr>
            <a:spLocks noGrp="1"/>
          </p:cNvSpPr>
          <p:nvPr>
            <p:ph type="title"/>
          </p:nvPr>
        </p:nvSpPr>
        <p:spPr/>
        <p:txBody>
          <a:bodyPr/>
          <a:lstStyle/>
          <a:p>
            <a:r>
              <a:rPr lang="en-US" dirty="0"/>
              <a:t>Informed Consent</a:t>
            </a:r>
          </a:p>
        </p:txBody>
      </p:sp>
      <p:sp>
        <p:nvSpPr>
          <p:cNvPr id="3" name="Content Placeholder 2">
            <a:extLst>
              <a:ext uri="{FF2B5EF4-FFF2-40B4-BE49-F238E27FC236}">
                <a16:creationId xmlns:a16="http://schemas.microsoft.com/office/drawing/2014/main" id="{26895430-4468-42C2-A604-6FBBBFB2DD58}"/>
              </a:ext>
            </a:extLst>
          </p:cNvPr>
          <p:cNvSpPr>
            <a:spLocks noGrp="1"/>
          </p:cNvSpPr>
          <p:nvPr>
            <p:ph idx="1"/>
          </p:nvPr>
        </p:nvSpPr>
        <p:spPr/>
        <p:txBody>
          <a:bodyPr/>
          <a:lstStyle/>
          <a:p>
            <a:r>
              <a:rPr lang="en-US" dirty="0"/>
              <a:t>Key Information Summary</a:t>
            </a:r>
          </a:p>
          <a:p>
            <a:r>
              <a:rPr lang="en-US" dirty="0"/>
              <a:t>New Consent Elements </a:t>
            </a:r>
          </a:p>
          <a:p>
            <a:r>
              <a:rPr lang="en-US" dirty="0"/>
              <a:t>Changes to Full Waiver Justification</a:t>
            </a:r>
          </a:p>
          <a:p>
            <a:r>
              <a:rPr lang="en-US" dirty="0"/>
              <a:t>No waiver for recruitment screening</a:t>
            </a:r>
          </a:p>
          <a:p>
            <a:r>
              <a:rPr lang="en-US" dirty="0"/>
              <a:t>Consent posted no later than 60 days after last study visit – FF Clinical Trials </a:t>
            </a:r>
          </a:p>
          <a:p>
            <a:r>
              <a:rPr lang="en-US" dirty="0"/>
              <a:t>Not permitting “Broad Consent”</a:t>
            </a:r>
          </a:p>
          <a:p>
            <a:endParaRPr lang="en-US" dirty="0"/>
          </a:p>
        </p:txBody>
      </p:sp>
    </p:spTree>
    <p:extLst>
      <p:ext uri="{BB962C8B-B14F-4D97-AF65-F5344CB8AC3E}">
        <p14:creationId xmlns:p14="http://schemas.microsoft.com/office/powerpoint/2010/main" val="272740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9E06-D447-4F3D-B392-DFBB62EDBF4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6D6DFB18-D08F-4B2E-8779-73116EB0338A}"/>
              </a:ext>
            </a:extLst>
          </p:cNvPr>
          <p:cNvSpPr>
            <a:spLocks noGrp="1"/>
          </p:cNvSpPr>
          <p:nvPr>
            <p:ph idx="1"/>
          </p:nvPr>
        </p:nvSpPr>
        <p:spPr/>
        <p:txBody>
          <a:bodyPr/>
          <a:lstStyle/>
          <a:p>
            <a:r>
              <a:rPr lang="en-US" dirty="0"/>
              <a:t>Complete Policy Revisions</a:t>
            </a:r>
          </a:p>
          <a:p>
            <a:r>
              <a:rPr lang="en-US" dirty="0"/>
              <a:t>Adjust InfoED Module to Reflect Changes</a:t>
            </a:r>
          </a:p>
          <a:p>
            <a:r>
              <a:rPr lang="en-US" dirty="0"/>
              <a:t>Train IRB </a:t>
            </a:r>
          </a:p>
          <a:p>
            <a:pPr lvl="1"/>
            <a:r>
              <a:rPr lang="en-US" dirty="0"/>
              <a:t>Read Policies/Guidance Documents</a:t>
            </a:r>
          </a:p>
          <a:p>
            <a:pPr lvl="1"/>
            <a:r>
              <a:rPr lang="en-US" dirty="0"/>
              <a:t>January 28</a:t>
            </a:r>
            <a:r>
              <a:rPr lang="en-US" baseline="30000" dirty="0"/>
              <a:t>th</a:t>
            </a:r>
            <a:r>
              <a:rPr lang="en-US" dirty="0"/>
              <a:t> Meeting</a:t>
            </a:r>
          </a:p>
          <a:p>
            <a:r>
              <a:rPr lang="en-US" dirty="0"/>
              <a:t>Train Investigators</a:t>
            </a:r>
          </a:p>
          <a:p>
            <a:pPr lvl="1"/>
            <a:r>
              <a:rPr lang="en-US" dirty="0"/>
              <a:t>Training PPTS on Website</a:t>
            </a:r>
          </a:p>
          <a:p>
            <a:pPr lvl="1"/>
            <a:endParaRPr lang="en-US" dirty="0"/>
          </a:p>
        </p:txBody>
      </p:sp>
    </p:spTree>
    <p:extLst>
      <p:ext uri="{BB962C8B-B14F-4D97-AF65-F5344CB8AC3E}">
        <p14:creationId xmlns:p14="http://schemas.microsoft.com/office/powerpoint/2010/main" val="193269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3B34-0A6C-4024-A86E-4395CE5F403A}"/>
              </a:ext>
            </a:extLst>
          </p:cNvPr>
          <p:cNvSpPr>
            <a:spLocks noGrp="1"/>
          </p:cNvSpPr>
          <p:nvPr>
            <p:ph type="title"/>
          </p:nvPr>
        </p:nvSpPr>
        <p:spPr/>
        <p:txBody>
          <a:bodyPr>
            <a:normAutofit fontScale="90000"/>
          </a:bodyPr>
          <a:lstStyle/>
          <a:p>
            <a:r>
              <a:rPr lang="en-US" dirty="0"/>
              <a:t>https://www.wright.edu/research/compliance/irb-general-information</a:t>
            </a:r>
          </a:p>
        </p:txBody>
      </p:sp>
      <p:pic>
        <p:nvPicPr>
          <p:cNvPr id="4" name="Content Placeholder 3">
            <a:extLst>
              <a:ext uri="{FF2B5EF4-FFF2-40B4-BE49-F238E27FC236}">
                <a16:creationId xmlns:a16="http://schemas.microsoft.com/office/drawing/2014/main" id="{C0C39D88-78CF-4431-B238-1F810A7E6C78}"/>
              </a:ext>
            </a:extLst>
          </p:cNvPr>
          <p:cNvPicPr>
            <a:picLocks noGrp="1" noChangeAspect="1"/>
          </p:cNvPicPr>
          <p:nvPr>
            <p:ph idx="1"/>
          </p:nvPr>
        </p:nvPicPr>
        <p:blipFill>
          <a:blip r:embed="rId2"/>
          <a:stretch>
            <a:fillRect/>
          </a:stretch>
        </p:blipFill>
        <p:spPr>
          <a:xfrm>
            <a:off x="259463" y="1562495"/>
            <a:ext cx="8625073" cy="4317475"/>
          </a:xfrm>
          <a:prstGeom prst="rect">
            <a:avLst/>
          </a:prstGeom>
        </p:spPr>
      </p:pic>
    </p:spTree>
    <p:extLst>
      <p:ext uri="{BB962C8B-B14F-4D97-AF65-F5344CB8AC3E}">
        <p14:creationId xmlns:p14="http://schemas.microsoft.com/office/powerpoint/2010/main" val="65941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4A48060-D813-4981-96F7-D8A30611C94C}" type="slidenum">
              <a:rPr lang="en-US"/>
              <a:pPr>
                <a:defRPr/>
              </a:pPr>
              <a:t>8</a:t>
            </a:fld>
            <a:endParaRPr lang="en-US"/>
          </a:p>
        </p:txBody>
      </p:sp>
      <p:sp>
        <p:nvSpPr>
          <p:cNvPr id="4099" name="Rectangle 2"/>
          <p:cNvSpPr>
            <a:spLocks noGrp="1" noChangeArrowheads="1"/>
          </p:cNvSpPr>
          <p:nvPr>
            <p:ph type="title"/>
          </p:nvPr>
        </p:nvSpPr>
        <p:spPr/>
        <p:txBody>
          <a:bodyPr/>
          <a:lstStyle/>
          <a:p>
            <a:r>
              <a:rPr lang="en-US" dirty="0"/>
              <a:t>The What and Why</a:t>
            </a:r>
          </a:p>
        </p:txBody>
      </p:sp>
      <p:sp>
        <p:nvSpPr>
          <p:cNvPr id="4100" name="Rectangle 3"/>
          <p:cNvSpPr>
            <a:spLocks noGrp="1" noChangeArrowheads="1"/>
          </p:cNvSpPr>
          <p:nvPr>
            <p:ph type="body" idx="1"/>
          </p:nvPr>
        </p:nvSpPr>
        <p:spPr/>
        <p:txBody>
          <a:bodyPr>
            <a:normAutofit/>
          </a:bodyPr>
          <a:lstStyle/>
          <a:p>
            <a:pPr>
              <a:buFont typeface="Wingdings" panose="05000000000000000000" pitchFamily="2" charset="2"/>
              <a:buChar char="Ø"/>
            </a:pPr>
            <a:r>
              <a:rPr lang="en-US" b="0" dirty="0"/>
              <a:t>In-depth review of WSU’s research policy entitled </a:t>
            </a:r>
            <a:r>
              <a:rPr lang="en-US" b="0" i="1" dirty="0"/>
              <a:t>Reportable Problems or Events</a:t>
            </a:r>
            <a:endParaRPr lang="en-US" b="0" dirty="0"/>
          </a:p>
          <a:p>
            <a:pPr>
              <a:buFont typeface="Wingdings" panose="05000000000000000000" pitchFamily="2" charset="2"/>
              <a:buChar char="Ø"/>
            </a:pPr>
            <a:endParaRPr lang="en-US" b="0" dirty="0"/>
          </a:p>
          <a:p>
            <a:pPr>
              <a:buFont typeface="Wingdings" panose="05000000000000000000" pitchFamily="2" charset="2"/>
              <a:buChar char="Ø"/>
            </a:pPr>
            <a:r>
              <a:rPr lang="en-US" b="0" dirty="0"/>
              <a:t>To ensure that you understand how to be compliant with the new policy when reviewing the Reportable Event Form</a:t>
            </a:r>
          </a:p>
          <a:p>
            <a:pPr marL="0" indent="0">
              <a:buNone/>
            </a:pPr>
            <a:endParaRPr lang="en-US" b="0" dirty="0">
              <a:latin typeface="+mj-lt"/>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52225127"/>
              </p:ext>
            </p:extLst>
          </p:nvPr>
        </p:nvGraphicFramePr>
        <p:xfrm>
          <a:off x="301658" y="1069154"/>
          <a:ext cx="8613742" cy="4247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fld id="{42A2449A-6335-45A9-B195-98ED087BCA31}" type="slidenum">
              <a:rPr lang="en-US" smtClean="0"/>
              <a:pPr>
                <a:defRPr/>
              </a:pPr>
              <a:t>9</a:t>
            </a:fld>
            <a:endParaRPr lang="en-US"/>
          </a:p>
        </p:txBody>
      </p:sp>
    </p:spTree>
    <p:extLst>
      <p:ext uri="{BB962C8B-B14F-4D97-AF65-F5344CB8AC3E}">
        <p14:creationId xmlns:p14="http://schemas.microsoft.com/office/powerpoint/2010/main" val="3105599059"/>
      </p:ext>
    </p:extLst>
  </p:cSld>
  <p:clrMapOvr>
    <a:masterClrMapping/>
  </p:clrMapOvr>
</p:sld>
</file>

<file path=ppt/theme/theme1.xml><?xml version="1.0" encoding="utf-8"?>
<a:theme xmlns:a="http://schemas.openxmlformats.org/drawingml/2006/main" name="Cover Slide Option 1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ver Slide Option 2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Slide Option 3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 Slide Option 4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 Slide Option 5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over Slide Option 6 (includes title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Inside Slide Option 1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Inside Slide Option 2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1595</Words>
  <Application>Microsoft Office PowerPoint</Application>
  <PresentationFormat>On-screen Show (4:3)</PresentationFormat>
  <Paragraphs>223</Paragraphs>
  <Slides>36</Slides>
  <Notes>10</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36</vt:i4>
      </vt:variant>
    </vt:vector>
  </HeadingPairs>
  <TitlesOfParts>
    <vt:vector size="47" baseType="lpstr">
      <vt:lpstr>Arial</vt:lpstr>
      <vt:lpstr>Calibri</vt:lpstr>
      <vt:lpstr>Wingdings</vt:lpstr>
      <vt:lpstr>Cover Slide Option 1 (includes title slide, title/author slide, and ending slide)</vt:lpstr>
      <vt:lpstr>Cover Slide Option 2 (includes title slide, title/author slide, and ending slide)</vt:lpstr>
      <vt:lpstr>Cover Slide Option 3 (includes title slide, title/author slide, and ending slide)</vt:lpstr>
      <vt:lpstr>Cover Slide Option 4 (includes title slide, title/author slide, and ending slide)</vt:lpstr>
      <vt:lpstr>Cover Slide Option 5 (includes title slide, title/author slide, and ending slide)</vt:lpstr>
      <vt:lpstr>Cover Slide Option 6 (includes title slide and ending slide)</vt:lpstr>
      <vt:lpstr>Inside Slide Option 1 (includes different content layouts)</vt:lpstr>
      <vt:lpstr>Inside Slide Option 2 (includes different content layouts)</vt:lpstr>
      <vt:lpstr>Reportable Events &amp; Revised Common Rule</vt:lpstr>
      <vt:lpstr>Revised Common Rule</vt:lpstr>
      <vt:lpstr>Exemptions</vt:lpstr>
      <vt:lpstr>Expedited Continuing Review</vt:lpstr>
      <vt:lpstr>Informed Consent</vt:lpstr>
      <vt:lpstr>Next Steps</vt:lpstr>
      <vt:lpstr>https://www.wright.edu/research/compliance/irb-general-information</vt:lpstr>
      <vt:lpstr>The What and Why</vt:lpstr>
      <vt:lpstr>Scope</vt:lpstr>
      <vt:lpstr>Reporting Responsibilities</vt:lpstr>
      <vt:lpstr>Reporting Responsibilities</vt:lpstr>
      <vt:lpstr>Prompt Reporting</vt:lpstr>
      <vt:lpstr>Submit via InfoED</vt:lpstr>
      <vt:lpstr>Internal/External Unanticipated Problem </vt:lpstr>
      <vt:lpstr>Serious</vt:lpstr>
      <vt:lpstr>Change to Risk/Benefit Ratio</vt:lpstr>
      <vt:lpstr>Change in FDA Labeling</vt:lpstr>
      <vt:lpstr>Deviation for Immediate Hazard</vt:lpstr>
      <vt:lpstr>Major Protocol Deviation</vt:lpstr>
      <vt:lpstr>Major Protocol Deviations</vt:lpstr>
      <vt:lpstr>Incarceration of a WSU Subject</vt:lpstr>
      <vt:lpstr>Unresolved Subject Complaints</vt:lpstr>
      <vt:lpstr>Unanticipated Adverse Device Effect </vt:lpstr>
      <vt:lpstr>Government Audits</vt:lpstr>
      <vt:lpstr>Federal Reports</vt:lpstr>
      <vt:lpstr>Sponsor Audit Report</vt:lpstr>
      <vt:lpstr>Internal Subject Deaths</vt:lpstr>
      <vt:lpstr>Confidentiality Breach</vt:lpstr>
      <vt:lpstr>Submit via InfoED</vt:lpstr>
      <vt:lpstr>IRB Review of Reportable Events</vt:lpstr>
      <vt:lpstr>Sponsor IND/IDE Safety Reports </vt:lpstr>
      <vt:lpstr>Reporting at Continuing Review</vt:lpstr>
      <vt:lpstr>Reporting Forms</vt:lpstr>
      <vt:lpstr>PowerPoint Presentation</vt:lpstr>
      <vt:lpstr>Prompt Report Needed?</vt:lpstr>
      <vt:lpstr>Questions??</vt:lpstr>
    </vt:vector>
  </TitlesOfParts>
  <Company>Wright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Earnest</dc:creator>
  <cp:lastModifiedBy>Christian LaMantia</cp:lastModifiedBy>
  <cp:revision>83</cp:revision>
  <cp:lastPrinted>2018-07-30T20:00:46Z</cp:lastPrinted>
  <dcterms:created xsi:type="dcterms:W3CDTF">2016-09-27T14:33:50Z</dcterms:created>
  <dcterms:modified xsi:type="dcterms:W3CDTF">2018-11-14T21:11:15Z</dcterms:modified>
</cp:coreProperties>
</file>