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64" r:id="rId2"/>
    <p:sldMasterId id="2147483672" r:id="rId3"/>
    <p:sldMasterId id="2147483680" r:id="rId4"/>
    <p:sldMasterId id="2147483736" r:id="rId5"/>
    <p:sldMasterId id="2147483688" r:id="rId6"/>
    <p:sldMasterId id="2147483713" r:id="rId7"/>
  </p:sldMasterIdLst>
  <p:sldIdLst>
    <p:sldId id="265" r:id="rId8"/>
    <p:sldId id="295" r:id="rId9"/>
    <p:sldId id="326" r:id="rId10"/>
    <p:sldId id="327" r:id="rId11"/>
    <p:sldId id="309" r:id="rId12"/>
    <p:sldId id="318" r:id="rId13"/>
    <p:sldId id="316" r:id="rId14"/>
    <p:sldId id="317" r:id="rId15"/>
    <p:sldId id="328" r:id="rId16"/>
    <p:sldId id="329" r:id="rId17"/>
    <p:sldId id="330" r:id="rId18"/>
    <p:sldId id="323" r:id="rId19"/>
    <p:sldId id="319" r:id="rId20"/>
    <p:sldId id="331" r:id="rId21"/>
    <p:sldId id="320" r:id="rId22"/>
    <p:sldId id="324" r:id="rId23"/>
    <p:sldId id="332" r:id="rId24"/>
    <p:sldId id="325" r:id="rId25"/>
    <p:sldId id="333" r:id="rId26"/>
    <p:sldId id="32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82E"/>
    <a:srgbClr val="CD9E52"/>
    <a:srgbClr val="0269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7" autoAdjust="0"/>
    <p:restoredTop sz="92277" autoAdjust="0"/>
  </p:normalViewPr>
  <p:slideViewPr>
    <p:cSldViewPr snapToGrid="0" snapToObjects="1">
      <p:cViewPr varScale="1">
        <p:scale>
          <a:sx n="89" d="100"/>
          <a:sy n="89" d="100"/>
        </p:scale>
        <p:origin x="11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01517"/>
            <a:ext cx="8229600" cy="1470025"/>
          </a:xfr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4257292"/>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77623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4709109" y="753259"/>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709109" y="2426569"/>
            <a:ext cx="4016350"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0978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11/2/2018</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4709109" y="1488271"/>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89036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11/2/2018</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895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58904"/>
            <a:ext cx="5562600" cy="1470025"/>
          </a:xfrm>
        </p:spPr>
        <p:txBody>
          <a:bodyPr>
            <a:normAutofit/>
          </a:bodyPr>
          <a:lstStyle>
            <a:lvl1pPr algn="l">
              <a:defRPr sz="3500"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4534A80-8F0F-8B4A-B1EE-DA8BDE36D262}"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03454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34A80-8F0F-8B4A-B1EE-DA8BDE36D262}"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137539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051516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212795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504037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2130425"/>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600450"/>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59166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457200" y="84764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25913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37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768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137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768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17281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129"/>
            <a:ext cx="8229600" cy="1143000"/>
          </a:xfrm>
        </p:spPr>
        <p:txBody>
          <a:bodyPr/>
          <a:lstStyle>
            <a:lvl1pPr>
              <a:defRPr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11/2/2018</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9005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850520"/>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504386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713823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8744"/>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1067704"/>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98258"/>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23178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1014069"/>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00926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853019"/>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2130457"/>
            <a:ext cx="8229600" cy="4087464"/>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126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250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104250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66725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088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69666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604869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775"/>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5933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837875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950362"/>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420387"/>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89985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63632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11/2/2018</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755392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56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53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656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053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25721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752684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494664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4288"/>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423248"/>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53802"/>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018333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50917"/>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464386"/>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7655"/>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304170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236260"/>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590253"/>
            <a:ext cx="8229600" cy="42856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9994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752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40752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46331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15000"/>
            <a:ext cx="8229600" cy="1470025"/>
          </a:xfrm>
        </p:spPr>
        <p:txBody>
          <a:bodyPr/>
          <a:lstStyle>
            <a:lvl1pPr>
              <a:defRPr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70775"/>
            <a:ext cx="6400800" cy="1752600"/>
          </a:xfrm>
        </p:spPr>
        <p:txBody>
          <a:bodyPr/>
          <a:lstStyle>
            <a:lvl1pPr marL="0" indent="0" algn="ctr">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335018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42516"/>
            <a:ext cx="8229599" cy="1143000"/>
          </a:xfrm>
        </p:spPr>
        <p:txBody>
          <a:bodyPr/>
          <a:lstStyle>
            <a:lvl1pPr>
              <a:defRPr b="1">
                <a:solidFill>
                  <a:srgbClr val="FFFFFF"/>
                </a:solidFill>
                <a:latin typeface="Arial"/>
                <a:cs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11/2/2018</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37235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11/2/2018</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51257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327644" y="2426569"/>
            <a:ext cx="3031592"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139143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63FDA4-5734-0949-BDA6-D0D6FDC31663}"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9555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11/2/2018</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791888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D24543-DE0D-2249-9D6A-916A21ACF412}"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B8E2FD69-6208-BE4A-B8A8-AF0081759ED9}" type="slidenum">
              <a:rPr lang="en-US" smtClean="0"/>
              <a:pPr/>
              <a:t>‹#›</a:t>
            </a:fld>
            <a:endParaRPr lang="en-US"/>
          </a:p>
        </p:txBody>
      </p:sp>
      <p:pic>
        <p:nvPicPr>
          <p:cNvPr id="7" name="Picture 6" descr="powerpoint-0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2657799"/>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CFA1A-A022-D649-8AD9-9F30A5C06CF5}" type="datetimeFigureOut">
              <a:rPr lang="en-US" smtClean="0"/>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7A361-AE56-CD4A-B91B-4241634854C6}" type="slidenum">
              <a:rPr lang="en-US" smtClean="0"/>
              <a:t>‹#›</a:t>
            </a:fld>
            <a:endParaRPr lang="en-US"/>
          </a:p>
        </p:txBody>
      </p:sp>
      <p:pic>
        <p:nvPicPr>
          <p:cNvPr id="7" name="Picture 6" descr="powerpoint-04.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0577203"/>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3C63FDA4-5734-0949-BDA6-D0D6FDC31663}"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D8AB15-73F2-6A4F-B882-FCD5E5C83B55}" type="slidenum">
              <a:rPr lang="en-US" smtClean="0"/>
              <a:pPr/>
              <a:t>‹#›</a:t>
            </a:fld>
            <a:endParaRPr lang="en-US"/>
          </a:p>
        </p:txBody>
      </p:sp>
      <p:pic>
        <p:nvPicPr>
          <p:cNvPr id="7" name="Picture 6" descr="powerpoint-0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8204321"/>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79"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56F9B4-387C-D346-B378-FCBE2DEF1520}"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F0C54124-DEB3-A044-A6A6-99CE06F3CDD8}" type="slidenum">
              <a:rPr lang="en-US" smtClean="0"/>
              <a:pPr/>
              <a:t>‹#›</a:t>
            </a:fld>
            <a:endParaRPr lang="en-US"/>
          </a:p>
        </p:txBody>
      </p:sp>
      <p:pic>
        <p:nvPicPr>
          <p:cNvPr id="8" name="Picture 7" descr="powerpoint-09.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750900"/>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24534A80-8F0F-8B4A-B1EE-DA8BDE36D262}"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BDBB472-D40B-B948-A0B6-260DEB7BCBE0}" type="slidenum">
              <a:rPr lang="en-US" smtClean="0"/>
              <a:pPr/>
              <a:t>‹#›</a:t>
            </a:fld>
            <a:endParaRPr lang="en-US"/>
          </a:p>
        </p:txBody>
      </p:sp>
      <p:pic>
        <p:nvPicPr>
          <p:cNvPr id="7" name="Picture 6" descr="powerpoint-1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0735300"/>
      </p:ext>
    </p:extLst>
  </p:cSld>
  <p:clrMap bg1="lt1" tx1="dk1" bg2="lt2" tx2="dk2" accent1="accent1" accent2="accent2" accent3="accent3" accent4="accent4" accent5="accent5" accent6="accent6" hlink="hlink" folHlink="folHlink"/>
  <p:sldLayoutIdLst>
    <p:sldLayoutId id="2147483737" r:id="rId1"/>
    <p:sldLayoutId id="2147483743" r:id="rId2"/>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9458C6-6EA7-0747-AD3E-29AE00637213}"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59E8A03-9FD3-E846-B7D6-1BC2DFA4AAD7}" type="slidenum">
              <a:rPr lang="en-US" smtClean="0"/>
              <a:pPr/>
              <a:t>‹#›</a:t>
            </a:fld>
            <a:endParaRPr lang="en-US"/>
          </a:p>
        </p:txBody>
      </p:sp>
      <p:pic>
        <p:nvPicPr>
          <p:cNvPr id="8" name="Picture 7" descr="powerpoint-07.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17222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43CACD-E90F-B945-A583-CAB10D8D8394}"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32821AE-27C5-2448-940B-495755ADA723}" type="slidenum">
              <a:rPr lang="en-US" smtClean="0"/>
              <a:pPr/>
              <a:t>‹#›</a:t>
            </a:fld>
            <a:endParaRPr lang="en-US"/>
          </a:p>
        </p:txBody>
      </p:sp>
      <p:pic>
        <p:nvPicPr>
          <p:cNvPr id="7" name="Picture 6" descr="powerpoint-06.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76556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hyperlink" Target="mailto:mary.Holland@wright.edu" TargetMode="External"/><Relationship Id="rId2" Type="http://schemas.openxmlformats.org/officeDocument/2006/relationships/hyperlink" Target="http://www.wright.edu/registrar/resources/departmental-registration-actions" TargetMode="External"/><Relationship Id="rId1" Type="http://schemas.openxmlformats.org/officeDocument/2006/relationships/slideLayout" Target="../slideLayouts/slideLayout27.xml"/><Relationship Id="rId6" Type="http://schemas.openxmlformats.org/officeDocument/2006/relationships/hyperlink" Target="mailto:Mindy.McNutt@wright.edu" TargetMode="External"/><Relationship Id="rId5" Type="http://schemas.openxmlformats.org/officeDocument/2006/relationships/hyperlink" Target="mailto:Barbara.Dunaway@wright.edu" TargetMode="External"/><Relationship Id="rId4" Type="http://schemas.openxmlformats.org/officeDocument/2006/relationships/hyperlink" Target="mailto:todd.frantz@wright.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todd.frantz@wright.edu" TargetMode="External"/><Relationship Id="rId2" Type="http://schemas.openxmlformats.org/officeDocument/2006/relationships/hyperlink" Target="mailto:mary.Holland@wright.edu" TargetMode="External"/><Relationship Id="rId1" Type="http://schemas.openxmlformats.org/officeDocument/2006/relationships/slideLayout" Target="../slideLayouts/slideLayout27.xml"/><Relationship Id="rId5" Type="http://schemas.openxmlformats.org/officeDocument/2006/relationships/hyperlink" Target="mailto:Mindy.McNutt@wright.edu" TargetMode="External"/><Relationship Id="rId4" Type="http://schemas.openxmlformats.org/officeDocument/2006/relationships/hyperlink" Target="mailto:Barbara.Dunaway@wright.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hyperlink" Target="mailto:Wsu-registrar@wright.edu" TargetMode="External"/><Relationship Id="rId2" Type="http://schemas.openxmlformats.org/officeDocument/2006/relationships/hyperlink" Target="http://www.wright.edu/registrar/resources"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Registration Restrictions and System-Enforced Prerequisites</a:t>
            </a:r>
            <a:br>
              <a:rPr lang="en-US" dirty="0" smtClean="0"/>
            </a:br>
            <a:r>
              <a:rPr lang="en-US" sz="2700" b="0" dirty="0" smtClean="0"/>
              <a:t>Office of the Registrar</a:t>
            </a:r>
            <a:br>
              <a:rPr lang="en-US" sz="2700" b="0" dirty="0" smtClean="0"/>
            </a:br>
            <a:r>
              <a:rPr lang="en-US" sz="2700" b="0" dirty="0" smtClean="0"/>
              <a:t>Spring 2019 Registration</a:t>
            </a:r>
            <a:endParaRPr lang="en-US" sz="2700" b="0" dirty="0"/>
          </a:p>
        </p:txBody>
      </p:sp>
    </p:spTree>
    <p:extLst>
      <p:ext uri="{BB962C8B-B14F-4D97-AF65-F5344CB8AC3E}">
        <p14:creationId xmlns:p14="http://schemas.microsoft.com/office/powerpoint/2010/main" val="1607339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Other Common Types of Registration Restrictions</a:t>
            </a:r>
          </a:p>
        </p:txBody>
      </p:sp>
      <p:sp>
        <p:nvSpPr>
          <p:cNvPr id="3" name="Content Placeholder 2"/>
          <p:cNvSpPr>
            <a:spLocks noGrp="1"/>
          </p:cNvSpPr>
          <p:nvPr>
            <p:ph idx="1"/>
          </p:nvPr>
        </p:nvSpPr>
        <p:spPr/>
        <p:txBody>
          <a:bodyPr/>
          <a:lstStyle/>
          <a:p>
            <a:r>
              <a:rPr lang="en-US" dirty="0" smtClean="0"/>
              <a:t>Class – (FR, SO, JR, etc.)</a:t>
            </a:r>
          </a:p>
          <a:p>
            <a:r>
              <a:rPr lang="en-US" dirty="0" smtClean="0"/>
              <a:t>Closed Class (Capacity)</a:t>
            </a:r>
          </a:p>
          <a:p>
            <a:r>
              <a:rPr lang="en-US" dirty="0" err="1" smtClean="0"/>
              <a:t>Corequisite</a:t>
            </a:r>
            <a:endParaRPr lang="en-US" dirty="0" smtClean="0"/>
          </a:p>
          <a:p>
            <a:r>
              <a:rPr lang="en-US" dirty="0" smtClean="0"/>
              <a:t>Degree/Program/Major (Field of Study)</a:t>
            </a:r>
          </a:p>
          <a:p>
            <a:r>
              <a:rPr lang="en-US" dirty="0" smtClean="0"/>
              <a:t>Department/Instructor Approval Required</a:t>
            </a:r>
          </a:p>
          <a:p>
            <a:r>
              <a:rPr lang="en-US" dirty="0" smtClean="0"/>
              <a:t>Student Attribute (example: Honors)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63444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How do I know?</a:t>
            </a:r>
            <a:endParaRPr lang="en-US" dirty="0"/>
          </a:p>
        </p:txBody>
      </p:sp>
      <p:sp>
        <p:nvSpPr>
          <p:cNvPr id="3" name="Content Placeholder 2"/>
          <p:cNvSpPr>
            <a:spLocks noGrp="1"/>
          </p:cNvSpPr>
          <p:nvPr>
            <p:ph idx="4294967295"/>
          </p:nvPr>
        </p:nvSpPr>
        <p:spPr>
          <a:xfrm>
            <a:off x="0" y="1558925"/>
            <a:ext cx="8229600" cy="4132263"/>
          </a:xfrm>
        </p:spPr>
        <p:txBody>
          <a:bodyPr/>
          <a:lstStyle/>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2046142" y="1192326"/>
            <a:ext cx="5051716" cy="4865459"/>
          </a:xfrm>
          <a:prstGeom prst="rect">
            <a:avLst/>
          </a:prstGeom>
        </p:spPr>
      </p:pic>
      <p:sp>
        <p:nvSpPr>
          <p:cNvPr id="5" name="Rectangle 4"/>
          <p:cNvSpPr/>
          <p:nvPr/>
        </p:nvSpPr>
        <p:spPr>
          <a:xfrm>
            <a:off x="2201662" y="4483223"/>
            <a:ext cx="4811697" cy="284086"/>
          </a:xfrm>
          <a:prstGeom prst="rect">
            <a:avLst/>
          </a:prstGeom>
          <a:noFill/>
          <a:ln w="349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753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Registration Overrides	</a:t>
            </a:r>
            <a:endParaRPr lang="en-US" dirty="0"/>
          </a:p>
        </p:txBody>
      </p:sp>
      <p:sp>
        <p:nvSpPr>
          <p:cNvPr id="3" name="Content Placeholder 2"/>
          <p:cNvSpPr>
            <a:spLocks noGrp="1"/>
          </p:cNvSpPr>
          <p:nvPr>
            <p:ph idx="1"/>
          </p:nvPr>
        </p:nvSpPr>
        <p:spPr/>
        <p:txBody>
          <a:bodyPr/>
          <a:lstStyle/>
          <a:p>
            <a:r>
              <a:rPr lang="en-US" dirty="0" smtClean="0"/>
              <a:t>Advisors may provide a prerequisite override if the student has in-progress credit from another institution or appropriate transfer equivalent</a:t>
            </a:r>
          </a:p>
          <a:p>
            <a:r>
              <a:rPr lang="en-US" dirty="0" smtClean="0"/>
              <a:t>Academic departments receive any requests for exceptions to prerequisite requirements</a:t>
            </a:r>
            <a:endParaRPr lang="en-US" dirty="0"/>
          </a:p>
        </p:txBody>
      </p:sp>
    </p:spTree>
    <p:extLst>
      <p:ext uri="{BB962C8B-B14F-4D97-AF65-F5344CB8AC3E}">
        <p14:creationId xmlns:p14="http://schemas.microsoft.com/office/powerpoint/2010/main" val="370021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Registration Overrides</a:t>
            </a:r>
            <a:endParaRPr lang="en-US" dirty="0"/>
          </a:p>
        </p:txBody>
      </p:sp>
      <p:sp>
        <p:nvSpPr>
          <p:cNvPr id="3" name="Content Placeholder 2"/>
          <p:cNvSpPr>
            <a:spLocks noGrp="1"/>
          </p:cNvSpPr>
          <p:nvPr>
            <p:ph idx="1"/>
          </p:nvPr>
        </p:nvSpPr>
        <p:spPr/>
        <p:txBody>
          <a:bodyPr/>
          <a:lstStyle/>
          <a:p>
            <a:pPr marL="0" indent="0">
              <a:buNone/>
            </a:pPr>
            <a:r>
              <a:rPr lang="en-US" dirty="0" smtClean="0"/>
              <a:t>SFASRPO (Banner Admin)</a:t>
            </a:r>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2"/>
          <a:stretch>
            <a:fillRect/>
          </a:stretch>
        </p:blipFill>
        <p:spPr>
          <a:xfrm>
            <a:off x="0" y="2169914"/>
            <a:ext cx="9144000" cy="2518172"/>
          </a:xfrm>
          <a:prstGeom prst="rect">
            <a:avLst/>
          </a:prstGeom>
        </p:spPr>
      </p:pic>
    </p:spTree>
    <p:extLst>
      <p:ext uri="{BB962C8B-B14F-4D97-AF65-F5344CB8AC3E}">
        <p14:creationId xmlns:p14="http://schemas.microsoft.com/office/powerpoint/2010/main" val="3612475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Activity (SFASTCA)</a:t>
            </a:r>
            <a:endParaRPr lang="en-US" dirty="0"/>
          </a:p>
        </p:txBody>
      </p:sp>
      <p:pic>
        <p:nvPicPr>
          <p:cNvPr id="4" name="Picture 3"/>
          <p:cNvPicPr>
            <a:picLocks noChangeAspect="1"/>
          </p:cNvPicPr>
          <p:nvPr/>
        </p:nvPicPr>
        <p:blipFill>
          <a:blip r:embed="rId2"/>
          <a:stretch>
            <a:fillRect/>
          </a:stretch>
        </p:blipFill>
        <p:spPr>
          <a:xfrm>
            <a:off x="409575" y="1633537"/>
            <a:ext cx="8324850" cy="3590925"/>
          </a:xfrm>
          <a:prstGeom prst="rect">
            <a:avLst/>
          </a:prstGeom>
        </p:spPr>
      </p:pic>
      <p:sp>
        <p:nvSpPr>
          <p:cNvPr id="5" name="Oval 4"/>
          <p:cNvSpPr/>
          <p:nvPr/>
        </p:nvSpPr>
        <p:spPr>
          <a:xfrm>
            <a:off x="5868140" y="3045041"/>
            <a:ext cx="2982897" cy="435006"/>
          </a:xfrm>
          <a:prstGeom prst="ellipse">
            <a:avLst/>
          </a:prstGeom>
          <a:noFill/>
          <a:ln w="317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993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Registration Overrides</a:t>
            </a:r>
            <a:endParaRPr lang="en-US" dirty="0"/>
          </a:p>
        </p:txBody>
      </p:sp>
      <p:sp>
        <p:nvSpPr>
          <p:cNvPr id="3" name="Content Placeholder 2"/>
          <p:cNvSpPr>
            <a:spLocks noGrp="1"/>
          </p:cNvSpPr>
          <p:nvPr>
            <p:ph idx="1"/>
          </p:nvPr>
        </p:nvSpPr>
        <p:spPr/>
        <p:txBody>
          <a:bodyPr/>
          <a:lstStyle/>
          <a:p>
            <a:pPr marL="0" indent="0">
              <a:buNone/>
            </a:pPr>
            <a:r>
              <a:rPr lang="en-US" dirty="0" smtClean="0"/>
              <a:t>WINGS Express (Instructor)</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048033" y="2300286"/>
            <a:ext cx="6760604" cy="2618077"/>
          </a:xfrm>
          <a:prstGeom prst="rect">
            <a:avLst/>
          </a:prstGeom>
        </p:spPr>
      </p:pic>
    </p:spTree>
    <p:extLst>
      <p:ext uri="{BB962C8B-B14F-4D97-AF65-F5344CB8AC3E}">
        <p14:creationId xmlns:p14="http://schemas.microsoft.com/office/powerpoint/2010/main" val="2167805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FAQs</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t>Will a student currently enrolled in a course </a:t>
            </a:r>
            <a:r>
              <a:rPr lang="en-US" sz="2000" dirty="0" smtClean="0"/>
              <a:t>prerequisite </a:t>
            </a:r>
            <a:r>
              <a:rPr lang="en-US" sz="2000" dirty="0"/>
              <a:t>be able to register for a class that requires that course?</a:t>
            </a:r>
          </a:p>
          <a:p>
            <a:pPr lvl="1"/>
            <a:r>
              <a:rPr lang="en-US" sz="1600" dirty="0"/>
              <a:t>Yes, Registration allows students to register for a course next </a:t>
            </a:r>
            <a:r>
              <a:rPr lang="en-US" sz="1600" dirty="0" smtClean="0"/>
              <a:t>semester </a:t>
            </a:r>
            <a:r>
              <a:rPr lang="en-US" sz="1600" dirty="0"/>
              <a:t>that has a pre-requisite if the student is enrolled in that pre-requisite this </a:t>
            </a:r>
            <a:r>
              <a:rPr lang="en-US" sz="1600" dirty="0" smtClean="0"/>
              <a:t>semester.</a:t>
            </a:r>
          </a:p>
          <a:p>
            <a:pPr lvl="1"/>
            <a:r>
              <a:rPr lang="en-US" sz="1600" dirty="0" smtClean="0"/>
              <a:t>Note: Classes taken in A and B term for the same semester are not considered “in-progress” for prerequisite checking. Prerequisite classes taken in the same semester can be updated to allow for “concurrent” registration in the same semester.</a:t>
            </a:r>
          </a:p>
          <a:p>
            <a:pPr lvl="1"/>
            <a:endParaRPr lang="en-US" sz="1600" dirty="0"/>
          </a:p>
          <a:p>
            <a:r>
              <a:rPr lang="en-US" sz="2000" dirty="0" smtClean="0"/>
              <a:t>If the prerequisite indicates that a MPL score of 40 is required, will I be prevented from registering if I have a higher score?</a:t>
            </a:r>
          </a:p>
          <a:p>
            <a:pPr lvl="1"/>
            <a:r>
              <a:rPr lang="en-US" sz="1600" dirty="0" smtClean="0"/>
              <a:t>No, the test score is the MINIMUM score that you must have to meet the prerequisite requirement.</a:t>
            </a:r>
          </a:p>
          <a:p>
            <a:pPr lvl="1"/>
            <a:endParaRPr lang="en-US" sz="1600" dirty="0"/>
          </a:p>
          <a:p>
            <a:r>
              <a:rPr lang="en-US" sz="2000" dirty="0" smtClean="0"/>
              <a:t>If the prerequisite required MTH 1280 and I have completed a higher level math course, will I be prevented from registering for the course?</a:t>
            </a:r>
          </a:p>
          <a:p>
            <a:pPr lvl="1"/>
            <a:r>
              <a:rPr lang="en-US" sz="1600" dirty="0" smtClean="0"/>
              <a:t>Yes, course prerequisites are very literal. You must have completed (or be in the process of completing) one of the listed courses to meet the prerequisite requirements.</a:t>
            </a:r>
            <a:endParaRPr lang="en-US" sz="1600" dirty="0"/>
          </a:p>
          <a:p>
            <a:endParaRPr lang="en-US" sz="2000" dirty="0" smtClean="0"/>
          </a:p>
          <a:p>
            <a:pPr lvl="2"/>
            <a:endParaRPr lang="en-US" sz="1200" dirty="0"/>
          </a:p>
          <a:p>
            <a:pPr lvl="1"/>
            <a:endParaRPr lang="en-US" sz="1600" dirty="0"/>
          </a:p>
          <a:p>
            <a:pPr marL="457200" lvl="1" indent="0">
              <a:buNone/>
            </a:pPr>
            <a:endParaRPr lang="en-US" sz="1600" dirty="0" smtClean="0"/>
          </a:p>
          <a:p>
            <a:pPr lvl="1"/>
            <a:endParaRPr lang="en-US" sz="1600" dirty="0"/>
          </a:p>
        </p:txBody>
      </p:sp>
    </p:spTree>
    <p:extLst>
      <p:ext uri="{BB962C8B-B14F-4D97-AF65-F5344CB8AC3E}">
        <p14:creationId xmlns:p14="http://schemas.microsoft.com/office/powerpoint/2010/main" val="3630217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p:txBody>
          <a:bodyPr>
            <a:normAutofit fontScale="85000" lnSpcReduction="20000"/>
          </a:bodyPr>
          <a:lstStyle/>
          <a:p>
            <a:r>
              <a:rPr lang="en-US" sz="1900" dirty="0" smtClean="0"/>
              <a:t>Does a substitution or exception in the degree audit fulfill prerequisite requirements?</a:t>
            </a:r>
            <a:endParaRPr lang="en-US" sz="1900" dirty="0"/>
          </a:p>
          <a:p>
            <a:pPr lvl="1"/>
            <a:r>
              <a:rPr lang="en-US" sz="1500" dirty="0"/>
              <a:t>No, </a:t>
            </a:r>
            <a:r>
              <a:rPr lang="en-US" sz="1500" dirty="0" smtClean="0"/>
              <a:t>course substitutions do not fulfill prerequisite requirements. The course must exist or be equated in the student’s academic history to fulfill a prerequisite requirement.</a:t>
            </a:r>
            <a:endParaRPr lang="en-US" sz="1500" dirty="0"/>
          </a:p>
          <a:p>
            <a:pPr marL="0" indent="0">
              <a:buNone/>
            </a:pPr>
            <a:endParaRPr lang="en-US" sz="1900" dirty="0" smtClean="0"/>
          </a:p>
          <a:p>
            <a:r>
              <a:rPr lang="en-US" sz="1900" dirty="0" smtClean="0"/>
              <a:t>Will a student be able to waitlist for a course if they do not meet the prerequisite requirement?</a:t>
            </a:r>
          </a:p>
          <a:p>
            <a:pPr lvl="1"/>
            <a:r>
              <a:rPr lang="en-US" sz="1500" dirty="0" smtClean="0"/>
              <a:t>No. The student must meet the prerequisite requirement or have a prerequisite override, to be eligible to register  or waitlist for the course.</a:t>
            </a:r>
          </a:p>
          <a:p>
            <a:pPr marL="457200" lvl="1" indent="0">
              <a:buNone/>
            </a:pPr>
            <a:endParaRPr lang="en-US" sz="1500" dirty="0" smtClean="0"/>
          </a:p>
          <a:p>
            <a:r>
              <a:rPr lang="en-US" sz="1900" dirty="0" smtClean="0"/>
              <a:t>If I am taking a course through SOCHE, will I be able to register.</a:t>
            </a:r>
          </a:p>
          <a:p>
            <a:pPr lvl="1"/>
            <a:r>
              <a:rPr lang="en-US" sz="1500" dirty="0" smtClean="0"/>
              <a:t>If the course you are taking through SOCHE is a prerequisite for a course you want to enroll in at Wright State, you will only be able to register with override permission. </a:t>
            </a:r>
          </a:p>
          <a:p>
            <a:pPr marL="457200" lvl="1" indent="0">
              <a:buNone/>
            </a:pPr>
            <a:endParaRPr lang="en-US" sz="1500" dirty="0" smtClean="0"/>
          </a:p>
          <a:p>
            <a:r>
              <a:rPr lang="en-US" sz="2000" dirty="0"/>
              <a:t>Will a student be automatically dropped from a course if they fail the prerequisite?</a:t>
            </a:r>
          </a:p>
          <a:p>
            <a:pPr marL="0" indent="0">
              <a:buNone/>
            </a:pPr>
            <a:r>
              <a:rPr lang="en-US" sz="2000" dirty="0"/>
              <a:t>	</a:t>
            </a:r>
            <a:r>
              <a:rPr lang="en-US" sz="1500" dirty="0"/>
              <a:t>No. There is not an automatic process to drop a student who does not meet the prerequisite </a:t>
            </a:r>
            <a:r>
              <a:rPr lang="en-US" sz="1500" dirty="0" smtClean="0"/>
              <a:t>	requirement </a:t>
            </a:r>
            <a:r>
              <a:rPr lang="en-US" sz="1500" dirty="0"/>
              <a:t>at the </a:t>
            </a:r>
            <a:r>
              <a:rPr lang="en-US" sz="1500" dirty="0" smtClean="0"/>
              <a:t>end </a:t>
            </a:r>
            <a:r>
              <a:rPr lang="en-US" sz="1500" dirty="0"/>
              <a:t>of the term. </a:t>
            </a:r>
            <a:r>
              <a:rPr lang="en-US" sz="1500" dirty="0" smtClean="0"/>
              <a:t>Departments may review the list of students who do not meet 	prerequisite requirements (</a:t>
            </a:r>
            <a:r>
              <a:rPr lang="en-US" sz="1500" dirty="0" err="1" smtClean="0"/>
              <a:t>Cognos</a:t>
            </a:r>
            <a:r>
              <a:rPr lang="en-US" sz="1500" dirty="0" smtClean="0"/>
              <a:t> Report) and submit a request to drop students who are ineligible to 	take a course.</a:t>
            </a:r>
            <a:endParaRPr lang="en-US" sz="1500" dirty="0"/>
          </a:p>
          <a:p>
            <a:pPr lvl="1"/>
            <a:endParaRPr lang="en-US" sz="1500" dirty="0"/>
          </a:p>
        </p:txBody>
      </p:sp>
    </p:spTree>
    <p:extLst>
      <p:ext uri="{BB962C8B-B14F-4D97-AF65-F5344CB8AC3E}">
        <p14:creationId xmlns:p14="http://schemas.microsoft.com/office/powerpoint/2010/main" val="4130839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FAQs</a:t>
            </a:r>
            <a:endParaRPr lang="en-US" dirty="0"/>
          </a:p>
        </p:txBody>
      </p:sp>
      <p:sp>
        <p:nvSpPr>
          <p:cNvPr id="3" name="Content Placeholder 2"/>
          <p:cNvSpPr>
            <a:spLocks noGrp="1"/>
          </p:cNvSpPr>
          <p:nvPr>
            <p:ph idx="1"/>
          </p:nvPr>
        </p:nvSpPr>
        <p:spPr/>
        <p:txBody>
          <a:bodyPr>
            <a:normAutofit fontScale="85000" lnSpcReduction="20000"/>
          </a:bodyPr>
          <a:lstStyle/>
          <a:p>
            <a:r>
              <a:rPr lang="en-US" sz="2000" dirty="0" smtClean="0"/>
              <a:t>How do I remove a student who has not completed the prerequisite requirement prior to the start of the term?</a:t>
            </a:r>
          </a:p>
          <a:p>
            <a:pPr lvl="1"/>
            <a:r>
              <a:rPr lang="en-US" sz="1600" dirty="0" smtClean="0"/>
              <a:t>Same process used as now to review and drop students who do not meet a prerequisite requirement:</a:t>
            </a:r>
          </a:p>
          <a:p>
            <a:pPr lvl="2">
              <a:buAutoNum type="arabicPeriod"/>
            </a:pPr>
            <a:r>
              <a:rPr lang="en-US" sz="1500" dirty="0" smtClean="0"/>
              <a:t>Review list of students who do not meet the pre-</a:t>
            </a:r>
            <a:r>
              <a:rPr lang="en-US" sz="1500" dirty="0" err="1" smtClean="0"/>
              <a:t>req</a:t>
            </a:r>
            <a:r>
              <a:rPr lang="en-US" sz="1500" dirty="0" smtClean="0"/>
              <a:t> using </a:t>
            </a:r>
            <a:r>
              <a:rPr lang="en-US" sz="1500" dirty="0" err="1" smtClean="0"/>
              <a:t>Cognos</a:t>
            </a:r>
            <a:r>
              <a:rPr lang="en-US" sz="1500" dirty="0" smtClean="0"/>
              <a:t> Pre-</a:t>
            </a:r>
            <a:r>
              <a:rPr lang="en-US" sz="1500" dirty="0" err="1" smtClean="0"/>
              <a:t>req</a:t>
            </a:r>
            <a:r>
              <a:rPr lang="en-US" sz="1500" dirty="0" smtClean="0"/>
              <a:t> report (Cognos.wright.edu&gt;Public Folders&gt;Production&gt;Course Information Reports&gt;Course Detail Lists&gt;Course Prerequisite Report). </a:t>
            </a:r>
          </a:p>
          <a:p>
            <a:pPr lvl="2">
              <a:buAutoNum type="arabicPeriod"/>
            </a:pPr>
            <a:r>
              <a:rPr lang="en-US" sz="1500" dirty="0" smtClean="0"/>
              <a:t>Notify the student of missing pre-requisite requirement and advise the student that they need to drop the class and select an alternate.</a:t>
            </a:r>
          </a:p>
          <a:p>
            <a:pPr lvl="2">
              <a:buAutoNum type="arabicPeriod"/>
            </a:pPr>
            <a:r>
              <a:rPr lang="en-US" sz="1500" dirty="0" smtClean="0"/>
              <a:t>If necessary, send administrative drop request to the Office of the Registrar after notifying the student.</a:t>
            </a:r>
          </a:p>
          <a:p>
            <a:pPr marL="914400" lvl="2" indent="0">
              <a:buNone/>
            </a:pPr>
            <a:r>
              <a:rPr lang="en-US" sz="1500" dirty="0">
                <a:hlinkClick r:id="rId2"/>
              </a:rPr>
              <a:t>http://</a:t>
            </a:r>
            <a:r>
              <a:rPr lang="en-US" sz="1500" dirty="0" smtClean="0">
                <a:hlinkClick r:id="rId2"/>
              </a:rPr>
              <a:t>www.wright.edu/registrar/resources/departmental-registration-actions</a:t>
            </a:r>
            <a:endParaRPr lang="en-US" sz="1500" dirty="0" smtClean="0"/>
          </a:p>
          <a:p>
            <a:pPr marL="914400" lvl="2" indent="0">
              <a:buNone/>
            </a:pPr>
            <a:endParaRPr lang="en-US" sz="1200" dirty="0"/>
          </a:p>
          <a:p>
            <a:r>
              <a:rPr lang="en-US" sz="2000" dirty="0"/>
              <a:t>If I have submitted a proposal to change a course prerequisite but registration is starting and it has not been approved, what do I do?</a:t>
            </a:r>
          </a:p>
          <a:p>
            <a:pPr lvl="1"/>
            <a:r>
              <a:rPr lang="en-US" sz="1600" dirty="0"/>
              <a:t>Email the Chair of the University Curriculum Committee requesting provisional approval of the change that has </a:t>
            </a:r>
            <a:r>
              <a:rPr lang="en-US" sz="1500" dirty="0"/>
              <a:t>been submitted in </a:t>
            </a:r>
            <a:r>
              <a:rPr lang="en-US" sz="1500" dirty="0" err="1"/>
              <a:t>Curriculog</a:t>
            </a:r>
            <a:r>
              <a:rPr lang="en-US" sz="1500" dirty="0"/>
              <a:t>, cc. </a:t>
            </a:r>
            <a:r>
              <a:rPr lang="en-US" sz="1500" dirty="0">
                <a:hlinkClick r:id="rId3"/>
              </a:rPr>
              <a:t>mary.holland@wright.edu</a:t>
            </a:r>
            <a:r>
              <a:rPr lang="en-US" sz="1500" dirty="0"/>
              <a:t> and </a:t>
            </a:r>
            <a:r>
              <a:rPr lang="en-US" sz="1500" dirty="0">
                <a:hlinkClick r:id="rId4"/>
              </a:rPr>
              <a:t>todd.frantz@wright.edu</a:t>
            </a:r>
            <a:endParaRPr lang="en-US" sz="1500" dirty="0"/>
          </a:p>
          <a:p>
            <a:pPr lvl="2"/>
            <a:r>
              <a:rPr lang="en-US" sz="1500" dirty="0"/>
              <a:t>UG Curriculum Committee Chair: </a:t>
            </a:r>
            <a:r>
              <a:rPr lang="en-US" sz="1500" dirty="0">
                <a:hlinkClick r:id="rId5"/>
              </a:rPr>
              <a:t>Barbara.Dunaway@wright.edu</a:t>
            </a:r>
            <a:endParaRPr lang="en-US" sz="1500" dirty="0"/>
          </a:p>
          <a:p>
            <a:pPr lvl="2"/>
            <a:r>
              <a:rPr lang="en-US" sz="1500" dirty="0"/>
              <a:t>GR Curriculum Committee Chair: </a:t>
            </a:r>
            <a:r>
              <a:rPr lang="en-US" sz="1500" dirty="0">
                <a:hlinkClick r:id="rId6"/>
              </a:rPr>
              <a:t>Mindy.McNutt@wright.edu</a:t>
            </a:r>
            <a:endParaRPr lang="en-US" sz="1500" dirty="0"/>
          </a:p>
          <a:p>
            <a:pPr marL="914400" lvl="2" indent="0">
              <a:buNone/>
            </a:pPr>
            <a:endParaRPr lang="en-US" sz="1200" dirty="0" smtClean="0"/>
          </a:p>
          <a:p>
            <a:pPr marL="914400" lvl="2" indent="0">
              <a:buNone/>
            </a:pPr>
            <a:endParaRPr lang="en-US" sz="1200" dirty="0" smtClean="0"/>
          </a:p>
          <a:p>
            <a:endParaRPr lang="en-US" sz="2000" dirty="0"/>
          </a:p>
        </p:txBody>
      </p:sp>
    </p:spTree>
    <p:extLst>
      <p:ext uri="{BB962C8B-B14F-4D97-AF65-F5344CB8AC3E}">
        <p14:creationId xmlns:p14="http://schemas.microsoft.com/office/powerpoint/2010/main" val="239270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FAQs</a:t>
            </a:r>
            <a:endParaRPr lang="en-US" dirty="0"/>
          </a:p>
        </p:txBody>
      </p:sp>
      <p:sp>
        <p:nvSpPr>
          <p:cNvPr id="3" name="Content Placeholder 2"/>
          <p:cNvSpPr>
            <a:spLocks noGrp="1"/>
          </p:cNvSpPr>
          <p:nvPr>
            <p:ph idx="1"/>
          </p:nvPr>
        </p:nvSpPr>
        <p:spPr/>
        <p:txBody>
          <a:bodyPr>
            <a:normAutofit/>
          </a:bodyPr>
          <a:lstStyle/>
          <a:p>
            <a:pPr marL="914400" lvl="2" indent="0">
              <a:buNone/>
            </a:pPr>
            <a:endParaRPr lang="en-US" sz="1200" dirty="0"/>
          </a:p>
          <a:p>
            <a:r>
              <a:rPr lang="en-US" sz="2000" dirty="0"/>
              <a:t>If I have submitted a proposal to change a course prerequisite but registration is starting and it has not been approved, what do I do?</a:t>
            </a:r>
          </a:p>
          <a:p>
            <a:pPr lvl="1"/>
            <a:r>
              <a:rPr lang="en-US" sz="1600" dirty="0"/>
              <a:t>Email the Chair of the University Curriculum Committee requesting provisional approval of the change that has </a:t>
            </a:r>
            <a:r>
              <a:rPr lang="en-US" sz="1500" dirty="0"/>
              <a:t>been submitted in </a:t>
            </a:r>
            <a:r>
              <a:rPr lang="en-US" sz="1500" dirty="0" err="1"/>
              <a:t>Curriculog</a:t>
            </a:r>
            <a:r>
              <a:rPr lang="en-US" sz="1500" dirty="0"/>
              <a:t>, cc. </a:t>
            </a:r>
            <a:r>
              <a:rPr lang="en-US" sz="1500" dirty="0">
                <a:hlinkClick r:id="rId2"/>
              </a:rPr>
              <a:t>mary.holland@wright.edu</a:t>
            </a:r>
            <a:r>
              <a:rPr lang="en-US" sz="1500" dirty="0"/>
              <a:t> and </a:t>
            </a:r>
            <a:r>
              <a:rPr lang="en-US" sz="1500" dirty="0">
                <a:hlinkClick r:id="rId3"/>
              </a:rPr>
              <a:t>todd.frantz@wright.edu</a:t>
            </a:r>
            <a:endParaRPr lang="en-US" sz="1500" dirty="0"/>
          </a:p>
          <a:p>
            <a:pPr lvl="2"/>
            <a:r>
              <a:rPr lang="en-US" sz="1500" dirty="0"/>
              <a:t>UG Curriculum Committee Chair: </a:t>
            </a:r>
            <a:r>
              <a:rPr lang="en-US" sz="1500" dirty="0">
                <a:hlinkClick r:id="rId4"/>
              </a:rPr>
              <a:t>Barbara.Dunaway@wright.edu</a:t>
            </a:r>
            <a:endParaRPr lang="en-US" sz="1500" dirty="0"/>
          </a:p>
          <a:p>
            <a:pPr lvl="2"/>
            <a:r>
              <a:rPr lang="en-US" sz="1500" dirty="0"/>
              <a:t>GR Curriculum Committee Chair: </a:t>
            </a:r>
            <a:r>
              <a:rPr lang="en-US" sz="1500" dirty="0" smtClean="0">
                <a:hlinkClick r:id="rId5"/>
              </a:rPr>
              <a:t>Mindy.McNutt@wright.edu</a:t>
            </a:r>
            <a:endParaRPr lang="en-US" sz="1500" dirty="0" smtClean="0"/>
          </a:p>
          <a:p>
            <a:pPr lvl="2"/>
            <a:endParaRPr lang="en-US" sz="1500" dirty="0"/>
          </a:p>
          <a:p>
            <a:pPr lvl="1"/>
            <a:r>
              <a:rPr lang="en-US" sz="1600" dirty="0"/>
              <a:t>Change only department-managed prerequisites to system-enforced (or vice versa), email </a:t>
            </a:r>
            <a:r>
              <a:rPr lang="en-US" sz="1600" dirty="0">
                <a:hlinkClick r:id="rId2"/>
              </a:rPr>
              <a:t>mary.holland@wright.edu</a:t>
            </a:r>
            <a:r>
              <a:rPr lang="en-US" sz="1600" dirty="0"/>
              <a:t> and </a:t>
            </a:r>
            <a:r>
              <a:rPr lang="en-US" sz="1600" dirty="0">
                <a:hlinkClick r:id="rId3"/>
              </a:rPr>
              <a:t>todd.frantz@wright.edu</a:t>
            </a:r>
            <a:endParaRPr lang="en-US" sz="1600" dirty="0"/>
          </a:p>
          <a:p>
            <a:pPr marL="914400" lvl="2" indent="0">
              <a:buNone/>
            </a:pPr>
            <a:endParaRPr lang="en-US" sz="1500" dirty="0"/>
          </a:p>
          <a:p>
            <a:pPr marL="914400" lvl="2" indent="0">
              <a:buNone/>
            </a:pPr>
            <a:endParaRPr lang="en-US" sz="1200" dirty="0" smtClean="0"/>
          </a:p>
          <a:p>
            <a:pPr marL="914400" lvl="2" indent="0">
              <a:buNone/>
            </a:pPr>
            <a:endParaRPr lang="en-US" sz="1200" dirty="0" smtClean="0"/>
          </a:p>
          <a:p>
            <a:endParaRPr lang="en-US" sz="2000" dirty="0"/>
          </a:p>
        </p:txBody>
      </p:sp>
    </p:spTree>
    <p:extLst>
      <p:ext uri="{BB962C8B-B14F-4D97-AF65-F5344CB8AC3E}">
        <p14:creationId xmlns:p14="http://schemas.microsoft.com/office/powerpoint/2010/main" val="2182581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History of the prerequisite implementation</a:t>
            </a:r>
          </a:p>
          <a:p>
            <a:r>
              <a:rPr lang="en-US" dirty="0" smtClean="0"/>
              <a:t>Prerequisite checking</a:t>
            </a:r>
          </a:p>
          <a:p>
            <a:pPr lvl="1"/>
            <a:r>
              <a:rPr lang="en-US" dirty="0" smtClean="0"/>
              <a:t>Department-Managed (current)</a:t>
            </a:r>
          </a:p>
          <a:p>
            <a:pPr lvl="1"/>
            <a:r>
              <a:rPr lang="en-US" dirty="0"/>
              <a:t>System-Enforced (new)</a:t>
            </a:r>
          </a:p>
          <a:p>
            <a:r>
              <a:rPr lang="en-US" dirty="0" smtClean="0"/>
              <a:t>Registration Eligibility</a:t>
            </a:r>
          </a:p>
          <a:p>
            <a:r>
              <a:rPr lang="en-US" dirty="0" smtClean="0"/>
              <a:t>Overrides</a:t>
            </a:r>
          </a:p>
          <a:p>
            <a:r>
              <a:rPr lang="en-US" dirty="0" smtClean="0"/>
              <a:t>FAQs</a:t>
            </a:r>
            <a:endParaRPr lang="en-US" dirty="0"/>
          </a:p>
        </p:txBody>
      </p:sp>
    </p:spTree>
    <p:extLst>
      <p:ext uri="{BB962C8B-B14F-4D97-AF65-F5344CB8AC3E}">
        <p14:creationId xmlns:p14="http://schemas.microsoft.com/office/powerpoint/2010/main" val="1831555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Student Resources: </a:t>
            </a:r>
          </a:p>
          <a:p>
            <a:pPr lvl="1"/>
            <a:r>
              <a:rPr lang="en-US" dirty="0" smtClean="0"/>
              <a:t>WINGS Express Registration Guide (on Raider Connect website under “Registration”)</a:t>
            </a:r>
          </a:p>
          <a:p>
            <a:pPr lvl="1"/>
            <a:r>
              <a:rPr lang="en-US" dirty="0" smtClean="0"/>
              <a:t>Academic Advisor</a:t>
            </a:r>
          </a:p>
          <a:p>
            <a:pPr lvl="1"/>
            <a:r>
              <a:rPr lang="en-US" dirty="0" smtClean="0"/>
              <a:t>Raider Connect</a:t>
            </a:r>
          </a:p>
          <a:p>
            <a:pPr lvl="1"/>
            <a:r>
              <a:rPr lang="en-US" dirty="0" smtClean="0"/>
              <a:t>Academic Department</a:t>
            </a:r>
          </a:p>
          <a:p>
            <a:r>
              <a:rPr lang="en-US" dirty="0" smtClean="0"/>
              <a:t>Faculty and Staff Resources</a:t>
            </a:r>
          </a:p>
          <a:p>
            <a:pPr lvl="1"/>
            <a:r>
              <a:rPr lang="en-US" dirty="0">
                <a:hlinkClick r:id="rId2"/>
              </a:rPr>
              <a:t>http://</a:t>
            </a:r>
            <a:r>
              <a:rPr lang="en-US" dirty="0" smtClean="0">
                <a:hlinkClick r:id="rId2"/>
              </a:rPr>
              <a:t>www.wright.edu/registrar/resources</a:t>
            </a:r>
            <a:r>
              <a:rPr lang="en-US" dirty="0" smtClean="0"/>
              <a:t> (menu on top right of the page)</a:t>
            </a:r>
          </a:p>
          <a:p>
            <a:pPr lvl="1"/>
            <a:r>
              <a:rPr lang="en-US" dirty="0" smtClean="0">
                <a:hlinkClick r:id="rId3"/>
              </a:rPr>
              <a:t>wsu-registrar@wright.edu</a:t>
            </a:r>
            <a:r>
              <a:rPr lang="en-US" dirty="0" smtClean="0"/>
              <a:t> or x5200</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759396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System-Enforced Prerequisites</a:t>
            </a:r>
            <a:br>
              <a:rPr lang="en-US" dirty="0" smtClean="0"/>
            </a:br>
            <a:r>
              <a:rPr lang="en-US" dirty="0" smtClean="0"/>
              <a:t>A plan in the making…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2015 - the Faculty Senate requested the ability to enforce prerequisite requirements at the time of registration. A task force was established to consider the implications.</a:t>
            </a:r>
          </a:p>
          <a:p>
            <a:r>
              <a:rPr lang="en-US" dirty="0" smtClean="0"/>
              <a:t>2016 – mechanisms to support system-enforced and department-managed prerequisites was created. Departments began identifying courses that would have department-managed prerequisites</a:t>
            </a:r>
            <a:endParaRPr lang="en-US" dirty="0"/>
          </a:p>
        </p:txBody>
      </p:sp>
    </p:spTree>
    <p:extLst>
      <p:ext uri="{BB962C8B-B14F-4D97-AF65-F5344CB8AC3E}">
        <p14:creationId xmlns:p14="http://schemas.microsoft.com/office/powerpoint/2010/main" val="1571824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plan in the making…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2017 – Data validation and testing – data analysis showed that, in several cases, prerequisite requirements (as they were written at the time) would block registration for an unintended populations of students. Departments worked through curriculum committees to fine-tune prerequisites.</a:t>
            </a:r>
          </a:p>
          <a:p>
            <a:r>
              <a:rPr lang="en-US" dirty="0" smtClean="0"/>
              <a:t>2018 – Continued data analysis, registration validation, and fine-tuning of prerequisite requirements. System-enforced prerequisites to go live for Spring 2019 registration.</a:t>
            </a:r>
            <a:endParaRPr lang="en-US" dirty="0"/>
          </a:p>
        </p:txBody>
      </p:sp>
    </p:spTree>
    <p:extLst>
      <p:ext uri="{BB962C8B-B14F-4D97-AF65-F5344CB8AC3E}">
        <p14:creationId xmlns:p14="http://schemas.microsoft.com/office/powerpoint/2010/main" val="530690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is a department-managed prerequisite?</a:t>
            </a:r>
            <a:endParaRPr lang="en-US" dirty="0"/>
          </a:p>
        </p:txBody>
      </p:sp>
      <p:sp>
        <p:nvSpPr>
          <p:cNvPr id="3" name="Content Placeholder 2"/>
          <p:cNvSpPr>
            <a:spLocks noGrp="1"/>
          </p:cNvSpPr>
          <p:nvPr>
            <p:ph idx="1"/>
          </p:nvPr>
        </p:nvSpPr>
        <p:spPr/>
        <p:txBody>
          <a:bodyPr>
            <a:normAutofit fontScale="92500"/>
          </a:bodyPr>
          <a:lstStyle/>
          <a:p>
            <a:r>
              <a:rPr lang="en-US" dirty="0" smtClean="0"/>
              <a:t>A prerequisite that is required, but not enforced at the time of registration</a:t>
            </a:r>
          </a:p>
          <a:p>
            <a:r>
              <a:rPr lang="en-US" dirty="0" smtClean="0"/>
              <a:t>Allows students to register for the course, department monitors student eligibility and communicates with students who do not have required prerequisites</a:t>
            </a:r>
          </a:p>
          <a:p>
            <a:r>
              <a:rPr lang="en-US" dirty="0" smtClean="0"/>
              <a:t>Until Spring 2019 registration, all prerequisite enforcement was department managed</a:t>
            </a:r>
            <a:endParaRPr lang="en-US" dirty="0"/>
          </a:p>
        </p:txBody>
      </p:sp>
    </p:spTree>
    <p:extLst>
      <p:ext uri="{BB962C8B-B14F-4D97-AF65-F5344CB8AC3E}">
        <p14:creationId xmlns:p14="http://schemas.microsoft.com/office/powerpoint/2010/main" val="314676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Department-Managed Prerequisite</a:t>
            </a:r>
            <a:endParaRPr lang="en-US" dirty="0"/>
          </a:p>
        </p:txBody>
      </p:sp>
      <p:pic>
        <p:nvPicPr>
          <p:cNvPr id="4" name="Content Placeholder 3"/>
          <p:cNvPicPr>
            <a:picLocks noGrp="1" noChangeAspect="1"/>
          </p:cNvPicPr>
          <p:nvPr>
            <p:ph idx="1"/>
          </p:nvPr>
        </p:nvPicPr>
        <p:blipFill>
          <a:blip r:embed="rId2"/>
          <a:stretch>
            <a:fillRect/>
          </a:stretch>
        </p:blipFill>
        <p:spPr>
          <a:xfrm>
            <a:off x="457200" y="2665355"/>
            <a:ext cx="8229600" cy="1919403"/>
          </a:xfrm>
          <a:prstGeom prst="rect">
            <a:avLst/>
          </a:prstGeom>
        </p:spPr>
      </p:pic>
    </p:spTree>
    <p:extLst>
      <p:ext uri="{BB962C8B-B14F-4D97-AF65-F5344CB8AC3E}">
        <p14:creationId xmlns:p14="http://schemas.microsoft.com/office/powerpoint/2010/main" val="738665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t>New: System-Enforced Prerequisites</a:t>
            </a:r>
            <a:endParaRPr lang="en-US" sz="3800" dirty="0"/>
          </a:p>
        </p:txBody>
      </p:sp>
      <p:sp>
        <p:nvSpPr>
          <p:cNvPr id="3" name="Content Placeholder 2"/>
          <p:cNvSpPr>
            <a:spLocks noGrp="1"/>
          </p:cNvSpPr>
          <p:nvPr>
            <p:ph idx="1"/>
          </p:nvPr>
        </p:nvSpPr>
        <p:spPr/>
        <p:txBody>
          <a:bodyPr/>
          <a:lstStyle/>
          <a:p>
            <a:r>
              <a:rPr lang="en-US" dirty="0" smtClean="0"/>
              <a:t>Prevents a student from adding a class to their schedule if they do not have the required prerequisite</a:t>
            </a:r>
          </a:p>
          <a:p>
            <a:r>
              <a:rPr lang="en-US" dirty="0" smtClean="0"/>
              <a:t>New, beginning spring 2019 registration</a:t>
            </a:r>
            <a:endParaRPr lang="en-US" dirty="0"/>
          </a:p>
        </p:txBody>
      </p:sp>
    </p:spTree>
    <p:extLst>
      <p:ext uri="{BB962C8B-B14F-4D97-AF65-F5344CB8AC3E}">
        <p14:creationId xmlns:p14="http://schemas.microsoft.com/office/powerpoint/2010/main" val="3004901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System-Enforced Prerequisites</a:t>
            </a:r>
            <a:endParaRPr lang="en-US" dirty="0"/>
          </a:p>
        </p:txBody>
      </p:sp>
      <p:pic>
        <p:nvPicPr>
          <p:cNvPr id="4" name="Content Placeholder 3"/>
          <p:cNvPicPr>
            <a:picLocks noGrp="1" noChangeAspect="1"/>
          </p:cNvPicPr>
          <p:nvPr>
            <p:ph idx="1"/>
          </p:nvPr>
        </p:nvPicPr>
        <p:blipFill>
          <a:blip r:embed="rId2"/>
          <a:stretch>
            <a:fillRect/>
          </a:stretch>
        </p:blipFill>
        <p:spPr>
          <a:xfrm>
            <a:off x="457200" y="2608156"/>
            <a:ext cx="8229600" cy="2033801"/>
          </a:xfrm>
          <a:prstGeom prst="rect">
            <a:avLst/>
          </a:prstGeom>
        </p:spPr>
      </p:pic>
    </p:spTree>
    <p:extLst>
      <p:ext uri="{BB962C8B-B14F-4D97-AF65-F5344CB8AC3E}">
        <p14:creationId xmlns:p14="http://schemas.microsoft.com/office/powerpoint/2010/main" val="3647160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 I know if I have the required prerequisite?</a:t>
            </a:r>
            <a:endParaRPr lang="en-US" dirty="0"/>
          </a:p>
        </p:txBody>
      </p:sp>
      <p:pic>
        <p:nvPicPr>
          <p:cNvPr id="1026" name="img549196" descr="4fadfd27-f8b3-408e-a628-aabb14f505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668" y="1559337"/>
            <a:ext cx="39147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024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816</TotalTime>
  <Words>989</Words>
  <Application>Microsoft Office PowerPoint</Application>
  <PresentationFormat>On-screen Show (4:3)</PresentationFormat>
  <Paragraphs>103</Paragraphs>
  <Slides>20</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20</vt:i4>
      </vt:variant>
    </vt:vector>
  </HeadingPairs>
  <TitlesOfParts>
    <vt:vector size="29" baseType="lpstr">
      <vt:lpstr>Arial</vt:lpstr>
      <vt:lpstr>Calibri</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1 (includes different content layouts)</vt:lpstr>
      <vt:lpstr>Inside Slide Option 2 (includes different content layouts)</vt:lpstr>
      <vt:lpstr>Registration Restrictions and System-Enforced Prerequisites Office of the Registrar Spring 2019 Registration</vt:lpstr>
      <vt:lpstr>Overview</vt:lpstr>
      <vt:lpstr>System-Enforced Prerequisites A plan in the making…</vt:lpstr>
      <vt:lpstr>A plan in the making…</vt:lpstr>
      <vt:lpstr>What is a department-managed prerequisite?</vt:lpstr>
      <vt:lpstr>Department-Managed Prerequisite</vt:lpstr>
      <vt:lpstr>New: System-Enforced Prerequisites</vt:lpstr>
      <vt:lpstr>System-Enforced Prerequisites</vt:lpstr>
      <vt:lpstr>How do I know if I have the required prerequisite?</vt:lpstr>
      <vt:lpstr>Other Common Types of Registration Restrictions</vt:lpstr>
      <vt:lpstr>How do I know?</vt:lpstr>
      <vt:lpstr>Registration Overrides </vt:lpstr>
      <vt:lpstr>Registration Overrides</vt:lpstr>
      <vt:lpstr>Registration Activity (SFASTCA)</vt:lpstr>
      <vt:lpstr>Registration Overrides</vt:lpstr>
      <vt:lpstr>FAQs</vt:lpstr>
      <vt:lpstr>FAQs</vt:lpstr>
      <vt:lpstr>FAQs</vt:lpstr>
      <vt:lpstr>FAQs</vt:lpstr>
      <vt:lpstr>Questions?</vt:lpstr>
    </vt:vector>
  </TitlesOfParts>
  <Company>Wright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Earnest</dc:creator>
  <cp:lastModifiedBy>Teeters, Nita Louise</cp:lastModifiedBy>
  <cp:revision>104</cp:revision>
  <dcterms:created xsi:type="dcterms:W3CDTF">2016-09-27T14:33:50Z</dcterms:created>
  <dcterms:modified xsi:type="dcterms:W3CDTF">2018-11-02T19:33:26Z</dcterms:modified>
</cp:coreProperties>
</file>