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78" r:id="rId3"/>
    <p:sldId id="298"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299"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837"/>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p:restoredTop sz="94586"/>
  </p:normalViewPr>
  <p:slideViewPr>
    <p:cSldViewPr snapToGrid="0" snapToObjects="1">
      <p:cViewPr varScale="1">
        <p:scale>
          <a:sx n="68" d="100"/>
          <a:sy n="68" d="100"/>
        </p:scale>
        <p:origin x="676" y="56"/>
      </p:cViewPr>
      <p:guideLst/>
    </p:cSldViewPr>
  </p:slideViewPr>
  <p:notesTextViewPr>
    <p:cViewPr>
      <p:scale>
        <a:sx n="1" d="1"/>
        <a:sy n="1" d="1"/>
      </p:scale>
      <p:origin x="0" y="0"/>
    </p:cViewPr>
  </p:notesTextViewPr>
  <p:sorterViewPr>
    <p:cViewPr>
      <p:scale>
        <a:sx n="90" d="100"/>
        <a:sy n="90" d="100"/>
      </p:scale>
      <p:origin x="0" y="-2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40238-A087-488C-84BC-AAFA85A2826F}"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7920-02E0-4F3A-96E3-E36653DA170D}" type="slidenum">
              <a:rPr lang="en-US" smtClean="0"/>
              <a:t>‹#›</a:t>
            </a:fld>
            <a:endParaRPr lang="en-US"/>
          </a:p>
        </p:txBody>
      </p:sp>
    </p:spTree>
    <p:extLst>
      <p:ext uri="{BB962C8B-B14F-4D97-AF65-F5344CB8AC3E}">
        <p14:creationId xmlns:p14="http://schemas.microsoft.com/office/powerpoint/2010/main" val="323915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strategic map is a visual depiction of the outcomes generated by the strategic planning process being used by Wright State.  </a:t>
            </a:r>
          </a:p>
        </p:txBody>
      </p:sp>
      <p:sp>
        <p:nvSpPr>
          <p:cNvPr id="4" name="Slide Number Placeholder 3"/>
          <p:cNvSpPr>
            <a:spLocks noGrp="1"/>
          </p:cNvSpPr>
          <p:nvPr>
            <p:ph type="sldNum" sz="quarter" idx="10"/>
          </p:nvPr>
        </p:nvSpPr>
        <p:spPr/>
        <p:txBody>
          <a:bodyPr/>
          <a:lstStyle/>
          <a:p>
            <a:fld id="{35DC59F4-5195-4895-B272-DBFE17454821}" type="slidenum">
              <a:rPr lang="en-US" smtClean="0"/>
              <a:t>2</a:t>
            </a:fld>
            <a:endParaRPr lang="en-US"/>
          </a:p>
        </p:txBody>
      </p:sp>
    </p:spTree>
    <p:extLst>
      <p:ext uri="{BB962C8B-B14F-4D97-AF65-F5344CB8AC3E}">
        <p14:creationId xmlns:p14="http://schemas.microsoft.com/office/powerpoint/2010/main" val="120447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984DB6-DAAE-F647-B503-D63C4D893D11}"/>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2663B5AE-A4E0-8945-9230-C6BC885E9ECA}"/>
              </a:ext>
            </a:extLst>
          </p:cNvPr>
          <p:cNvSpPr>
            <a:spLocks noGrp="1"/>
          </p:cNvSpPr>
          <p:nvPr>
            <p:ph type="title"/>
          </p:nvPr>
        </p:nvSpPr>
        <p:spPr>
          <a:xfrm>
            <a:off x="838200" y="1115403"/>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840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1426-7ED0-024B-997F-63F4725F1E6F}"/>
              </a:ext>
            </a:extLst>
          </p:cNvPr>
          <p:cNvSpPr>
            <a:spLocks noGrp="1"/>
          </p:cNvSpPr>
          <p:nvPr>
            <p:ph type="title"/>
          </p:nvPr>
        </p:nvSpPr>
        <p:spPr>
          <a:xfrm>
            <a:off x="838200" y="1127674"/>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C6A7B-0746-8F42-BE5C-B385A9505BDF}"/>
              </a:ext>
            </a:extLst>
          </p:cNvPr>
          <p:cNvSpPr>
            <a:spLocks noGrp="1"/>
          </p:cNvSpPr>
          <p:nvPr>
            <p:ph type="body" orient="vert" idx="1"/>
          </p:nvPr>
        </p:nvSpPr>
        <p:spPr>
          <a:xfrm>
            <a:off x="838200" y="2506662"/>
            <a:ext cx="10515600" cy="39293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49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96060-AD85-1446-AC4E-7FCE5426D7BA}"/>
              </a:ext>
            </a:extLst>
          </p:cNvPr>
          <p:cNvSpPr>
            <a:spLocks noGrp="1"/>
          </p:cNvSpPr>
          <p:nvPr>
            <p:ph type="title" orient="vert"/>
          </p:nvPr>
        </p:nvSpPr>
        <p:spPr>
          <a:xfrm>
            <a:off x="8724900" y="1127125"/>
            <a:ext cx="2628900" cy="52033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974608-DAB6-DC45-871E-C5288714BFAB}"/>
              </a:ext>
            </a:extLst>
          </p:cNvPr>
          <p:cNvSpPr>
            <a:spLocks noGrp="1"/>
          </p:cNvSpPr>
          <p:nvPr>
            <p:ph type="body" orient="vert" idx="1"/>
          </p:nvPr>
        </p:nvSpPr>
        <p:spPr>
          <a:xfrm>
            <a:off x="838200" y="1139946"/>
            <a:ext cx="7734300" cy="51905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07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4"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4/20/2018</a:t>
            </a:fld>
            <a:endParaRPr lang="en-US"/>
          </a:p>
        </p:txBody>
      </p:sp>
      <p:sp>
        <p:nvSpPr>
          <p:cNvPr id="6" name="Holder 6"/>
          <p:cNvSpPr>
            <a:spLocks noGrp="1"/>
          </p:cNvSpPr>
          <p:nvPr>
            <p:ph type="sldNum" sz="quarter" idx="7"/>
          </p:nvPr>
        </p:nvSpPr>
        <p:spPr>
          <a:xfrm>
            <a:off x="8778241"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3458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AB907-3F85-7344-BD7F-A606BA315517}"/>
              </a:ext>
            </a:extLst>
          </p:cNvPr>
          <p:cNvSpPr>
            <a:spLocks noGrp="1"/>
          </p:cNvSpPr>
          <p:nvPr>
            <p:ph idx="1"/>
          </p:nvPr>
        </p:nvSpPr>
        <p:spPr>
          <a:xfrm>
            <a:off x="838200" y="2488406"/>
            <a:ext cx="10515600" cy="3982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BA4599DA-64FA-5946-86A9-85855F26C358}"/>
              </a:ext>
            </a:extLst>
          </p:cNvPr>
          <p:cNvSpPr>
            <a:spLocks noGrp="1"/>
          </p:cNvSpPr>
          <p:nvPr>
            <p:ph type="title"/>
          </p:nvPr>
        </p:nvSpPr>
        <p:spPr>
          <a:xfrm>
            <a:off x="838200" y="1115951"/>
            <a:ext cx="10515600" cy="1325563"/>
          </a:xfrm>
        </p:spPr>
        <p:txBody>
          <a:bodyPr/>
          <a:lstStyle/>
          <a:p>
            <a:r>
              <a:rPr lang="en-US"/>
              <a:t>Click to edit Master title style</a:t>
            </a:r>
          </a:p>
        </p:txBody>
      </p:sp>
    </p:spTree>
    <p:extLst>
      <p:ext uri="{BB962C8B-B14F-4D97-AF65-F5344CB8AC3E}">
        <p14:creationId xmlns:p14="http://schemas.microsoft.com/office/powerpoint/2010/main" val="400730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016B-E9BA-BC4E-8EF7-C24EE531E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6E365-9E8E-7048-B85E-FA368162C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80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4F09-E7EB-0E46-A9CB-1B9977BB13EF}"/>
              </a:ext>
            </a:extLst>
          </p:cNvPr>
          <p:cNvSpPr>
            <a:spLocks noGrp="1"/>
          </p:cNvSpPr>
          <p:nvPr>
            <p:ph type="title"/>
          </p:nvPr>
        </p:nvSpPr>
        <p:spPr>
          <a:xfrm>
            <a:off x="838200" y="1115951"/>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6942FC-8C0C-B44D-8C77-B7A8998FDC1C}"/>
              </a:ext>
            </a:extLst>
          </p:cNvPr>
          <p:cNvSpPr>
            <a:spLocks noGrp="1"/>
          </p:cNvSpPr>
          <p:nvPr>
            <p:ph sz="half" idx="1"/>
          </p:nvPr>
        </p:nvSpPr>
        <p:spPr>
          <a:xfrm>
            <a:off x="838200" y="2530108"/>
            <a:ext cx="5181600" cy="4046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4FAD3-5B30-E240-A290-65C3C38579E8}"/>
              </a:ext>
            </a:extLst>
          </p:cNvPr>
          <p:cNvSpPr>
            <a:spLocks noGrp="1"/>
          </p:cNvSpPr>
          <p:nvPr>
            <p:ph sz="half" idx="2"/>
          </p:nvPr>
        </p:nvSpPr>
        <p:spPr>
          <a:xfrm>
            <a:off x="6172200" y="2530108"/>
            <a:ext cx="5181600" cy="4046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3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0B14-6BC9-9648-9CC6-BB73A18EA35E}"/>
              </a:ext>
            </a:extLst>
          </p:cNvPr>
          <p:cNvSpPr>
            <a:spLocks noGrp="1"/>
          </p:cNvSpPr>
          <p:nvPr>
            <p:ph type="title"/>
          </p:nvPr>
        </p:nvSpPr>
        <p:spPr>
          <a:xfrm>
            <a:off x="839788" y="112089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B071E-C297-5949-9F19-C3451222437B}"/>
              </a:ext>
            </a:extLst>
          </p:cNvPr>
          <p:cNvSpPr>
            <a:spLocks noGrp="1"/>
          </p:cNvSpPr>
          <p:nvPr>
            <p:ph type="body" idx="1"/>
          </p:nvPr>
        </p:nvSpPr>
        <p:spPr>
          <a:xfrm>
            <a:off x="839788" y="24933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8C034D-13B6-CD42-AA09-231788D1E2F5}"/>
              </a:ext>
            </a:extLst>
          </p:cNvPr>
          <p:cNvSpPr>
            <a:spLocks noGrp="1"/>
          </p:cNvSpPr>
          <p:nvPr>
            <p:ph sz="half" idx="2"/>
          </p:nvPr>
        </p:nvSpPr>
        <p:spPr>
          <a:xfrm>
            <a:off x="839788" y="3454644"/>
            <a:ext cx="5157787" cy="3016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B071A-3FF7-B449-B916-4DEE377465CE}"/>
              </a:ext>
            </a:extLst>
          </p:cNvPr>
          <p:cNvSpPr>
            <a:spLocks noGrp="1"/>
          </p:cNvSpPr>
          <p:nvPr>
            <p:ph type="body" sz="quarter" idx="3"/>
          </p:nvPr>
        </p:nvSpPr>
        <p:spPr>
          <a:xfrm>
            <a:off x="6172200" y="24933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06626E-539E-FA49-9537-7C7F7F5C492A}"/>
              </a:ext>
            </a:extLst>
          </p:cNvPr>
          <p:cNvSpPr>
            <a:spLocks noGrp="1"/>
          </p:cNvSpPr>
          <p:nvPr>
            <p:ph sz="quarter" idx="4"/>
          </p:nvPr>
        </p:nvSpPr>
        <p:spPr>
          <a:xfrm>
            <a:off x="6172200" y="3454644"/>
            <a:ext cx="5183188" cy="3016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06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AA66-4E7C-E342-B749-C6B0194EF964}"/>
              </a:ext>
            </a:extLst>
          </p:cNvPr>
          <p:cNvSpPr>
            <a:spLocks noGrp="1"/>
          </p:cNvSpPr>
          <p:nvPr>
            <p:ph type="title"/>
          </p:nvPr>
        </p:nvSpPr>
        <p:spPr>
          <a:xfrm>
            <a:off x="838200" y="1115402"/>
            <a:ext cx="10515600" cy="1325563"/>
          </a:xfrm>
        </p:spPr>
        <p:txBody>
          <a:bodyPr/>
          <a:lstStyle/>
          <a:p>
            <a:r>
              <a:rPr lang="en-US"/>
              <a:t>Click to edit Master title style</a:t>
            </a:r>
          </a:p>
        </p:txBody>
      </p:sp>
    </p:spTree>
    <p:extLst>
      <p:ext uri="{BB962C8B-B14F-4D97-AF65-F5344CB8AC3E}">
        <p14:creationId xmlns:p14="http://schemas.microsoft.com/office/powerpoint/2010/main" val="172981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A5370-FA5A-3B4A-9D95-2ABE10CA0080}"/>
              </a:ext>
            </a:extLst>
          </p:cNvPr>
          <p:cNvSpPr>
            <a:spLocks noGrp="1"/>
          </p:cNvSpPr>
          <p:nvPr>
            <p:ph type="title"/>
          </p:nvPr>
        </p:nvSpPr>
        <p:spPr>
          <a:xfrm>
            <a:off x="838200" y="1115401"/>
            <a:ext cx="10515600" cy="1325563"/>
          </a:xfrm>
        </p:spPr>
        <p:txBody>
          <a:bodyPr/>
          <a:lstStyle/>
          <a:p>
            <a:r>
              <a:rPr lang="en-US"/>
              <a:t>Click to edit Master title style</a:t>
            </a:r>
          </a:p>
        </p:txBody>
      </p:sp>
    </p:spTree>
    <p:extLst>
      <p:ext uri="{BB962C8B-B14F-4D97-AF65-F5344CB8AC3E}">
        <p14:creationId xmlns:p14="http://schemas.microsoft.com/office/powerpoint/2010/main" val="238641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EE0C-E3F3-DF4F-867D-154FA920E894}"/>
              </a:ext>
            </a:extLst>
          </p:cNvPr>
          <p:cNvSpPr>
            <a:spLocks noGrp="1"/>
          </p:cNvSpPr>
          <p:nvPr>
            <p:ph type="title"/>
          </p:nvPr>
        </p:nvSpPr>
        <p:spPr>
          <a:xfrm>
            <a:off x="839788" y="1113693"/>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D42536-5147-E848-86E7-A02ED58474B3}"/>
              </a:ext>
            </a:extLst>
          </p:cNvPr>
          <p:cNvSpPr>
            <a:spLocks noGrp="1"/>
          </p:cNvSpPr>
          <p:nvPr>
            <p:ph idx="1"/>
          </p:nvPr>
        </p:nvSpPr>
        <p:spPr>
          <a:xfrm>
            <a:off x="5183188" y="1213094"/>
            <a:ext cx="6172200" cy="5117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F2890-9256-344A-A334-C915FC9E468C}"/>
              </a:ext>
            </a:extLst>
          </p:cNvPr>
          <p:cNvSpPr>
            <a:spLocks noGrp="1"/>
          </p:cNvSpPr>
          <p:nvPr>
            <p:ph type="body" sz="half" idx="2"/>
          </p:nvPr>
        </p:nvSpPr>
        <p:spPr>
          <a:xfrm>
            <a:off x="839788" y="2713893"/>
            <a:ext cx="3932237" cy="3616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501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3A2C-9B62-034F-96B5-FC5012FDE188}"/>
              </a:ext>
            </a:extLst>
          </p:cNvPr>
          <p:cNvSpPr>
            <a:spLocks noGrp="1"/>
          </p:cNvSpPr>
          <p:nvPr>
            <p:ph type="title"/>
          </p:nvPr>
        </p:nvSpPr>
        <p:spPr>
          <a:xfrm>
            <a:off x="839788" y="1116378"/>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E9E25-829A-974C-BCCF-63B66DEE284B}"/>
              </a:ext>
            </a:extLst>
          </p:cNvPr>
          <p:cNvSpPr>
            <a:spLocks noGrp="1"/>
          </p:cNvSpPr>
          <p:nvPr>
            <p:ph type="pic" idx="1"/>
          </p:nvPr>
        </p:nvSpPr>
        <p:spPr>
          <a:xfrm>
            <a:off x="5183188" y="111637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EE2BB5-4633-BC42-A8D7-036EACB167E4}"/>
              </a:ext>
            </a:extLst>
          </p:cNvPr>
          <p:cNvSpPr>
            <a:spLocks noGrp="1"/>
          </p:cNvSpPr>
          <p:nvPr>
            <p:ph type="body" sz="half" idx="2"/>
          </p:nvPr>
        </p:nvSpPr>
        <p:spPr>
          <a:xfrm>
            <a:off x="839788" y="2716578"/>
            <a:ext cx="3932237" cy="3625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807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E3B39-35FD-614B-B1C5-9D3962914BC3}"/>
              </a:ext>
            </a:extLst>
          </p:cNvPr>
          <p:cNvSpPr>
            <a:spLocks noGrp="1"/>
          </p:cNvSpPr>
          <p:nvPr>
            <p:ph type="title"/>
          </p:nvPr>
        </p:nvSpPr>
        <p:spPr>
          <a:xfrm>
            <a:off x="838200" y="111595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DF4F79-4128-644B-B67C-EFACF3F34B32}"/>
              </a:ext>
            </a:extLst>
          </p:cNvPr>
          <p:cNvSpPr>
            <a:spLocks noGrp="1"/>
          </p:cNvSpPr>
          <p:nvPr>
            <p:ph type="body" idx="1"/>
          </p:nvPr>
        </p:nvSpPr>
        <p:spPr>
          <a:xfrm>
            <a:off x="838200" y="2453237"/>
            <a:ext cx="10515600" cy="37834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71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0BF90-AA6B-5A48-9779-8F6C808FF20E}"/>
              </a:ext>
            </a:extLst>
          </p:cNvPr>
          <p:cNvSpPr>
            <a:spLocks noGrp="1"/>
          </p:cNvSpPr>
          <p:nvPr>
            <p:ph idx="1"/>
          </p:nvPr>
        </p:nvSpPr>
        <p:spPr>
          <a:xfrm>
            <a:off x="838200" y="2009199"/>
            <a:ext cx="10515600" cy="3065218"/>
          </a:xfrm>
        </p:spPr>
        <p:txBody>
          <a:bodyPr/>
          <a:lstStyle/>
          <a:p>
            <a:pPr marL="0" indent="0">
              <a:buNone/>
            </a:pPr>
            <a:r>
              <a:rPr lang="en-US" dirty="0">
                <a:solidFill>
                  <a:schemeClr val="bg1"/>
                </a:solidFill>
              </a:rPr>
              <a:t>April 20, 2018</a:t>
            </a:r>
          </a:p>
        </p:txBody>
      </p:sp>
      <p:sp>
        <p:nvSpPr>
          <p:cNvPr id="3" name="Title 2">
            <a:extLst>
              <a:ext uri="{FF2B5EF4-FFF2-40B4-BE49-F238E27FC236}">
                <a16:creationId xmlns:a16="http://schemas.microsoft.com/office/drawing/2014/main" id="{2A9277FE-ECAF-294B-8A23-9FBB12892299}"/>
              </a:ext>
            </a:extLst>
          </p:cNvPr>
          <p:cNvSpPr>
            <a:spLocks noGrp="1"/>
          </p:cNvSpPr>
          <p:nvPr>
            <p:ph type="title"/>
          </p:nvPr>
        </p:nvSpPr>
        <p:spPr>
          <a:xfrm>
            <a:off x="838200" y="318782"/>
            <a:ext cx="10515600" cy="1325563"/>
          </a:xfrm>
        </p:spPr>
        <p:txBody>
          <a:bodyPr>
            <a:normAutofit/>
          </a:bodyPr>
          <a:lstStyle/>
          <a:p>
            <a:r>
              <a:rPr lang="en-US" dirty="0">
                <a:solidFill>
                  <a:schemeClr val="bg1"/>
                </a:solidFill>
              </a:rPr>
              <a:t>Strategic Planning Open House</a:t>
            </a:r>
          </a:p>
        </p:txBody>
      </p:sp>
    </p:spTree>
    <p:extLst>
      <p:ext uri="{BB962C8B-B14F-4D97-AF65-F5344CB8AC3E}">
        <p14:creationId xmlns:p14="http://schemas.microsoft.com/office/powerpoint/2010/main" val="22113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306287"/>
            <a:ext cx="8229600" cy="2294164"/>
          </a:xfrm>
        </p:spPr>
        <p:txBody>
          <a:bodyPr>
            <a:noAutofit/>
          </a:bodyPr>
          <a:lstStyle/>
          <a:p>
            <a:pPr fontAlgn="base">
              <a:lnSpc>
                <a:spcPct val="107000"/>
              </a:lnSpc>
              <a:spcBef>
                <a:spcPts val="0"/>
              </a:spcBef>
              <a:buSzPts val="1000"/>
              <a:tabLst>
                <a:tab pos="457200" algn="l"/>
              </a:tabLst>
            </a:pP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Visionary: </a:t>
            </a:r>
            <a:r>
              <a:rPr lang="en-US" sz="2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 are strategic, courageous, and forward-thinking. Inspired by the past, we chart our course to the future with imagination and wisdom.</a:t>
            </a: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2117124" y="3886200"/>
            <a:ext cx="7179276" cy="1752600"/>
          </a:xfrm>
        </p:spPr>
        <p:txBody>
          <a:bodyPr>
            <a:normAutofit/>
          </a:bodyPr>
          <a:lstStyle/>
          <a:p>
            <a:pPr marL="228600" algn="l">
              <a:lnSpc>
                <a:spcPct val="107000"/>
              </a:lnSpc>
              <a:spcBef>
                <a:spcPts val="0"/>
              </a:spcBef>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forward thinking, creative thinkers, innovative leaders, set tone for excellence, accountability, optimistic, focus on essential goals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653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306287"/>
            <a:ext cx="8229600" cy="2294164"/>
          </a:xfrm>
        </p:spPr>
        <p:txBody>
          <a:bodyPr>
            <a:noAutofit/>
          </a:bodyPr>
          <a:lstStyle/>
          <a:p>
            <a:pPr fontAlgn="base">
              <a:lnSpc>
                <a:spcPct val="107000"/>
              </a:lnSpc>
              <a:spcBef>
                <a:spcPts val="0"/>
              </a:spcBef>
              <a:buSzPts val="1000"/>
              <a:tabLst>
                <a:tab pos="457200" algn="l"/>
              </a:tabLst>
            </a:pP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Innovative:  </a:t>
            </a:r>
            <a:r>
              <a:rPr lang="en-US" sz="2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 are creative, resilient, and bold. Taking appropriate risks, we explore, develop, and apply new ideas and advanced solutions to meet society’s emergent needs.</a:t>
            </a: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985319" y="3886200"/>
            <a:ext cx="7315200" cy="1752600"/>
          </a:xfrm>
        </p:spPr>
        <p:txBody>
          <a:bodyPr>
            <a:normAutofit/>
          </a:bodyPr>
          <a:lstStyle/>
          <a:p>
            <a:pPr marL="228600" algn="l">
              <a:lnSpc>
                <a:spcPct val="107000"/>
              </a:lnSpc>
              <a:spcBef>
                <a:spcPts val="0"/>
              </a:spcBef>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nimble, creative, responsive to change, bold, problem solvers, entrepreneurial, open, risk-takers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465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306287"/>
            <a:ext cx="8229600" cy="2294164"/>
          </a:xfrm>
        </p:spPr>
        <p:txBody>
          <a:bodyPr>
            <a:noAutofit/>
          </a:bodyPr>
          <a:lstStyle/>
          <a:p>
            <a:pPr fontAlgn="base">
              <a:lnSpc>
                <a:spcPct val="107000"/>
              </a:lnSpc>
              <a:spcBef>
                <a:spcPts val="0"/>
              </a:spcBef>
              <a:buSzPts val="1000"/>
              <a:tabLst>
                <a:tab pos="457200" algn="l"/>
              </a:tabLst>
            </a:pP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Collaborative: </a:t>
            </a:r>
            <a:r>
              <a:rPr lang="en-US" sz="2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 work together. We value diverse strengths, drawing on our expertise and building partnerships to achieve common goals and realize shared purpose.</a:t>
            </a: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981200" y="3886200"/>
            <a:ext cx="7315200" cy="1752600"/>
          </a:xfrm>
        </p:spPr>
        <p:txBody>
          <a:bodyPr>
            <a:normAutofit/>
          </a:bodyPr>
          <a:lstStyle/>
          <a:p>
            <a:pPr marL="228600" algn="l">
              <a:lnSpc>
                <a:spcPct val="107000"/>
              </a:lnSpc>
              <a:spcBef>
                <a:spcPts val="0"/>
              </a:spcBef>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communal, cooperative, shared expertise, collective focus, holistic perspective, teamwork, common goal, building trust, strong relationships, alignment, leveraging diversity, collaborative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370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306287"/>
            <a:ext cx="8229600" cy="2294164"/>
          </a:xfrm>
        </p:spPr>
        <p:txBody>
          <a:bodyPr>
            <a:noAutofit/>
          </a:bodyPr>
          <a:lstStyle/>
          <a:p>
            <a:pPr fontAlgn="base">
              <a:lnSpc>
                <a:spcPct val="107000"/>
              </a:lnSpc>
              <a:spcBef>
                <a:spcPts val="0"/>
              </a:spcBef>
              <a:buSzPts val="1000"/>
              <a:tabLst>
                <a:tab pos="457200" algn="l"/>
              </a:tabLst>
            </a:pP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Inclusive: </a:t>
            </a:r>
            <a:r>
              <a:rPr lang="en-US" sz="2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 affirm, appreciate, and leverage the power of our diversity. We reach our full potential through accessibility, engagement, and empowerment.</a:t>
            </a: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2051222" y="3886200"/>
            <a:ext cx="7245178" cy="1752600"/>
          </a:xfrm>
        </p:spPr>
        <p:txBody>
          <a:bodyPr>
            <a:normAutofit/>
          </a:bodyPr>
          <a:lstStyle/>
          <a:p>
            <a:pPr marL="228600" algn="l">
              <a:lnSpc>
                <a:spcPct val="107000"/>
              </a:lnSpc>
              <a:spcBef>
                <a:spcPts val="0"/>
              </a:spcBef>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empowering, belonging, welcoming, safety &amp; trust, respectful, build relationships, accessibility, supportive, diversity, universal design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527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130426"/>
            <a:ext cx="8340811" cy="1470025"/>
          </a:xfrm>
        </p:spPr>
        <p:txBody>
          <a:bodyPr>
            <a:normAutofit/>
          </a:bodyPr>
          <a:lstStyle/>
          <a:p>
            <a:pPr algn="ctr"/>
            <a:r>
              <a:rPr lang="en-US" sz="4000" dirty="0"/>
              <a:t>Proposed Mission and Vision</a:t>
            </a:r>
          </a:p>
        </p:txBody>
      </p:sp>
    </p:spTree>
    <p:extLst>
      <p:ext uri="{BB962C8B-B14F-4D97-AF65-F5344CB8AC3E}">
        <p14:creationId xmlns:p14="http://schemas.microsoft.com/office/powerpoint/2010/main" val="152108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283749"/>
            <a:ext cx="8124497" cy="3297243"/>
          </a:xfrm>
        </p:spPr>
        <p:txBody>
          <a:bodyPr>
            <a:noAutofit/>
          </a:bodyPr>
          <a:lstStyle/>
          <a:p>
            <a:pPr algn="ctr" fontAlgn="base">
              <a:lnSpc>
                <a:spcPct val="107000"/>
              </a:lnSpc>
              <a:spcBef>
                <a:spcPts val="0"/>
              </a:spcBef>
              <a:spcAft>
                <a:spcPts val="1200"/>
              </a:spcAft>
              <a:buSzPts val="1000"/>
              <a:tabLst>
                <a:tab pos="457200" algn="l"/>
              </a:tabLst>
            </a:pPr>
            <a:r>
              <a:rPr lang="en-US" sz="3200" dirty="0"/>
              <a:t>Proposed Mission Statement</a:t>
            </a: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b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2800" b="0" dirty="0"/>
              <a:t>Wright State University empowers all students and graduates to realize their fullest potential as innovative leaders and global citizens by integrating research, learning, and transformational experience.</a:t>
            </a: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30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1" y="1590063"/>
            <a:ext cx="8077200" cy="4369299"/>
          </a:xfrm>
        </p:spPr>
        <p:txBody>
          <a:bodyPr>
            <a:noAutofit/>
          </a:bodyPr>
          <a:lstStyle/>
          <a:p>
            <a:pPr algn="ctr" fontAlgn="base">
              <a:lnSpc>
                <a:spcPct val="107000"/>
              </a:lnSpc>
              <a:spcBef>
                <a:spcPts val="0"/>
              </a:spcBef>
              <a:spcAft>
                <a:spcPts val="1200"/>
              </a:spcAft>
              <a:buSzPts val="1000"/>
              <a:tabLst>
                <a:tab pos="457200" algn="l"/>
              </a:tabLst>
            </a:pPr>
            <a:r>
              <a:rPr lang="en-US" sz="3200" dirty="0"/>
              <a:t>Proposed Vision Statement</a:t>
            </a: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b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br>
              <a:rPr lang="en-US"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sz="2800" b="0" dirty="0"/>
              <a:t>Inspired by the spirit of the </a:t>
            </a:r>
            <a:r>
              <a:rPr lang="en-US" sz="2800" b="0"/>
              <a:t>Wright brothers, </a:t>
            </a:r>
            <a:br>
              <a:rPr lang="en-US" sz="2800" b="0"/>
            </a:br>
            <a:r>
              <a:rPr lang="en-US" sz="2800" b="0"/>
              <a:t>Wright </a:t>
            </a:r>
            <a:r>
              <a:rPr lang="en-US" sz="2800" b="0" dirty="0"/>
              <a:t>State University will be a leading national public research university known for innovation and application; respected for an inclusive culture; and recognized as an essential part of the economic, social, and intellectual fabric of the communities we serve.</a:t>
            </a: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79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88406"/>
            <a:ext cx="10733690" cy="3982732"/>
          </a:xfrm>
        </p:spPr>
        <p:txBody>
          <a:bodyPr/>
          <a:lstStyle/>
          <a:p>
            <a:pPr marL="0" indent="0">
              <a:buNone/>
            </a:pPr>
            <a:r>
              <a:rPr lang="en-US" b="1" u="sng" dirty="0"/>
              <a:t>Fifteen sets of initiatives </a:t>
            </a:r>
            <a:r>
              <a:rPr lang="en-US" b="1" dirty="0"/>
              <a:t>suggest </a:t>
            </a:r>
            <a:r>
              <a:rPr lang="en-US" b="1" u="sng" dirty="0"/>
              <a:t>five areas of strategic focus</a:t>
            </a:r>
          </a:p>
          <a:p>
            <a:pPr marL="0" indent="0">
              <a:buNone/>
            </a:pPr>
            <a:endParaRPr lang="en-US" sz="800" dirty="0"/>
          </a:p>
          <a:p>
            <a:r>
              <a:rPr lang="en-US" dirty="0"/>
              <a:t>Teaching, Learning, and Programming</a:t>
            </a:r>
          </a:p>
          <a:p>
            <a:r>
              <a:rPr lang="en-US" dirty="0"/>
              <a:t>Research, Innovation, and Entrepreneurship</a:t>
            </a:r>
          </a:p>
          <a:p>
            <a:r>
              <a:rPr lang="en-US" dirty="0"/>
              <a:t>Collaborative Delivery of Services</a:t>
            </a:r>
          </a:p>
          <a:p>
            <a:r>
              <a:rPr lang="en-US" dirty="0"/>
              <a:t>The Wright State Experience</a:t>
            </a:r>
          </a:p>
          <a:p>
            <a:r>
              <a:rPr lang="en-US" dirty="0"/>
              <a:t>Strategic Relationships and Partnerships</a:t>
            </a:r>
          </a:p>
          <a:p>
            <a:endParaRPr lang="en-US" dirty="0"/>
          </a:p>
          <a:p>
            <a:endParaRPr lang="en-US" dirty="0"/>
          </a:p>
        </p:txBody>
      </p:sp>
      <p:sp>
        <p:nvSpPr>
          <p:cNvPr id="3" name="Title 2"/>
          <p:cNvSpPr>
            <a:spLocks noGrp="1"/>
          </p:cNvSpPr>
          <p:nvPr>
            <p:ph type="title"/>
          </p:nvPr>
        </p:nvSpPr>
        <p:spPr/>
        <p:txBody>
          <a:bodyPr/>
          <a:lstStyle/>
          <a:p>
            <a:r>
              <a:rPr lang="en-US" dirty="0"/>
              <a:t>Areas of Strategic Focus</a:t>
            </a:r>
          </a:p>
        </p:txBody>
      </p:sp>
    </p:spTree>
    <p:extLst>
      <p:ext uri="{BB962C8B-B14F-4D97-AF65-F5344CB8AC3E}">
        <p14:creationId xmlns:p14="http://schemas.microsoft.com/office/powerpoint/2010/main" val="177875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bk object 25"/>
          <p:cNvSpPr/>
          <p:nvPr/>
        </p:nvSpPr>
        <p:spPr>
          <a:xfrm rot="16200000">
            <a:off x="6492866" y="3998597"/>
            <a:ext cx="50878" cy="3657600"/>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739849"/>
          </a:solidFill>
        </p:spPr>
        <p:txBody>
          <a:bodyPr wrap="square" lIns="0" tIns="0" rIns="0" bIns="0" rtlCol="0"/>
          <a:lstStyle/>
          <a:p>
            <a:endParaRPr sz="1092"/>
          </a:p>
        </p:txBody>
      </p:sp>
      <p:sp>
        <p:nvSpPr>
          <p:cNvPr id="121" name="bk object 24"/>
          <p:cNvSpPr/>
          <p:nvPr/>
        </p:nvSpPr>
        <p:spPr>
          <a:xfrm>
            <a:off x="10740099" y="3891830"/>
            <a:ext cx="192241" cy="21597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122" name="bk object 25"/>
          <p:cNvSpPr/>
          <p:nvPr/>
        </p:nvSpPr>
        <p:spPr>
          <a:xfrm>
            <a:off x="10809636" y="2983842"/>
            <a:ext cx="50878" cy="942527"/>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113" name="bk object 41"/>
          <p:cNvSpPr/>
          <p:nvPr/>
        </p:nvSpPr>
        <p:spPr>
          <a:xfrm>
            <a:off x="9543171" y="2995138"/>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36" name="bk object 23"/>
          <p:cNvSpPr/>
          <p:nvPr/>
        </p:nvSpPr>
        <p:spPr>
          <a:xfrm>
            <a:off x="4323307" y="3046280"/>
            <a:ext cx="4985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C00000"/>
          </a:solidFill>
        </p:spPr>
        <p:txBody>
          <a:bodyPr wrap="square" lIns="0" tIns="0" rIns="0" bIns="0" rtlCol="0"/>
          <a:lstStyle/>
          <a:p>
            <a:endParaRPr sz="1092"/>
          </a:p>
        </p:txBody>
      </p:sp>
      <p:sp>
        <p:nvSpPr>
          <p:cNvPr id="64" name="bk object 52"/>
          <p:cNvSpPr/>
          <p:nvPr/>
        </p:nvSpPr>
        <p:spPr>
          <a:xfrm>
            <a:off x="3584621" y="4087855"/>
            <a:ext cx="146229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FF0000"/>
          </a:solidFill>
        </p:spPr>
        <p:txBody>
          <a:bodyPr wrap="square" lIns="0" tIns="0" rIns="0" bIns="0" rtlCol="0"/>
          <a:lstStyle/>
          <a:p>
            <a:endParaRPr sz="1092"/>
          </a:p>
        </p:txBody>
      </p:sp>
      <p:sp>
        <p:nvSpPr>
          <p:cNvPr id="20" name="object 20"/>
          <p:cNvSpPr txBox="1"/>
          <p:nvPr/>
        </p:nvSpPr>
        <p:spPr>
          <a:xfrm>
            <a:off x="3651185" y="4191404"/>
            <a:ext cx="1371008" cy="754639"/>
          </a:xfrm>
          <a:prstGeom prst="rect">
            <a:avLst/>
          </a:prstGeom>
        </p:spPr>
        <p:txBody>
          <a:bodyPr vert="horz" wrap="square" lIns="0" tIns="6931" rIns="0" bIns="0" rtlCol="0">
            <a:spAutoFit/>
          </a:bodyPr>
          <a:lstStyle/>
          <a:p>
            <a:pPr marL="7701" marR="3081" indent="25029" algn="ctr">
              <a:lnSpc>
                <a:spcPct val="101499"/>
              </a:lnSpc>
              <a:spcBef>
                <a:spcPts val="55"/>
              </a:spcBef>
            </a:pPr>
            <a:r>
              <a:rPr lang="en-US" sz="1182" b="1" dirty="0">
                <a:solidFill>
                  <a:srgbClr val="FFFFFF"/>
                </a:solidFill>
                <a:latin typeface="Arial"/>
                <a:cs typeface="Arial"/>
              </a:rPr>
              <a:t>Develop Goals and Objectives</a:t>
            </a:r>
          </a:p>
          <a:p>
            <a:pPr marL="7701" marR="3081" indent="25029" algn="ctr">
              <a:lnSpc>
                <a:spcPct val="101499"/>
              </a:lnSpc>
              <a:spcBef>
                <a:spcPts val="55"/>
              </a:spcBef>
            </a:pPr>
            <a:r>
              <a:rPr lang="en-US" sz="1182" b="1" dirty="0">
                <a:solidFill>
                  <a:srgbClr val="FFFFFF"/>
                </a:solidFill>
                <a:latin typeface="Arial"/>
                <a:cs typeface="Arial"/>
              </a:rPr>
              <a:t>for Areas of Strategic Focus</a:t>
            </a:r>
          </a:p>
        </p:txBody>
      </p:sp>
      <p:sp>
        <p:nvSpPr>
          <p:cNvPr id="96" name="bk object 23"/>
          <p:cNvSpPr/>
          <p:nvPr/>
        </p:nvSpPr>
        <p:spPr>
          <a:xfrm rot="5400000">
            <a:off x="5970351" y="2324342"/>
            <a:ext cx="49937" cy="3291840"/>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C00000"/>
          </a:solidFill>
        </p:spPr>
        <p:txBody>
          <a:bodyPr wrap="square" lIns="0" tIns="0" rIns="0" bIns="0" rtlCol="0"/>
          <a:lstStyle/>
          <a:p>
            <a:endParaRPr sz="1092"/>
          </a:p>
        </p:txBody>
      </p:sp>
      <p:sp>
        <p:nvSpPr>
          <p:cNvPr id="95" name="bk object 22"/>
          <p:cNvSpPr/>
          <p:nvPr/>
        </p:nvSpPr>
        <p:spPr>
          <a:xfrm>
            <a:off x="3418896" y="4480408"/>
            <a:ext cx="174153" cy="218775"/>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99" name="bk object 52"/>
          <p:cNvSpPr/>
          <p:nvPr/>
        </p:nvSpPr>
        <p:spPr>
          <a:xfrm>
            <a:off x="5213921" y="4079082"/>
            <a:ext cx="1464576" cy="967584"/>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100" name="object 20"/>
          <p:cNvSpPr txBox="1"/>
          <p:nvPr/>
        </p:nvSpPr>
        <p:spPr>
          <a:xfrm>
            <a:off x="5239713" y="4292322"/>
            <a:ext cx="1362360" cy="546698"/>
          </a:xfrm>
          <a:prstGeom prst="rect">
            <a:avLst/>
          </a:prstGeom>
        </p:spPr>
        <p:txBody>
          <a:bodyPr vert="horz" wrap="square" lIns="0" tIns="6931" rIns="0" bIns="0" rtlCol="0">
            <a:spAutoFit/>
          </a:bodyPr>
          <a:lstStyle/>
          <a:p>
            <a:pPr marL="7701" marR="3081" indent="25029" algn="ctr">
              <a:lnSpc>
                <a:spcPct val="101499"/>
              </a:lnSpc>
              <a:spcBef>
                <a:spcPts val="55"/>
              </a:spcBef>
            </a:pPr>
            <a:r>
              <a:rPr lang="en-US" sz="1182" b="1" dirty="0">
                <a:solidFill>
                  <a:srgbClr val="FFFFFF"/>
                </a:solidFill>
                <a:latin typeface="Arial"/>
                <a:cs typeface="Arial"/>
              </a:rPr>
              <a:t>Develop 15 Sets of Action Initiatives</a:t>
            </a:r>
            <a:endParaRPr lang="en-US" sz="1182" b="1" spc="6" dirty="0">
              <a:solidFill>
                <a:srgbClr val="FFFFFF"/>
              </a:solidFill>
              <a:latin typeface="Arial"/>
              <a:cs typeface="Arial"/>
            </a:endParaRPr>
          </a:p>
        </p:txBody>
      </p:sp>
      <p:sp>
        <p:nvSpPr>
          <p:cNvPr id="85" name="Rounded Rectangle 84"/>
          <p:cNvSpPr/>
          <p:nvPr/>
        </p:nvSpPr>
        <p:spPr>
          <a:xfrm>
            <a:off x="143824" y="1924741"/>
            <a:ext cx="1585863" cy="56618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k object 21"/>
          <p:cNvSpPr/>
          <p:nvPr/>
        </p:nvSpPr>
        <p:spPr>
          <a:xfrm>
            <a:off x="2684163" y="4451225"/>
            <a:ext cx="52709" cy="777240"/>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29" name="bk object 16"/>
          <p:cNvSpPr/>
          <p:nvPr/>
        </p:nvSpPr>
        <p:spPr>
          <a:xfrm>
            <a:off x="2603492" y="5199617"/>
            <a:ext cx="206080" cy="21679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0" name="bk object 17"/>
          <p:cNvSpPr/>
          <p:nvPr/>
        </p:nvSpPr>
        <p:spPr>
          <a:xfrm>
            <a:off x="839132" y="2497954"/>
            <a:ext cx="57375" cy="777240"/>
          </a:xfrm>
          <a:custGeom>
            <a:avLst/>
            <a:gdLst/>
            <a:ahLst/>
            <a:cxnLst/>
            <a:rect l="l" t="t" r="r" b="b"/>
            <a:pathLst>
              <a:path w="94614"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3" name="bk object 20"/>
          <p:cNvSpPr/>
          <p:nvPr/>
        </p:nvSpPr>
        <p:spPr>
          <a:xfrm>
            <a:off x="2571022" y="3871972"/>
            <a:ext cx="206080"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4" name="bk object 21"/>
          <p:cNvSpPr/>
          <p:nvPr/>
        </p:nvSpPr>
        <p:spPr>
          <a:xfrm>
            <a:off x="2641246" y="2963984"/>
            <a:ext cx="5270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8" name="bk object 25"/>
          <p:cNvSpPr/>
          <p:nvPr/>
        </p:nvSpPr>
        <p:spPr>
          <a:xfrm>
            <a:off x="7592006" y="3721671"/>
            <a:ext cx="50878" cy="228600"/>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C00000"/>
          </a:solidFill>
        </p:spPr>
        <p:txBody>
          <a:bodyPr wrap="square" lIns="0" tIns="0" rIns="0" bIns="0" rtlCol="0"/>
          <a:lstStyle/>
          <a:p>
            <a:endParaRPr sz="1092"/>
          </a:p>
        </p:txBody>
      </p:sp>
      <p:sp>
        <p:nvSpPr>
          <p:cNvPr id="43" name="bk object 30"/>
          <p:cNvSpPr/>
          <p:nvPr/>
        </p:nvSpPr>
        <p:spPr>
          <a:xfrm>
            <a:off x="3453855" y="3706883"/>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4" name="bk object 31"/>
          <p:cNvSpPr/>
          <p:nvPr/>
        </p:nvSpPr>
        <p:spPr>
          <a:xfrm>
            <a:off x="2675045" y="3797165"/>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53" name="bk object 40"/>
          <p:cNvSpPr/>
          <p:nvPr/>
        </p:nvSpPr>
        <p:spPr>
          <a:xfrm>
            <a:off x="5013944" y="2983035"/>
            <a:ext cx="241843"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C00000"/>
          </a:solidFill>
        </p:spPr>
        <p:txBody>
          <a:bodyPr wrap="square" lIns="0" tIns="0" rIns="0" bIns="0" rtlCol="0"/>
          <a:lstStyle/>
          <a:p>
            <a:endParaRPr sz="1092"/>
          </a:p>
        </p:txBody>
      </p:sp>
      <p:sp>
        <p:nvSpPr>
          <p:cNvPr id="54" name="bk object 41"/>
          <p:cNvSpPr/>
          <p:nvPr/>
        </p:nvSpPr>
        <p:spPr>
          <a:xfrm>
            <a:off x="7927635" y="2983035"/>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63" name="bk object 51"/>
          <p:cNvSpPr/>
          <p:nvPr/>
        </p:nvSpPr>
        <p:spPr>
          <a:xfrm>
            <a:off x="3584620" y="2786197"/>
            <a:ext cx="146229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C00000"/>
          </a:solidFill>
        </p:spPr>
        <p:txBody>
          <a:bodyPr wrap="square" lIns="0" tIns="0" rIns="0" bIns="0" rtlCol="0"/>
          <a:lstStyle/>
          <a:p>
            <a:endParaRPr sz="1092"/>
          </a:p>
        </p:txBody>
      </p:sp>
      <p:sp>
        <p:nvSpPr>
          <p:cNvPr id="65" name="bk object 53"/>
          <p:cNvSpPr/>
          <p:nvPr/>
        </p:nvSpPr>
        <p:spPr>
          <a:xfrm>
            <a:off x="6854930" y="2786198"/>
            <a:ext cx="1492175" cy="955186"/>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C00000"/>
          </a:solidFill>
        </p:spPr>
        <p:txBody>
          <a:bodyPr wrap="square" lIns="0" tIns="0" rIns="0" bIns="0" rtlCol="0"/>
          <a:lstStyle/>
          <a:p>
            <a:endParaRPr sz="1092"/>
          </a:p>
        </p:txBody>
      </p:sp>
      <p:sp>
        <p:nvSpPr>
          <p:cNvPr id="66" name="bk object 54"/>
          <p:cNvSpPr/>
          <p:nvPr/>
        </p:nvSpPr>
        <p:spPr>
          <a:xfrm>
            <a:off x="6854930" y="4087856"/>
            <a:ext cx="1492175" cy="955186"/>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8" name="bk object 56"/>
          <p:cNvSpPr/>
          <p:nvPr/>
        </p:nvSpPr>
        <p:spPr>
          <a:xfrm>
            <a:off x="851200" y="3246466"/>
            <a:ext cx="1005840" cy="57375"/>
          </a:xfrm>
          <a:custGeom>
            <a:avLst/>
            <a:gdLst/>
            <a:ahLst/>
            <a:cxnLst/>
            <a:rect l="l" t="t" r="r" b="b"/>
            <a:pathLst>
              <a:path w="12381865" h="94615">
                <a:moveTo>
                  <a:pt x="0" y="94237"/>
                </a:moveTo>
                <a:lnTo>
                  <a:pt x="12381821" y="94237"/>
                </a:lnTo>
                <a:lnTo>
                  <a:pt x="12381821" y="0"/>
                </a:lnTo>
                <a:lnTo>
                  <a:pt x="0" y="0"/>
                </a:lnTo>
                <a:lnTo>
                  <a:pt x="0" y="94237"/>
                </a:lnTo>
                <a:close/>
              </a:path>
            </a:pathLst>
          </a:custGeom>
          <a:solidFill>
            <a:srgbClr val="036936"/>
          </a:solidFill>
        </p:spPr>
        <p:txBody>
          <a:bodyPr wrap="square" lIns="0" tIns="0" rIns="0" bIns="0" rtlCol="0"/>
          <a:lstStyle/>
          <a:p>
            <a:endParaRPr sz="1092"/>
          </a:p>
        </p:txBody>
      </p:sp>
      <p:sp>
        <p:nvSpPr>
          <p:cNvPr id="75" name="bk object 63"/>
          <p:cNvSpPr/>
          <p:nvPr/>
        </p:nvSpPr>
        <p:spPr>
          <a:xfrm>
            <a:off x="3584621" y="4078712"/>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6" name="bk object 64"/>
          <p:cNvSpPr/>
          <p:nvPr/>
        </p:nvSpPr>
        <p:spPr>
          <a:xfrm>
            <a:off x="6854931" y="4087857"/>
            <a:ext cx="118486" cy="133112"/>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2" name="object 2"/>
          <p:cNvSpPr txBox="1">
            <a:spLocks noGrp="1"/>
          </p:cNvSpPr>
          <p:nvPr>
            <p:ph type="title"/>
          </p:nvPr>
        </p:nvSpPr>
        <p:spPr>
          <a:xfrm>
            <a:off x="2264361" y="1129481"/>
            <a:ext cx="6376669" cy="361583"/>
          </a:xfrm>
          <a:prstGeom prst="rect">
            <a:avLst/>
          </a:prstGeom>
        </p:spPr>
        <p:txBody>
          <a:bodyPr vert="horz" wrap="square" lIns="0" tIns="6931" rIns="0" bIns="0" rtlCol="0" anchor="ctr">
            <a:spAutoFit/>
          </a:bodyPr>
          <a:lstStyle/>
          <a:p>
            <a:pPr marL="7701" algn="ctr">
              <a:lnSpc>
                <a:spcPct val="100000"/>
              </a:lnSpc>
              <a:spcBef>
                <a:spcPts val="55"/>
              </a:spcBef>
            </a:pPr>
            <a:r>
              <a:rPr lang="en-US" spc="-27" dirty="0"/>
              <a:t>Phase 2: Development of Strategic Plan</a:t>
            </a:r>
            <a:endParaRPr spc="-42" dirty="0"/>
          </a:p>
        </p:txBody>
      </p:sp>
      <p:grpSp>
        <p:nvGrpSpPr>
          <p:cNvPr id="86" name="Group 85"/>
          <p:cNvGrpSpPr/>
          <p:nvPr/>
        </p:nvGrpSpPr>
        <p:grpSpPr>
          <a:xfrm>
            <a:off x="1971739" y="5411047"/>
            <a:ext cx="1462982" cy="908455"/>
            <a:chOff x="1971739" y="5547673"/>
            <a:chExt cx="1682496" cy="616736"/>
          </a:xfrm>
          <a:solidFill>
            <a:srgbClr val="C00000"/>
          </a:solidFill>
        </p:grpSpPr>
        <p:sp>
          <p:nvSpPr>
            <p:cNvPr id="79" name="Rounded Rectangle 78"/>
            <p:cNvSpPr/>
            <p:nvPr/>
          </p:nvSpPr>
          <p:spPr>
            <a:xfrm>
              <a:off x="1971739" y="5547673"/>
              <a:ext cx="1682496" cy="6167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bject 5"/>
            <p:cNvSpPr txBox="1"/>
            <p:nvPr/>
          </p:nvSpPr>
          <p:spPr>
            <a:xfrm>
              <a:off x="2033210" y="5658023"/>
              <a:ext cx="1559553" cy="396306"/>
            </a:xfrm>
            <a:prstGeom prst="rect">
              <a:avLst/>
            </a:prstGeom>
            <a:grpFill/>
          </p:spPr>
          <p:txBody>
            <a:bodyPr vert="horz" wrap="square" lIns="0" tIns="6931" rIns="0" bIns="0" rtlCol="0" anchor="ctr">
              <a:spAutoFit/>
            </a:bodyPr>
            <a:lstStyle/>
            <a:p>
              <a:pPr marL="15875" marR="3081" indent="-15875" algn="ctr">
                <a:lnSpc>
                  <a:spcPct val="101499"/>
                </a:lnSpc>
                <a:spcBef>
                  <a:spcPts val="55"/>
                </a:spcBef>
              </a:pPr>
              <a:r>
                <a:rPr lang="en-US" sz="1182" b="1" spc="-15" dirty="0">
                  <a:solidFill>
                    <a:schemeClr val="bg1"/>
                  </a:solidFill>
                  <a:latin typeface="Arial"/>
                  <a:cs typeface="Arial"/>
                </a:rPr>
                <a:t>Create </a:t>
              </a:r>
            </a:p>
            <a:p>
              <a:pPr marL="15875" marR="3081" indent="-15875" algn="ctr">
                <a:lnSpc>
                  <a:spcPct val="101499"/>
                </a:lnSpc>
                <a:spcBef>
                  <a:spcPts val="55"/>
                </a:spcBef>
              </a:pPr>
              <a:r>
                <a:rPr lang="en-US" sz="1182" b="1" spc="-15" dirty="0">
                  <a:solidFill>
                    <a:schemeClr val="bg1"/>
                  </a:solidFill>
                  <a:latin typeface="Arial"/>
                  <a:cs typeface="Arial"/>
                </a:rPr>
                <a:t>Project Groups</a:t>
              </a:r>
            </a:p>
            <a:p>
              <a:pPr marL="15875" marR="3081" indent="-15875" algn="ctr">
                <a:lnSpc>
                  <a:spcPct val="101499"/>
                </a:lnSpc>
                <a:spcBef>
                  <a:spcPts val="55"/>
                </a:spcBef>
              </a:pPr>
              <a:r>
                <a:rPr lang="en-US" sz="1182" b="1" spc="-15" dirty="0">
                  <a:solidFill>
                    <a:schemeClr val="bg1"/>
                  </a:solidFill>
                  <a:latin typeface="Arial"/>
                  <a:cs typeface="Arial"/>
                </a:rPr>
                <a:t>for Focused Work</a:t>
              </a:r>
            </a:p>
          </p:txBody>
        </p:sp>
      </p:grpSp>
      <p:sp>
        <p:nvSpPr>
          <p:cNvPr id="13" name="object 13"/>
          <p:cNvSpPr txBox="1"/>
          <p:nvPr/>
        </p:nvSpPr>
        <p:spPr>
          <a:xfrm>
            <a:off x="2016971" y="1926466"/>
            <a:ext cx="1482499" cy="558112"/>
          </a:xfrm>
          <a:prstGeom prst="rect">
            <a:avLst/>
          </a:prstGeom>
        </p:spPr>
        <p:txBody>
          <a:bodyPr vert="horz" wrap="square" lIns="0" tIns="6931" rIns="0" bIns="0" rtlCol="0">
            <a:spAutoFit/>
          </a:bodyPr>
          <a:lstStyle/>
          <a:p>
            <a:pPr marL="7316" marR="3081" algn="ctr">
              <a:lnSpc>
                <a:spcPct val="101499"/>
              </a:lnSpc>
              <a:spcBef>
                <a:spcPts val="55"/>
              </a:spcBef>
            </a:pPr>
            <a:r>
              <a:rPr sz="1182" b="1" dirty="0">
                <a:latin typeface="Arial"/>
                <a:cs typeface="Arial"/>
              </a:rPr>
              <a:t>Use </a:t>
            </a:r>
            <a:r>
              <a:rPr sz="1182" b="1" spc="-3" dirty="0">
                <a:latin typeface="Arial"/>
                <a:cs typeface="Arial"/>
              </a:rPr>
              <a:t>Inclusive  </a:t>
            </a:r>
            <a:r>
              <a:rPr sz="1182" b="1" dirty="0">
                <a:latin typeface="Arial"/>
                <a:cs typeface="Arial"/>
              </a:rPr>
              <a:t>Process to</a:t>
            </a:r>
            <a:r>
              <a:rPr sz="1182" b="1" spc="-30" dirty="0">
                <a:latin typeface="Arial"/>
                <a:cs typeface="Arial"/>
              </a:rPr>
              <a:t> </a:t>
            </a:r>
            <a:r>
              <a:rPr lang="en-US" sz="1182" b="1" dirty="0">
                <a:latin typeface="Arial"/>
                <a:cs typeface="Arial"/>
              </a:rPr>
              <a:t>Develop </a:t>
            </a:r>
            <a:r>
              <a:rPr lang="en-US" sz="1182" b="1" spc="-9" dirty="0">
                <a:latin typeface="Arial"/>
                <a:cs typeface="Arial"/>
              </a:rPr>
              <a:t>Strategic Objectives</a:t>
            </a:r>
            <a:endParaRPr sz="1182" dirty="0">
              <a:latin typeface="Arial"/>
              <a:cs typeface="Arial"/>
            </a:endParaRPr>
          </a:p>
        </p:txBody>
      </p:sp>
      <p:sp>
        <p:nvSpPr>
          <p:cNvPr id="52" name="bk object 39"/>
          <p:cNvSpPr/>
          <p:nvPr/>
        </p:nvSpPr>
        <p:spPr>
          <a:xfrm>
            <a:off x="3072552" y="2983035"/>
            <a:ext cx="519178"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61" name="bk object 49"/>
          <p:cNvSpPr/>
          <p:nvPr/>
        </p:nvSpPr>
        <p:spPr>
          <a:xfrm>
            <a:off x="1971739" y="2786197"/>
            <a:ext cx="1451570"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14" name="object 14"/>
          <p:cNvSpPr txBox="1"/>
          <p:nvPr/>
        </p:nvSpPr>
        <p:spPr>
          <a:xfrm>
            <a:off x="2261276" y="3079110"/>
            <a:ext cx="871084" cy="386363"/>
          </a:xfrm>
          <a:prstGeom prst="rect">
            <a:avLst/>
          </a:prstGeom>
        </p:spPr>
        <p:txBody>
          <a:bodyPr vert="horz" wrap="square" lIns="0" tIns="9627" rIns="0" bIns="0" rtlCol="0">
            <a:spAutoFit/>
          </a:bodyPr>
          <a:lstStyle/>
          <a:p>
            <a:pPr marL="7701" algn="ctr">
              <a:spcBef>
                <a:spcPts val="76"/>
              </a:spcBef>
            </a:pPr>
            <a:r>
              <a:rPr sz="1182" b="1" dirty="0">
                <a:solidFill>
                  <a:srgbClr val="FFFFFF"/>
                </a:solidFill>
                <a:latin typeface="Arial"/>
                <a:cs typeface="Arial"/>
              </a:rPr>
              <a:t>Stakeholder</a:t>
            </a:r>
            <a:endParaRPr lang="en-US" sz="1182" b="1" dirty="0">
              <a:solidFill>
                <a:srgbClr val="FFFFFF"/>
              </a:solidFill>
              <a:latin typeface="Arial"/>
              <a:cs typeface="Arial"/>
            </a:endParaRPr>
          </a:p>
          <a:p>
            <a:pPr marL="7701" algn="ctr">
              <a:spcBef>
                <a:spcPts val="76"/>
              </a:spcBef>
            </a:pPr>
            <a:r>
              <a:rPr lang="en-US" sz="1182" b="1" dirty="0">
                <a:solidFill>
                  <a:srgbClr val="FFFFFF"/>
                </a:solidFill>
                <a:latin typeface="Arial"/>
                <a:cs typeface="Arial"/>
              </a:rPr>
              <a:t>Summit</a:t>
            </a:r>
            <a:endParaRPr sz="1182" dirty="0">
              <a:latin typeface="Arial"/>
              <a:cs typeface="Arial"/>
            </a:endParaRPr>
          </a:p>
        </p:txBody>
      </p:sp>
      <p:sp>
        <p:nvSpPr>
          <p:cNvPr id="62" name="bk object 50"/>
          <p:cNvSpPr/>
          <p:nvPr/>
        </p:nvSpPr>
        <p:spPr>
          <a:xfrm>
            <a:off x="1971739" y="4087855"/>
            <a:ext cx="1451570"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74" name="bk object 62"/>
          <p:cNvSpPr/>
          <p:nvPr/>
        </p:nvSpPr>
        <p:spPr>
          <a:xfrm>
            <a:off x="1983229" y="4090345"/>
            <a:ext cx="115262"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16" name="object 16"/>
          <p:cNvSpPr txBox="1"/>
          <p:nvPr/>
        </p:nvSpPr>
        <p:spPr>
          <a:xfrm>
            <a:off x="2057690" y="4178777"/>
            <a:ext cx="1270385" cy="798562"/>
          </a:xfrm>
          <a:prstGeom prst="rect">
            <a:avLst/>
          </a:prstGeom>
          <a:noFill/>
        </p:spPr>
        <p:txBody>
          <a:bodyPr vert="horz" wrap="square" lIns="0" tIns="6931" rIns="0" bIns="0" rtlCol="0">
            <a:spAutoFit/>
          </a:bodyPr>
          <a:lstStyle/>
          <a:p>
            <a:pPr marL="92415" marR="3081" indent="-85099" algn="ctr">
              <a:lnSpc>
                <a:spcPct val="101499"/>
              </a:lnSpc>
              <a:spcBef>
                <a:spcPts val="55"/>
              </a:spcBef>
            </a:pPr>
            <a:r>
              <a:rPr lang="en-US" sz="1182" b="1" spc="-15" dirty="0">
                <a:solidFill>
                  <a:srgbClr val="FFFFFF"/>
                </a:solidFill>
                <a:latin typeface="Arial"/>
                <a:cs typeface="Arial"/>
              </a:rPr>
              <a:t>Draft Actions and Initiatives</a:t>
            </a:r>
          </a:p>
          <a:p>
            <a:pPr marL="92415" marR="3081" indent="-85099" algn="ctr">
              <a:lnSpc>
                <a:spcPct val="101499"/>
              </a:lnSpc>
              <a:spcBef>
                <a:spcPts val="55"/>
              </a:spcBef>
            </a:pPr>
            <a:endParaRPr lang="en-US" sz="200" b="1" spc="-15" dirty="0">
              <a:solidFill>
                <a:srgbClr val="FFFFFF"/>
              </a:solidFill>
              <a:latin typeface="Arial"/>
              <a:cs typeface="Arial"/>
            </a:endParaRPr>
          </a:p>
          <a:p>
            <a:pPr marL="92415" marR="3081" indent="-85099" algn="ctr">
              <a:lnSpc>
                <a:spcPct val="101499"/>
              </a:lnSpc>
              <a:spcBef>
                <a:spcPts val="55"/>
              </a:spcBef>
            </a:pPr>
            <a:r>
              <a:rPr lang="en-US" sz="1182" b="1" spc="-15" dirty="0">
                <a:solidFill>
                  <a:srgbClr val="FFFFFF"/>
                </a:solidFill>
                <a:latin typeface="Arial"/>
                <a:cs typeface="Arial"/>
              </a:rPr>
              <a:t>Draft Areas of Strategic Focus</a:t>
            </a:r>
            <a:endParaRPr sz="1182" dirty="0">
              <a:latin typeface="Arial"/>
              <a:cs typeface="Arial"/>
            </a:endParaRPr>
          </a:p>
        </p:txBody>
      </p:sp>
      <p:sp>
        <p:nvSpPr>
          <p:cNvPr id="17" name="object 17"/>
          <p:cNvSpPr txBox="1"/>
          <p:nvPr/>
        </p:nvSpPr>
        <p:spPr>
          <a:xfrm>
            <a:off x="4630614" y="2111980"/>
            <a:ext cx="3750815" cy="374407"/>
          </a:xfrm>
          <a:prstGeom prst="rect">
            <a:avLst/>
          </a:prstGeom>
        </p:spPr>
        <p:txBody>
          <a:bodyPr vert="horz" wrap="square" lIns="0" tIns="6931" rIns="0" bIns="0" rtlCol="0">
            <a:spAutoFit/>
          </a:bodyPr>
          <a:lstStyle/>
          <a:p>
            <a:pPr marL="15875" marR="3081" indent="-15875" algn="ctr">
              <a:lnSpc>
                <a:spcPct val="101499"/>
              </a:lnSpc>
              <a:spcBef>
                <a:spcPts val="55"/>
              </a:spcBef>
            </a:pPr>
            <a:r>
              <a:rPr lang="en-US" sz="1182" b="1" spc="-3" dirty="0">
                <a:latin typeface="Arial"/>
                <a:cs typeface="Arial"/>
              </a:rPr>
              <a:t>Use Diverse Stakeholder Groups to Develop Areas of Strategic Focus and Maps for Each</a:t>
            </a:r>
            <a:endParaRPr sz="1182" dirty="0">
              <a:latin typeface="Arial"/>
              <a:cs typeface="Arial"/>
            </a:endParaRPr>
          </a:p>
        </p:txBody>
      </p:sp>
      <p:sp>
        <p:nvSpPr>
          <p:cNvPr id="19" name="object 19"/>
          <p:cNvSpPr txBox="1"/>
          <p:nvPr/>
        </p:nvSpPr>
        <p:spPr>
          <a:xfrm>
            <a:off x="3661267" y="2978809"/>
            <a:ext cx="1292873" cy="568272"/>
          </a:xfrm>
          <a:prstGeom prst="rect">
            <a:avLst/>
          </a:prstGeom>
        </p:spPr>
        <p:txBody>
          <a:bodyPr vert="horz" wrap="square" lIns="0" tIns="9627" rIns="0" bIns="0" rtlCol="0">
            <a:spAutoFit/>
          </a:bodyPr>
          <a:lstStyle/>
          <a:p>
            <a:pPr marL="7701" algn="ctr">
              <a:spcBef>
                <a:spcPts val="76"/>
              </a:spcBef>
            </a:pPr>
            <a:r>
              <a:rPr lang="en-US" sz="1182" b="1" spc="12" dirty="0">
                <a:solidFill>
                  <a:srgbClr val="FFFFFF"/>
                </a:solidFill>
                <a:latin typeface="Arial"/>
                <a:cs typeface="Arial"/>
              </a:rPr>
              <a:t>Full Stakeholder/</a:t>
            </a:r>
          </a:p>
          <a:p>
            <a:pPr marL="7701" algn="ctr">
              <a:spcBef>
                <a:spcPts val="76"/>
              </a:spcBef>
            </a:pPr>
            <a:r>
              <a:rPr lang="en-US" sz="1182" b="1" spc="12" dirty="0">
                <a:solidFill>
                  <a:srgbClr val="FFFFFF"/>
                </a:solidFill>
                <a:latin typeface="Arial"/>
                <a:cs typeface="Arial"/>
              </a:rPr>
              <a:t>Project Group Meetings</a:t>
            </a:r>
            <a:endParaRPr sz="1182" b="1" spc="12" dirty="0">
              <a:solidFill>
                <a:srgbClr val="FFFFFF"/>
              </a:solidFill>
              <a:latin typeface="Arial"/>
              <a:cs typeface="Arial"/>
            </a:endParaRPr>
          </a:p>
        </p:txBody>
      </p:sp>
      <p:sp>
        <p:nvSpPr>
          <p:cNvPr id="22" name="object 22"/>
          <p:cNvSpPr txBox="1"/>
          <p:nvPr/>
        </p:nvSpPr>
        <p:spPr>
          <a:xfrm>
            <a:off x="6962882" y="2913563"/>
            <a:ext cx="1221740" cy="737356"/>
          </a:xfrm>
          <a:prstGeom prst="rect">
            <a:avLst/>
          </a:prstGeom>
        </p:spPr>
        <p:txBody>
          <a:bodyPr vert="horz" wrap="square" lIns="0" tIns="9627" rIns="0" bIns="0" rtlCol="0">
            <a:spAutoFit/>
          </a:bodyPr>
          <a:lstStyle/>
          <a:p>
            <a:pPr marL="7701" algn="ctr">
              <a:spcBef>
                <a:spcPts val="76"/>
              </a:spcBef>
            </a:pPr>
            <a:r>
              <a:rPr lang="en-US" sz="1182" b="1" dirty="0">
                <a:solidFill>
                  <a:srgbClr val="FFFFFF"/>
                </a:solidFill>
                <a:latin typeface="Arial"/>
                <a:cs typeface="Arial"/>
              </a:rPr>
              <a:t>Interim work by Project Groups and </a:t>
            </a:r>
            <a:r>
              <a:rPr lang="en-US" sz="1182" b="1">
                <a:solidFill>
                  <a:srgbClr val="FFFFFF"/>
                </a:solidFill>
                <a:latin typeface="Arial"/>
                <a:cs typeface="Arial"/>
              </a:rPr>
              <a:t>Steering Committee </a:t>
            </a:r>
            <a:endParaRPr sz="1182" dirty="0">
              <a:latin typeface="Arial"/>
              <a:cs typeface="Arial"/>
            </a:endParaRPr>
          </a:p>
        </p:txBody>
      </p:sp>
      <p:sp>
        <p:nvSpPr>
          <p:cNvPr id="24" name="object 24"/>
          <p:cNvSpPr txBox="1"/>
          <p:nvPr/>
        </p:nvSpPr>
        <p:spPr>
          <a:xfrm>
            <a:off x="6900394" y="4277310"/>
            <a:ext cx="1409902" cy="583760"/>
          </a:xfrm>
          <a:prstGeom prst="rect">
            <a:avLst/>
          </a:prstGeom>
        </p:spPr>
        <p:txBody>
          <a:bodyPr vert="horz" wrap="square" lIns="0" tIns="6931" rIns="0" bIns="0" rtlCol="0">
            <a:spAutoFit/>
          </a:bodyPr>
          <a:lstStyle/>
          <a:p>
            <a:pPr marL="6350" marR="3081" indent="3175" algn="ctr">
              <a:lnSpc>
                <a:spcPct val="101499"/>
              </a:lnSpc>
              <a:spcBef>
                <a:spcPts val="55"/>
              </a:spcBef>
            </a:pPr>
            <a:r>
              <a:rPr lang="en-US" sz="1182" b="1" spc="-12" dirty="0">
                <a:solidFill>
                  <a:srgbClr val="FFFFFF"/>
                </a:solidFill>
                <a:latin typeface="Arial"/>
                <a:cs typeface="Arial"/>
              </a:rPr>
              <a:t>Develop maps </a:t>
            </a:r>
          </a:p>
          <a:p>
            <a:pPr marL="6350" marR="3081" indent="3175" algn="ctr">
              <a:lnSpc>
                <a:spcPct val="101499"/>
              </a:lnSpc>
              <a:spcBef>
                <a:spcPts val="55"/>
              </a:spcBef>
            </a:pPr>
            <a:r>
              <a:rPr lang="en-US" sz="1182" b="1" spc="-12" dirty="0">
                <a:solidFill>
                  <a:srgbClr val="FFFFFF"/>
                </a:solidFill>
                <a:latin typeface="Arial"/>
                <a:cs typeface="Arial"/>
              </a:rPr>
              <a:t>for each Area of </a:t>
            </a:r>
          </a:p>
          <a:p>
            <a:pPr marL="6350" marR="3081" indent="3175" algn="ctr">
              <a:lnSpc>
                <a:spcPct val="101499"/>
              </a:lnSpc>
              <a:spcBef>
                <a:spcPts val="55"/>
              </a:spcBef>
            </a:pPr>
            <a:r>
              <a:rPr lang="en-US" sz="1182" b="1" spc="-12" dirty="0">
                <a:solidFill>
                  <a:srgbClr val="FFFFFF"/>
                </a:solidFill>
                <a:latin typeface="Arial"/>
                <a:cs typeface="Arial"/>
              </a:rPr>
              <a:t>Strategic Focus</a:t>
            </a:r>
            <a:endParaRPr sz="1182" b="1" dirty="0">
              <a:latin typeface="Arial"/>
              <a:cs typeface="Arial"/>
            </a:endParaRPr>
          </a:p>
        </p:txBody>
      </p:sp>
      <p:sp>
        <p:nvSpPr>
          <p:cNvPr id="25" name="object 25"/>
          <p:cNvSpPr txBox="1"/>
          <p:nvPr/>
        </p:nvSpPr>
        <p:spPr>
          <a:xfrm>
            <a:off x="9705184" y="2304586"/>
            <a:ext cx="1204482" cy="191630"/>
          </a:xfrm>
          <a:prstGeom prst="rect">
            <a:avLst/>
          </a:prstGeom>
        </p:spPr>
        <p:txBody>
          <a:bodyPr vert="horz" wrap="square" lIns="0" tIns="9627" rIns="0" bIns="0" rtlCol="0">
            <a:spAutoFit/>
          </a:bodyPr>
          <a:lstStyle/>
          <a:p>
            <a:pPr marL="7701" algn="ctr">
              <a:spcBef>
                <a:spcPts val="76"/>
              </a:spcBef>
            </a:pPr>
            <a:r>
              <a:rPr sz="1182" b="1" dirty="0">
                <a:latin typeface="Arial"/>
                <a:cs typeface="Arial"/>
              </a:rPr>
              <a:t>Share </a:t>
            </a:r>
            <a:r>
              <a:rPr sz="1182" b="1" spc="3" dirty="0">
                <a:latin typeface="Arial"/>
                <a:cs typeface="Arial"/>
              </a:rPr>
              <a:t>the</a:t>
            </a:r>
            <a:r>
              <a:rPr sz="1182" b="1" spc="-30" dirty="0">
                <a:latin typeface="Arial"/>
                <a:cs typeface="Arial"/>
              </a:rPr>
              <a:t> </a:t>
            </a:r>
            <a:r>
              <a:rPr sz="1182" b="1" dirty="0">
                <a:latin typeface="Arial"/>
                <a:cs typeface="Arial"/>
              </a:rPr>
              <a:t>Vision</a:t>
            </a:r>
            <a:endParaRPr sz="1182">
              <a:latin typeface="Arial"/>
              <a:cs typeface="Arial"/>
            </a:endParaRPr>
          </a:p>
        </p:txBody>
      </p:sp>
      <p:grpSp>
        <p:nvGrpSpPr>
          <p:cNvPr id="105" name="Group 104"/>
          <p:cNvGrpSpPr/>
          <p:nvPr/>
        </p:nvGrpSpPr>
        <p:grpSpPr>
          <a:xfrm>
            <a:off x="8520836" y="2782572"/>
            <a:ext cx="1443579" cy="958811"/>
            <a:chOff x="9302714" y="2782572"/>
            <a:chExt cx="1443579" cy="958811"/>
          </a:xfrm>
        </p:grpSpPr>
        <p:sp>
          <p:nvSpPr>
            <p:cNvPr id="104" name="bk object 51"/>
            <p:cNvSpPr/>
            <p:nvPr/>
          </p:nvSpPr>
          <p:spPr>
            <a:xfrm>
              <a:off x="9302714" y="2782572"/>
              <a:ext cx="1443579"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26" name="object 26"/>
            <p:cNvSpPr txBox="1"/>
            <p:nvPr/>
          </p:nvSpPr>
          <p:spPr>
            <a:xfrm>
              <a:off x="9388824" y="2990675"/>
              <a:ext cx="1334634" cy="568272"/>
            </a:xfrm>
            <a:prstGeom prst="rect">
              <a:avLst/>
            </a:prstGeom>
          </p:spPr>
          <p:txBody>
            <a:bodyPr vert="horz" wrap="square" lIns="0" tIns="9627" rIns="0" bIns="0" rtlCol="0">
              <a:spAutoFit/>
            </a:bodyPr>
            <a:lstStyle/>
            <a:p>
              <a:pPr marL="7701" algn="ctr">
                <a:spcBef>
                  <a:spcPts val="76"/>
                </a:spcBef>
              </a:pPr>
              <a:r>
                <a:rPr lang="en-US" sz="1182" b="1" dirty="0">
                  <a:solidFill>
                    <a:srgbClr val="FFFFFF"/>
                  </a:solidFill>
                  <a:latin typeface="Arial"/>
                  <a:cs typeface="Arial"/>
                </a:rPr>
                <a:t>Final Steering Committee</a:t>
              </a:r>
            </a:p>
            <a:p>
              <a:pPr marL="7701" algn="ctr">
                <a:spcBef>
                  <a:spcPts val="76"/>
                </a:spcBef>
              </a:pPr>
              <a:r>
                <a:rPr lang="en-US" sz="1182" b="1" dirty="0">
                  <a:solidFill>
                    <a:srgbClr val="FFFFFF"/>
                  </a:solidFill>
                  <a:latin typeface="Arial"/>
                  <a:cs typeface="Arial"/>
                </a:rPr>
                <a:t>Meeting(s)</a:t>
              </a:r>
              <a:endParaRPr lang="en-US" sz="1182" dirty="0">
                <a:solidFill>
                  <a:schemeClr val="bg1"/>
                </a:solidFill>
                <a:latin typeface="Arial"/>
                <a:cs typeface="Arial"/>
              </a:endParaRPr>
            </a:p>
          </p:txBody>
        </p:sp>
      </p:grpSp>
      <p:grpSp>
        <p:nvGrpSpPr>
          <p:cNvPr id="103" name="Group 102"/>
          <p:cNvGrpSpPr/>
          <p:nvPr/>
        </p:nvGrpSpPr>
        <p:grpSpPr>
          <a:xfrm>
            <a:off x="10185027" y="4090890"/>
            <a:ext cx="1403582" cy="958811"/>
            <a:chOff x="9231633" y="4048099"/>
            <a:chExt cx="1682732" cy="958811"/>
          </a:xfrm>
        </p:grpSpPr>
        <p:sp>
          <p:nvSpPr>
            <p:cNvPr id="70" name="bk object 58"/>
            <p:cNvSpPr/>
            <p:nvPr/>
          </p:nvSpPr>
          <p:spPr>
            <a:xfrm>
              <a:off x="9231633" y="4048099"/>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000000"/>
            </a:solidFill>
          </p:spPr>
          <p:txBody>
            <a:bodyPr wrap="square" lIns="0" tIns="0" rIns="0" bIns="0" rtlCol="0"/>
            <a:lstStyle/>
            <a:p>
              <a:endParaRPr sz="1092"/>
            </a:p>
          </p:txBody>
        </p:sp>
        <p:sp>
          <p:nvSpPr>
            <p:cNvPr id="77" name="bk object 65"/>
            <p:cNvSpPr/>
            <p:nvPr/>
          </p:nvSpPr>
          <p:spPr>
            <a:xfrm>
              <a:off x="9231633" y="4087856"/>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666666"/>
            </a:solidFill>
          </p:spPr>
          <p:txBody>
            <a:bodyPr wrap="square" lIns="0" tIns="0" rIns="0" bIns="0" rtlCol="0"/>
            <a:lstStyle/>
            <a:p>
              <a:endParaRPr sz="1092"/>
            </a:p>
          </p:txBody>
        </p:sp>
        <p:sp>
          <p:nvSpPr>
            <p:cNvPr id="27" name="object 27"/>
            <p:cNvSpPr txBox="1"/>
            <p:nvPr/>
          </p:nvSpPr>
          <p:spPr>
            <a:xfrm>
              <a:off x="9495485" y="4249907"/>
              <a:ext cx="1135712" cy="558112"/>
            </a:xfrm>
            <a:prstGeom prst="rect">
              <a:avLst/>
            </a:prstGeom>
          </p:spPr>
          <p:txBody>
            <a:bodyPr vert="horz" wrap="square" lIns="0" tIns="6931" rIns="0" bIns="0" rtlCol="0">
              <a:spAutoFit/>
            </a:bodyPr>
            <a:lstStyle/>
            <a:p>
              <a:pPr marL="6350" marR="3081" indent="6350" algn="ctr">
                <a:lnSpc>
                  <a:spcPct val="101499"/>
                </a:lnSpc>
                <a:spcBef>
                  <a:spcPts val="55"/>
                </a:spcBef>
              </a:pPr>
              <a:r>
                <a:rPr sz="1182" b="1" dirty="0">
                  <a:solidFill>
                    <a:srgbClr val="FFFFFF"/>
                  </a:solidFill>
                  <a:latin typeface="Arial"/>
                  <a:cs typeface="Arial"/>
                </a:rPr>
                <a:t>Finalized  </a:t>
              </a:r>
              <a:r>
                <a:rPr lang="en-US" sz="1182" b="1" dirty="0">
                  <a:solidFill>
                    <a:srgbClr val="FFFFFF"/>
                  </a:solidFill>
                  <a:latin typeface="Arial"/>
                  <a:cs typeface="Arial"/>
                </a:rPr>
                <a:t>Strategy Document</a:t>
              </a:r>
              <a:endParaRPr sz="1182" dirty="0">
                <a:latin typeface="Arial"/>
                <a:cs typeface="Arial"/>
              </a:endParaRPr>
            </a:p>
          </p:txBody>
        </p:sp>
      </p:grpSp>
      <p:sp>
        <p:nvSpPr>
          <p:cNvPr id="80" name="bk object 20"/>
          <p:cNvSpPr/>
          <p:nvPr/>
        </p:nvSpPr>
        <p:spPr>
          <a:xfrm>
            <a:off x="1789954" y="3162345"/>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82" name="object 13"/>
          <p:cNvSpPr txBox="1"/>
          <p:nvPr/>
        </p:nvSpPr>
        <p:spPr>
          <a:xfrm>
            <a:off x="143824" y="1956758"/>
            <a:ext cx="1482499" cy="527141"/>
          </a:xfrm>
          <a:prstGeom prst="rect">
            <a:avLst/>
          </a:prstGeom>
        </p:spPr>
        <p:txBody>
          <a:bodyPr vert="horz" wrap="square" lIns="0" tIns="6931" rIns="0" bIns="0" rtlCol="0">
            <a:spAutoFit/>
          </a:bodyPr>
          <a:lstStyle/>
          <a:p>
            <a:pPr marL="7316" marR="3081" algn="ctr">
              <a:lnSpc>
                <a:spcPct val="101499"/>
              </a:lnSpc>
              <a:spcBef>
                <a:spcPts val="55"/>
              </a:spcBef>
            </a:pPr>
            <a:r>
              <a:rPr lang="en-US" sz="1182" b="1" dirty="0">
                <a:latin typeface="Arial"/>
                <a:cs typeface="Arial"/>
              </a:rPr>
              <a:t>PHASE 1:</a:t>
            </a:r>
          </a:p>
          <a:p>
            <a:pPr marL="7316" marR="3081" algn="ctr">
              <a:lnSpc>
                <a:spcPct val="101499"/>
              </a:lnSpc>
              <a:spcBef>
                <a:spcPts val="55"/>
              </a:spcBef>
            </a:pPr>
            <a:r>
              <a:rPr lang="en-US" sz="1182" b="1" dirty="0">
                <a:latin typeface="Arial"/>
                <a:cs typeface="Arial"/>
              </a:rPr>
              <a:t>ENGAGEMENT </a:t>
            </a:r>
            <a:r>
              <a:rPr lang="en-US" sz="900" b="1" dirty="0">
                <a:latin typeface="Arial"/>
                <a:cs typeface="Arial"/>
              </a:rPr>
              <a:t>(Vision, Mission, Values)</a:t>
            </a:r>
            <a:endParaRPr sz="1182" dirty="0">
              <a:latin typeface="Arial"/>
              <a:cs typeface="Arial"/>
            </a:endParaRPr>
          </a:p>
        </p:txBody>
      </p:sp>
      <p:sp>
        <p:nvSpPr>
          <p:cNvPr id="83" name="bk object 51"/>
          <p:cNvSpPr/>
          <p:nvPr/>
        </p:nvSpPr>
        <p:spPr>
          <a:xfrm>
            <a:off x="5234918" y="2782572"/>
            <a:ext cx="1443579"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C00000"/>
          </a:solidFill>
        </p:spPr>
        <p:txBody>
          <a:bodyPr wrap="square" lIns="0" tIns="0" rIns="0" bIns="0" rtlCol="0"/>
          <a:lstStyle/>
          <a:p>
            <a:endParaRPr sz="1092"/>
          </a:p>
        </p:txBody>
      </p:sp>
      <p:sp>
        <p:nvSpPr>
          <p:cNvPr id="84" name="object 19"/>
          <p:cNvSpPr txBox="1"/>
          <p:nvPr/>
        </p:nvSpPr>
        <p:spPr>
          <a:xfrm>
            <a:off x="5311080" y="2978323"/>
            <a:ext cx="1211547" cy="568272"/>
          </a:xfrm>
          <a:prstGeom prst="rect">
            <a:avLst/>
          </a:prstGeom>
        </p:spPr>
        <p:txBody>
          <a:bodyPr vert="horz" wrap="square" lIns="0" tIns="9627" rIns="0" bIns="0" rtlCol="0">
            <a:spAutoFit/>
          </a:bodyPr>
          <a:lstStyle/>
          <a:p>
            <a:pPr marL="7701" algn="ctr">
              <a:spcBef>
                <a:spcPts val="76"/>
              </a:spcBef>
            </a:pPr>
            <a:r>
              <a:rPr lang="en-US" sz="1182" b="1" spc="12" dirty="0">
                <a:solidFill>
                  <a:srgbClr val="FFFFFF"/>
                </a:solidFill>
                <a:latin typeface="Arial"/>
                <a:cs typeface="Arial"/>
              </a:rPr>
              <a:t>Steering Committee </a:t>
            </a:r>
          </a:p>
          <a:p>
            <a:pPr marL="7701" algn="ctr">
              <a:spcBef>
                <a:spcPts val="76"/>
              </a:spcBef>
            </a:pPr>
            <a:r>
              <a:rPr lang="en-US" sz="1182" b="1" spc="12" dirty="0">
                <a:solidFill>
                  <a:srgbClr val="FFFFFF"/>
                </a:solidFill>
                <a:latin typeface="Arial"/>
                <a:cs typeface="Arial"/>
              </a:rPr>
              <a:t>Meetings</a:t>
            </a:r>
            <a:endParaRPr sz="1182" b="1" dirty="0">
              <a:latin typeface="Arial"/>
              <a:cs typeface="Arial"/>
            </a:endParaRPr>
          </a:p>
        </p:txBody>
      </p:sp>
      <p:sp>
        <p:nvSpPr>
          <p:cNvPr id="101" name="bk object 64"/>
          <p:cNvSpPr/>
          <p:nvPr/>
        </p:nvSpPr>
        <p:spPr>
          <a:xfrm>
            <a:off x="5211182" y="4073670"/>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grpSp>
        <p:nvGrpSpPr>
          <p:cNvPr id="110" name="Group 109"/>
          <p:cNvGrpSpPr/>
          <p:nvPr/>
        </p:nvGrpSpPr>
        <p:grpSpPr>
          <a:xfrm>
            <a:off x="10145030" y="2791334"/>
            <a:ext cx="1443579" cy="958811"/>
            <a:chOff x="9315966" y="2782572"/>
            <a:chExt cx="1443579" cy="958811"/>
          </a:xfrm>
        </p:grpSpPr>
        <p:sp>
          <p:nvSpPr>
            <p:cNvPr id="111" name="bk object 51"/>
            <p:cNvSpPr/>
            <p:nvPr/>
          </p:nvSpPr>
          <p:spPr>
            <a:xfrm>
              <a:off x="9315966" y="2782572"/>
              <a:ext cx="1443579"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112" name="object 26"/>
            <p:cNvSpPr txBox="1"/>
            <p:nvPr/>
          </p:nvSpPr>
          <p:spPr>
            <a:xfrm>
              <a:off x="9375770" y="2962786"/>
              <a:ext cx="1334634" cy="581096"/>
            </a:xfrm>
            <a:prstGeom prst="rect">
              <a:avLst/>
            </a:prstGeom>
          </p:spPr>
          <p:txBody>
            <a:bodyPr vert="horz" wrap="square" lIns="0" tIns="9627" rIns="0" bIns="0" rtlCol="0">
              <a:spAutoFit/>
            </a:bodyPr>
            <a:lstStyle/>
            <a:p>
              <a:pPr marL="7701" algn="ctr">
                <a:spcBef>
                  <a:spcPts val="76"/>
                </a:spcBef>
              </a:pPr>
              <a:r>
                <a:rPr lang="en-US" sz="1182" b="1" dirty="0">
                  <a:solidFill>
                    <a:srgbClr val="FFFFFF"/>
                  </a:solidFill>
                  <a:latin typeface="Arial"/>
                  <a:cs typeface="Arial"/>
                </a:rPr>
                <a:t>Presentation to </a:t>
              </a:r>
            </a:p>
            <a:p>
              <a:pPr marL="7701" algn="ctr">
                <a:spcBef>
                  <a:spcPts val="76"/>
                </a:spcBef>
              </a:pPr>
              <a:r>
                <a:rPr lang="en-US" sz="1182" b="1" dirty="0">
                  <a:solidFill>
                    <a:srgbClr val="FFFFFF"/>
                  </a:solidFill>
                  <a:latin typeface="Arial"/>
                  <a:cs typeface="Arial"/>
                </a:rPr>
                <a:t>the Board of </a:t>
              </a:r>
            </a:p>
            <a:p>
              <a:pPr marL="7701" algn="ctr">
                <a:spcBef>
                  <a:spcPts val="76"/>
                </a:spcBef>
              </a:pPr>
              <a:r>
                <a:rPr lang="en-US" sz="1182" b="1" dirty="0">
                  <a:solidFill>
                    <a:srgbClr val="FFFFFF"/>
                  </a:solidFill>
                  <a:latin typeface="Arial"/>
                  <a:cs typeface="Arial"/>
                </a:rPr>
                <a:t>Trustees</a:t>
              </a:r>
            </a:p>
          </p:txBody>
        </p:sp>
      </p:grpSp>
      <p:grpSp>
        <p:nvGrpSpPr>
          <p:cNvPr id="8" name="Group 7"/>
          <p:cNvGrpSpPr/>
          <p:nvPr/>
        </p:nvGrpSpPr>
        <p:grpSpPr>
          <a:xfrm>
            <a:off x="8511214" y="4078144"/>
            <a:ext cx="1500082" cy="958274"/>
            <a:chOff x="8502070" y="4078144"/>
            <a:chExt cx="1494933" cy="958274"/>
          </a:xfrm>
        </p:grpSpPr>
        <p:sp>
          <p:nvSpPr>
            <p:cNvPr id="115" name="bk object 54"/>
            <p:cNvSpPr/>
            <p:nvPr/>
          </p:nvSpPr>
          <p:spPr>
            <a:xfrm>
              <a:off x="8504828" y="4081232"/>
              <a:ext cx="1492175" cy="955186"/>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116" name="object 24"/>
            <p:cNvSpPr txBox="1"/>
            <p:nvPr/>
          </p:nvSpPr>
          <p:spPr>
            <a:xfrm>
              <a:off x="8510964" y="4292491"/>
              <a:ext cx="1409902" cy="583760"/>
            </a:xfrm>
            <a:prstGeom prst="rect">
              <a:avLst/>
            </a:prstGeom>
          </p:spPr>
          <p:txBody>
            <a:bodyPr vert="horz" wrap="square" lIns="0" tIns="6931" rIns="0" bIns="0" rtlCol="0">
              <a:spAutoFit/>
            </a:bodyPr>
            <a:lstStyle/>
            <a:p>
              <a:pPr marL="6350" marR="3081" indent="3175" algn="ctr">
                <a:lnSpc>
                  <a:spcPct val="101499"/>
                </a:lnSpc>
                <a:spcBef>
                  <a:spcPts val="55"/>
                </a:spcBef>
              </a:pPr>
              <a:r>
                <a:rPr lang="en-US" sz="1182" b="1" spc="-12" dirty="0">
                  <a:solidFill>
                    <a:srgbClr val="FFFFFF"/>
                  </a:solidFill>
                  <a:latin typeface="Arial"/>
                  <a:cs typeface="Arial"/>
                </a:rPr>
                <a:t>Compile an integrated </a:t>
              </a:r>
            </a:p>
            <a:p>
              <a:pPr marL="6350" marR="3081" indent="3175" algn="ctr">
                <a:lnSpc>
                  <a:spcPct val="101499"/>
                </a:lnSpc>
                <a:spcBef>
                  <a:spcPts val="55"/>
                </a:spcBef>
              </a:pPr>
              <a:r>
                <a:rPr lang="en-US" sz="1182" b="1" spc="-12" dirty="0">
                  <a:solidFill>
                    <a:srgbClr val="FFFFFF"/>
                  </a:solidFill>
                  <a:latin typeface="Arial"/>
                  <a:cs typeface="Arial"/>
                </a:rPr>
                <a:t>strategic plan</a:t>
              </a:r>
              <a:endParaRPr sz="1182" dirty="0">
                <a:latin typeface="Arial"/>
                <a:cs typeface="Arial"/>
              </a:endParaRPr>
            </a:p>
          </p:txBody>
        </p:sp>
        <p:sp>
          <p:nvSpPr>
            <p:cNvPr id="118" name="bk object 64"/>
            <p:cNvSpPr/>
            <p:nvPr/>
          </p:nvSpPr>
          <p:spPr>
            <a:xfrm>
              <a:off x="8502070" y="4078144"/>
              <a:ext cx="118486" cy="133112"/>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grpSp>
      <p:sp>
        <p:nvSpPr>
          <p:cNvPr id="123" name="TextBox 122"/>
          <p:cNvSpPr txBox="1"/>
          <p:nvPr/>
        </p:nvSpPr>
        <p:spPr>
          <a:xfrm>
            <a:off x="2344781" y="6581000"/>
            <a:ext cx="586444" cy="276999"/>
          </a:xfrm>
          <a:prstGeom prst="rect">
            <a:avLst/>
          </a:prstGeom>
          <a:noFill/>
        </p:spPr>
        <p:txBody>
          <a:bodyPr wrap="none" rtlCol="0">
            <a:spAutoFit/>
          </a:bodyPr>
          <a:lstStyle/>
          <a:p>
            <a:pPr algn="ctr"/>
            <a:r>
              <a:rPr lang="en-US" sz="1200" dirty="0">
                <a:solidFill>
                  <a:schemeClr val="tx1">
                    <a:lumMod val="75000"/>
                    <a:lumOff val="25000"/>
                  </a:schemeClr>
                </a:solidFill>
              </a:rPr>
              <a:t>March</a:t>
            </a:r>
          </a:p>
        </p:txBody>
      </p:sp>
      <p:sp>
        <p:nvSpPr>
          <p:cNvPr id="124" name="TextBox 123"/>
          <p:cNvSpPr txBox="1"/>
          <p:nvPr/>
        </p:nvSpPr>
        <p:spPr>
          <a:xfrm>
            <a:off x="4084299" y="6580999"/>
            <a:ext cx="478016" cy="276999"/>
          </a:xfrm>
          <a:prstGeom prst="rect">
            <a:avLst/>
          </a:prstGeom>
          <a:noFill/>
        </p:spPr>
        <p:txBody>
          <a:bodyPr wrap="none" rtlCol="0">
            <a:spAutoFit/>
          </a:bodyPr>
          <a:lstStyle/>
          <a:p>
            <a:pPr algn="ctr"/>
            <a:r>
              <a:rPr lang="en-US" sz="1200" dirty="0">
                <a:solidFill>
                  <a:schemeClr val="tx1">
                    <a:lumMod val="75000"/>
                    <a:lumOff val="25000"/>
                  </a:schemeClr>
                </a:solidFill>
              </a:rPr>
              <a:t>April</a:t>
            </a:r>
          </a:p>
        </p:txBody>
      </p:sp>
      <p:sp>
        <p:nvSpPr>
          <p:cNvPr id="125" name="TextBox 124"/>
          <p:cNvSpPr txBox="1"/>
          <p:nvPr/>
        </p:nvSpPr>
        <p:spPr>
          <a:xfrm>
            <a:off x="5692882" y="6581001"/>
            <a:ext cx="456023" cy="276999"/>
          </a:xfrm>
          <a:prstGeom prst="rect">
            <a:avLst/>
          </a:prstGeom>
          <a:noFill/>
        </p:spPr>
        <p:txBody>
          <a:bodyPr wrap="none" rtlCol="0">
            <a:spAutoFit/>
          </a:bodyPr>
          <a:lstStyle/>
          <a:p>
            <a:pPr algn="ctr"/>
            <a:r>
              <a:rPr lang="en-US" sz="1200" dirty="0">
                <a:solidFill>
                  <a:schemeClr val="tx1">
                    <a:lumMod val="75000"/>
                    <a:lumOff val="25000"/>
                  </a:schemeClr>
                </a:solidFill>
              </a:rPr>
              <a:t>May</a:t>
            </a:r>
          </a:p>
        </p:txBody>
      </p:sp>
      <p:sp>
        <p:nvSpPr>
          <p:cNvPr id="126" name="TextBox 125"/>
          <p:cNvSpPr txBox="1"/>
          <p:nvPr/>
        </p:nvSpPr>
        <p:spPr>
          <a:xfrm>
            <a:off x="7123086" y="6581647"/>
            <a:ext cx="950838" cy="276999"/>
          </a:xfrm>
          <a:prstGeom prst="rect">
            <a:avLst/>
          </a:prstGeom>
          <a:noFill/>
        </p:spPr>
        <p:txBody>
          <a:bodyPr wrap="none" rtlCol="0">
            <a:spAutoFit/>
          </a:bodyPr>
          <a:lstStyle/>
          <a:p>
            <a:pPr algn="ctr"/>
            <a:r>
              <a:rPr lang="en-US" sz="1200" dirty="0">
                <a:solidFill>
                  <a:schemeClr val="tx1">
                    <a:lumMod val="75000"/>
                    <a:lumOff val="25000"/>
                  </a:schemeClr>
                </a:solidFill>
              </a:rPr>
              <a:t>June-August</a:t>
            </a:r>
          </a:p>
        </p:txBody>
      </p:sp>
      <p:sp>
        <p:nvSpPr>
          <p:cNvPr id="127" name="TextBox 126"/>
          <p:cNvSpPr txBox="1"/>
          <p:nvPr/>
        </p:nvSpPr>
        <p:spPr>
          <a:xfrm>
            <a:off x="8577719" y="6580998"/>
            <a:ext cx="1346395" cy="276999"/>
          </a:xfrm>
          <a:prstGeom prst="rect">
            <a:avLst/>
          </a:prstGeom>
          <a:noFill/>
        </p:spPr>
        <p:txBody>
          <a:bodyPr wrap="none" rtlCol="0">
            <a:spAutoFit/>
          </a:bodyPr>
          <a:lstStyle/>
          <a:p>
            <a:pPr algn="ctr"/>
            <a:r>
              <a:rPr lang="en-US" sz="1200" dirty="0">
                <a:solidFill>
                  <a:schemeClr val="tx1">
                    <a:lumMod val="75000"/>
                    <a:lumOff val="25000"/>
                  </a:schemeClr>
                </a:solidFill>
              </a:rPr>
              <a:t>August-September</a:t>
            </a:r>
          </a:p>
        </p:txBody>
      </p:sp>
      <p:sp>
        <p:nvSpPr>
          <p:cNvPr id="128" name="TextBox 127"/>
          <p:cNvSpPr txBox="1"/>
          <p:nvPr/>
        </p:nvSpPr>
        <p:spPr>
          <a:xfrm>
            <a:off x="10541735" y="6580997"/>
            <a:ext cx="694614" cy="276999"/>
          </a:xfrm>
          <a:prstGeom prst="rect">
            <a:avLst/>
          </a:prstGeom>
          <a:noFill/>
        </p:spPr>
        <p:txBody>
          <a:bodyPr wrap="none" rtlCol="0">
            <a:spAutoFit/>
          </a:bodyPr>
          <a:lstStyle/>
          <a:p>
            <a:pPr algn="ctr"/>
            <a:r>
              <a:rPr lang="en-US" sz="1200" dirty="0">
                <a:solidFill>
                  <a:schemeClr val="tx1">
                    <a:lumMod val="75000"/>
                    <a:lumOff val="25000"/>
                  </a:schemeClr>
                </a:solidFill>
              </a:rPr>
              <a:t>October</a:t>
            </a:r>
          </a:p>
        </p:txBody>
      </p:sp>
      <p:cxnSp>
        <p:nvCxnSpPr>
          <p:cNvPr id="88" name="Straight Connector 87"/>
          <p:cNvCxnSpPr>
            <a:stCxn id="123" idx="3"/>
            <a:endCxn id="124" idx="1"/>
          </p:cNvCxnSpPr>
          <p:nvPr/>
        </p:nvCxnSpPr>
        <p:spPr>
          <a:xfrm flipV="1">
            <a:off x="2931225" y="6719499"/>
            <a:ext cx="1153074"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24" idx="3"/>
            <a:endCxn id="125" idx="1"/>
          </p:cNvCxnSpPr>
          <p:nvPr/>
        </p:nvCxnSpPr>
        <p:spPr>
          <a:xfrm>
            <a:off x="4562315" y="6719499"/>
            <a:ext cx="1130567" cy="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25" idx="3"/>
            <a:endCxn id="126" idx="1"/>
          </p:cNvCxnSpPr>
          <p:nvPr/>
        </p:nvCxnSpPr>
        <p:spPr>
          <a:xfrm>
            <a:off x="6148905" y="6719501"/>
            <a:ext cx="974181" cy="64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26" idx="3"/>
            <a:endCxn id="127" idx="1"/>
          </p:cNvCxnSpPr>
          <p:nvPr/>
        </p:nvCxnSpPr>
        <p:spPr>
          <a:xfrm flipV="1">
            <a:off x="8073924" y="6719498"/>
            <a:ext cx="503795" cy="64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27" idx="3"/>
            <a:endCxn id="128" idx="1"/>
          </p:cNvCxnSpPr>
          <p:nvPr/>
        </p:nvCxnSpPr>
        <p:spPr>
          <a:xfrm flipV="1">
            <a:off x="9924114" y="6719497"/>
            <a:ext cx="617621"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601202" y="5361426"/>
            <a:ext cx="1445710" cy="955186"/>
            <a:chOff x="6850163" y="5294440"/>
            <a:chExt cx="1494427" cy="955186"/>
          </a:xfrm>
        </p:grpSpPr>
        <p:sp>
          <p:nvSpPr>
            <p:cNvPr id="134" name="bk object 54"/>
            <p:cNvSpPr/>
            <p:nvPr/>
          </p:nvSpPr>
          <p:spPr>
            <a:xfrm>
              <a:off x="6852415" y="5294440"/>
              <a:ext cx="1492175" cy="955186"/>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135" name="object 24"/>
            <p:cNvSpPr txBox="1"/>
            <p:nvPr/>
          </p:nvSpPr>
          <p:spPr>
            <a:xfrm>
              <a:off x="6858551" y="5503561"/>
              <a:ext cx="1409902" cy="583760"/>
            </a:xfrm>
            <a:prstGeom prst="rect">
              <a:avLst/>
            </a:prstGeom>
          </p:spPr>
          <p:txBody>
            <a:bodyPr vert="horz" wrap="square" lIns="0" tIns="6931" rIns="0" bIns="0" rtlCol="0">
              <a:spAutoFit/>
            </a:bodyPr>
            <a:lstStyle/>
            <a:p>
              <a:pPr marL="7701" marR="3081" indent="171739" algn="ctr">
                <a:lnSpc>
                  <a:spcPct val="101499"/>
                </a:lnSpc>
                <a:spcBef>
                  <a:spcPts val="55"/>
                </a:spcBef>
              </a:pPr>
              <a:r>
                <a:rPr lang="en-US" sz="1182" b="1" spc="-12" dirty="0">
                  <a:solidFill>
                    <a:srgbClr val="FFFFFF"/>
                  </a:solidFill>
                  <a:latin typeface="Arial"/>
                  <a:cs typeface="Arial"/>
                </a:rPr>
                <a:t>Draft </a:t>
              </a:r>
            </a:p>
            <a:p>
              <a:pPr marL="7701" marR="3081" indent="171739" algn="ctr">
                <a:lnSpc>
                  <a:spcPct val="101499"/>
                </a:lnSpc>
                <a:spcBef>
                  <a:spcPts val="55"/>
                </a:spcBef>
              </a:pPr>
              <a:r>
                <a:rPr lang="en-US" sz="1182" b="1" spc="-12" dirty="0">
                  <a:solidFill>
                    <a:srgbClr val="FFFFFF"/>
                  </a:solidFill>
                  <a:latin typeface="Arial"/>
                  <a:cs typeface="Arial"/>
                </a:rPr>
                <a:t>Strategy</a:t>
              </a:r>
            </a:p>
            <a:p>
              <a:pPr marL="7701" marR="3081" indent="171739" algn="ctr">
                <a:lnSpc>
                  <a:spcPct val="101499"/>
                </a:lnSpc>
                <a:spcBef>
                  <a:spcPts val="55"/>
                </a:spcBef>
              </a:pPr>
              <a:r>
                <a:rPr lang="en-US" sz="1182" b="1" spc="-12" dirty="0">
                  <a:solidFill>
                    <a:srgbClr val="FFFFFF"/>
                  </a:solidFill>
                  <a:latin typeface="Arial"/>
                  <a:cs typeface="Arial"/>
                </a:rPr>
                <a:t>Statement</a:t>
              </a:r>
              <a:endParaRPr sz="1182" dirty="0">
                <a:latin typeface="Arial"/>
                <a:cs typeface="Arial"/>
              </a:endParaRPr>
            </a:p>
          </p:txBody>
        </p:sp>
        <p:sp>
          <p:nvSpPr>
            <p:cNvPr id="136" name="bk object 64"/>
            <p:cNvSpPr/>
            <p:nvPr/>
          </p:nvSpPr>
          <p:spPr>
            <a:xfrm>
              <a:off x="6850163" y="5297543"/>
              <a:ext cx="118486" cy="133112"/>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grpSp>
      <p:grpSp>
        <p:nvGrpSpPr>
          <p:cNvPr id="4" name="Group 3"/>
          <p:cNvGrpSpPr/>
          <p:nvPr/>
        </p:nvGrpSpPr>
        <p:grpSpPr>
          <a:xfrm>
            <a:off x="4226512" y="4990942"/>
            <a:ext cx="192241" cy="381871"/>
            <a:chOff x="7519134" y="4922118"/>
            <a:chExt cx="192241" cy="381871"/>
          </a:xfrm>
        </p:grpSpPr>
        <p:sp>
          <p:nvSpPr>
            <p:cNvPr id="138" name="bk object 25"/>
            <p:cNvSpPr/>
            <p:nvPr/>
          </p:nvSpPr>
          <p:spPr>
            <a:xfrm>
              <a:off x="7589815" y="4922118"/>
              <a:ext cx="50878" cy="228600"/>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739849"/>
            </a:solidFill>
          </p:spPr>
          <p:txBody>
            <a:bodyPr wrap="square" lIns="0" tIns="0" rIns="0" bIns="0" rtlCol="0"/>
            <a:lstStyle/>
            <a:p>
              <a:endParaRPr sz="1092"/>
            </a:p>
          </p:txBody>
        </p:sp>
        <p:sp>
          <p:nvSpPr>
            <p:cNvPr id="137" name="bk object 24"/>
            <p:cNvSpPr/>
            <p:nvPr/>
          </p:nvSpPr>
          <p:spPr>
            <a:xfrm>
              <a:off x="7519134" y="5088018"/>
              <a:ext cx="192241" cy="21597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739849"/>
            </a:solidFill>
          </p:spPr>
          <p:txBody>
            <a:bodyPr wrap="square" lIns="0" tIns="0" rIns="0" bIns="0" rtlCol="0"/>
            <a:lstStyle/>
            <a:p>
              <a:endParaRPr sz="1092"/>
            </a:p>
          </p:txBody>
        </p:sp>
      </p:grpSp>
      <p:grpSp>
        <p:nvGrpSpPr>
          <p:cNvPr id="141" name="Group 140"/>
          <p:cNvGrpSpPr/>
          <p:nvPr/>
        </p:nvGrpSpPr>
        <p:grpSpPr>
          <a:xfrm>
            <a:off x="8495411" y="5349805"/>
            <a:ext cx="1494427" cy="955186"/>
            <a:chOff x="6850163" y="5294440"/>
            <a:chExt cx="1494427" cy="955186"/>
          </a:xfrm>
        </p:grpSpPr>
        <p:sp>
          <p:nvSpPr>
            <p:cNvPr id="145" name="bk object 54"/>
            <p:cNvSpPr/>
            <p:nvPr/>
          </p:nvSpPr>
          <p:spPr>
            <a:xfrm>
              <a:off x="6852415" y="5294440"/>
              <a:ext cx="1492175" cy="955186"/>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146" name="object 24"/>
            <p:cNvSpPr txBox="1"/>
            <p:nvPr/>
          </p:nvSpPr>
          <p:spPr>
            <a:xfrm>
              <a:off x="6858551" y="5503561"/>
              <a:ext cx="1409902" cy="583760"/>
            </a:xfrm>
            <a:prstGeom prst="rect">
              <a:avLst/>
            </a:prstGeom>
          </p:spPr>
          <p:txBody>
            <a:bodyPr vert="horz" wrap="square" lIns="0" tIns="6931" rIns="0" bIns="0" rtlCol="0">
              <a:spAutoFit/>
            </a:bodyPr>
            <a:lstStyle/>
            <a:p>
              <a:pPr marL="7701" marR="3081" indent="171739" algn="ctr">
                <a:lnSpc>
                  <a:spcPct val="101499"/>
                </a:lnSpc>
                <a:spcBef>
                  <a:spcPts val="55"/>
                </a:spcBef>
              </a:pPr>
              <a:r>
                <a:rPr lang="en-US" sz="1182" b="1" spc="-12" dirty="0">
                  <a:solidFill>
                    <a:srgbClr val="FFFFFF"/>
                  </a:solidFill>
                  <a:latin typeface="Arial"/>
                  <a:cs typeface="Arial"/>
                </a:rPr>
                <a:t>Refined</a:t>
              </a:r>
            </a:p>
            <a:p>
              <a:pPr marL="7701" marR="3081" indent="171739" algn="ctr">
                <a:lnSpc>
                  <a:spcPct val="101499"/>
                </a:lnSpc>
                <a:spcBef>
                  <a:spcPts val="55"/>
                </a:spcBef>
              </a:pPr>
              <a:r>
                <a:rPr lang="en-US" sz="1182" b="1" spc="-12" dirty="0">
                  <a:solidFill>
                    <a:srgbClr val="FFFFFF"/>
                  </a:solidFill>
                  <a:latin typeface="Arial"/>
                  <a:cs typeface="Arial"/>
                </a:rPr>
                <a:t>Strategy</a:t>
              </a:r>
            </a:p>
            <a:p>
              <a:pPr marL="7701" marR="3081" indent="171739" algn="ctr">
                <a:lnSpc>
                  <a:spcPct val="101499"/>
                </a:lnSpc>
                <a:spcBef>
                  <a:spcPts val="55"/>
                </a:spcBef>
              </a:pPr>
              <a:r>
                <a:rPr lang="en-US" sz="1182" b="1" spc="-12" dirty="0">
                  <a:solidFill>
                    <a:srgbClr val="FFFFFF"/>
                  </a:solidFill>
                  <a:latin typeface="Arial"/>
                  <a:cs typeface="Arial"/>
                </a:rPr>
                <a:t>Statement</a:t>
              </a:r>
              <a:endParaRPr sz="1182" dirty="0">
                <a:latin typeface="Arial"/>
                <a:cs typeface="Arial"/>
              </a:endParaRPr>
            </a:p>
          </p:txBody>
        </p:sp>
        <p:sp>
          <p:nvSpPr>
            <p:cNvPr id="147" name="bk object 64"/>
            <p:cNvSpPr/>
            <p:nvPr/>
          </p:nvSpPr>
          <p:spPr>
            <a:xfrm>
              <a:off x="6850163" y="5297543"/>
              <a:ext cx="118486" cy="133112"/>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grpSp>
      <p:grpSp>
        <p:nvGrpSpPr>
          <p:cNvPr id="142" name="Group 141"/>
          <p:cNvGrpSpPr/>
          <p:nvPr/>
        </p:nvGrpSpPr>
        <p:grpSpPr>
          <a:xfrm rot="10800000">
            <a:off x="9163728" y="5017120"/>
            <a:ext cx="192241" cy="381871"/>
            <a:chOff x="7519134" y="4922118"/>
            <a:chExt cx="192241" cy="381871"/>
          </a:xfrm>
        </p:grpSpPr>
        <p:sp>
          <p:nvSpPr>
            <p:cNvPr id="143" name="bk object 25"/>
            <p:cNvSpPr/>
            <p:nvPr/>
          </p:nvSpPr>
          <p:spPr>
            <a:xfrm>
              <a:off x="7589815" y="4922118"/>
              <a:ext cx="50878" cy="228600"/>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739849"/>
            </a:solidFill>
          </p:spPr>
          <p:txBody>
            <a:bodyPr wrap="square" lIns="0" tIns="0" rIns="0" bIns="0" rtlCol="0"/>
            <a:lstStyle/>
            <a:p>
              <a:endParaRPr sz="1092"/>
            </a:p>
          </p:txBody>
        </p:sp>
        <p:sp>
          <p:nvSpPr>
            <p:cNvPr id="144" name="bk object 24"/>
            <p:cNvSpPr/>
            <p:nvPr/>
          </p:nvSpPr>
          <p:spPr>
            <a:xfrm>
              <a:off x="7519134" y="5088018"/>
              <a:ext cx="192241" cy="21597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739849"/>
            </a:solidFill>
          </p:spPr>
          <p:txBody>
            <a:bodyPr wrap="square" lIns="0" tIns="0" rIns="0" bIns="0" rtlCol="0"/>
            <a:lstStyle/>
            <a:p>
              <a:endParaRPr sz="1092"/>
            </a:p>
          </p:txBody>
        </p:sp>
      </p:grpSp>
      <p:sp>
        <p:nvSpPr>
          <p:cNvPr id="150" name="bk object 24"/>
          <p:cNvSpPr/>
          <p:nvPr/>
        </p:nvSpPr>
        <p:spPr>
          <a:xfrm rot="16200000">
            <a:off x="8325385" y="5719411"/>
            <a:ext cx="192241" cy="21597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739849"/>
          </a:solidFill>
        </p:spPr>
        <p:txBody>
          <a:bodyPr wrap="square" lIns="0" tIns="0" rIns="0" bIns="0" rtlCol="0"/>
          <a:lstStyle/>
          <a:p>
            <a:endParaRPr sz="1092"/>
          </a:p>
        </p:txBody>
      </p:sp>
      <p:sp>
        <p:nvSpPr>
          <p:cNvPr id="158" name="bk object 40"/>
          <p:cNvSpPr/>
          <p:nvPr/>
        </p:nvSpPr>
        <p:spPr>
          <a:xfrm>
            <a:off x="6631350" y="2997787"/>
            <a:ext cx="241843"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C00000"/>
          </a:solidFill>
        </p:spPr>
        <p:txBody>
          <a:bodyPr wrap="square" lIns="0" tIns="0" rIns="0" bIns="0" rtlCol="0"/>
          <a:lstStyle/>
          <a:p>
            <a:endParaRPr sz="1092"/>
          </a:p>
        </p:txBody>
      </p:sp>
      <p:sp>
        <p:nvSpPr>
          <p:cNvPr id="160" name="bk object 22"/>
          <p:cNvSpPr/>
          <p:nvPr/>
        </p:nvSpPr>
        <p:spPr>
          <a:xfrm>
            <a:off x="5051353" y="4480542"/>
            <a:ext cx="165140" cy="215038"/>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161" name="bk object 22"/>
          <p:cNvSpPr/>
          <p:nvPr/>
        </p:nvSpPr>
        <p:spPr>
          <a:xfrm>
            <a:off x="6670781" y="4474983"/>
            <a:ext cx="188685" cy="218775"/>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162" name="bk object 22"/>
          <p:cNvSpPr/>
          <p:nvPr/>
        </p:nvSpPr>
        <p:spPr>
          <a:xfrm>
            <a:off x="8341295" y="4480408"/>
            <a:ext cx="188685" cy="218775"/>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163" name="bk object 20"/>
          <p:cNvSpPr/>
          <p:nvPr/>
        </p:nvSpPr>
        <p:spPr>
          <a:xfrm>
            <a:off x="4261081" y="3730549"/>
            <a:ext cx="185104" cy="164246"/>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C00000"/>
          </a:solidFill>
        </p:spPr>
        <p:txBody>
          <a:bodyPr wrap="square" lIns="0" tIns="0" rIns="0" bIns="0" rtlCol="0"/>
          <a:lstStyle/>
          <a:p>
            <a:endParaRPr sz="1092"/>
          </a:p>
        </p:txBody>
      </p:sp>
    </p:spTree>
    <p:extLst>
      <p:ext uri="{BB962C8B-B14F-4D97-AF65-F5344CB8AC3E}">
        <p14:creationId xmlns:p14="http://schemas.microsoft.com/office/powerpoint/2010/main" val="56452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88406"/>
            <a:ext cx="10733690" cy="3982732"/>
          </a:xfrm>
        </p:spPr>
        <p:txBody>
          <a:bodyPr/>
          <a:lstStyle/>
          <a:p>
            <a:pPr marL="0" indent="0">
              <a:buNone/>
            </a:pPr>
            <a:r>
              <a:rPr lang="en-US" b="1" dirty="0"/>
              <a:t>Continued work over the summer</a:t>
            </a:r>
          </a:p>
          <a:p>
            <a:r>
              <a:rPr lang="en-US" dirty="0"/>
              <a:t>Organize 15 project groups</a:t>
            </a:r>
          </a:p>
          <a:p>
            <a:r>
              <a:rPr lang="en-US" dirty="0"/>
              <a:t>Cycle of stakeholder meetings and project work</a:t>
            </a:r>
          </a:p>
          <a:p>
            <a:r>
              <a:rPr lang="en-US" dirty="0"/>
              <a:t>We will do the following:</a:t>
            </a:r>
          </a:p>
          <a:p>
            <a:pPr lvl="1"/>
            <a:r>
              <a:rPr lang="en-US" dirty="0"/>
              <a:t>Test and revise the statements of values, mission, vision</a:t>
            </a:r>
          </a:p>
          <a:p>
            <a:pPr lvl="1"/>
            <a:r>
              <a:rPr lang="en-US" dirty="0"/>
              <a:t>Develop goals and objectives for each area of strategic focus</a:t>
            </a:r>
          </a:p>
          <a:p>
            <a:pPr lvl="1"/>
            <a:r>
              <a:rPr lang="en-US" dirty="0"/>
              <a:t>Create a strategic map for each set of strategic initiatives</a:t>
            </a:r>
          </a:p>
          <a:p>
            <a:pPr lvl="1"/>
            <a:r>
              <a:rPr lang="en-US" dirty="0"/>
              <a:t>Integrate each element into our strategic plan</a:t>
            </a:r>
          </a:p>
          <a:p>
            <a:endParaRPr lang="en-US" dirty="0"/>
          </a:p>
          <a:p>
            <a:endParaRPr lang="en-US" dirty="0"/>
          </a:p>
        </p:txBody>
      </p:sp>
      <p:sp>
        <p:nvSpPr>
          <p:cNvPr id="3" name="Title 2"/>
          <p:cNvSpPr>
            <a:spLocks noGrp="1"/>
          </p:cNvSpPr>
          <p:nvPr>
            <p:ph type="title"/>
          </p:nvPr>
        </p:nvSpPr>
        <p:spPr/>
        <p:txBody>
          <a:bodyPr/>
          <a:lstStyle/>
          <a:p>
            <a:r>
              <a:rPr lang="en-US" dirty="0"/>
              <a:t>Next Steps </a:t>
            </a:r>
            <a:r>
              <a:rPr lang="mr-IN" dirty="0"/>
              <a:t>–</a:t>
            </a:r>
            <a:r>
              <a:rPr lang="en-US" dirty="0"/>
              <a:t> Get Involved</a:t>
            </a:r>
          </a:p>
        </p:txBody>
      </p:sp>
    </p:spTree>
    <p:extLst>
      <p:ext uri="{BB962C8B-B14F-4D97-AF65-F5344CB8AC3E}">
        <p14:creationId xmlns:p14="http://schemas.microsoft.com/office/powerpoint/2010/main" val="4995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tegic Map PPT v03.pdf"/>
          <p:cNvPicPr>
            <a:picLocks noChangeAspect="1"/>
          </p:cNvPicPr>
          <p:nvPr/>
        </p:nvPicPr>
        <p:blipFill rotWithShape="1">
          <a:blip r:embed="rId3">
            <a:extLst>
              <a:ext uri="{28A0092B-C50C-407E-A947-70E740481C1C}">
                <a14:useLocalDpi xmlns:a14="http://schemas.microsoft.com/office/drawing/2010/main" val="0"/>
              </a:ext>
            </a:extLst>
          </a:blip>
          <a:srcRect t="23220" b="12536"/>
          <a:stretch/>
        </p:blipFill>
        <p:spPr>
          <a:xfrm>
            <a:off x="0" y="1592385"/>
            <a:ext cx="12192000" cy="4405924"/>
          </a:xfrm>
          <a:prstGeom prst="rect">
            <a:avLst/>
          </a:prstGeom>
        </p:spPr>
      </p:pic>
      <p:sp>
        <p:nvSpPr>
          <p:cNvPr id="2" name="Rectangle 1"/>
          <p:cNvSpPr/>
          <p:nvPr/>
        </p:nvSpPr>
        <p:spPr>
          <a:xfrm>
            <a:off x="3286539" y="1152942"/>
            <a:ext cx="5314122" cy="702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Elements of Strategic Planning</a:t>
            </a:r>
          </a:p>
        </p:txBody>
      </p:sp>
      <p:sp>
        <p:nvSpPr>
          <p:cNvPr id="7" name="TextBox 6"/>
          <p:cNvSpPr txBox="1"/>
          <p:nvPr/>
        </p:nvSpPr>
        <p:spPr>
          <a:xfrm>
            <a:off x="2109662" y="6508332"/>
            <a:ext cx="1053547" cy="307777"/>
          </a:xfrm>
          <a:prstGeom prst="rect">
            <a:avLst/>
          </a:prstGeom>
          <a:noFill/>
        </p:spPr>
        <p:txBody>
          <a:bodyPr wrap="square" rtlCol="0">
            <a:spAutoFit/>
          </a:bodyPr>
          <a:lstStyle/>
          <a:p>
            <a:pPr algn="ctr"/>
            <a:r>
              <a:rPr lang="en-US" sz="1400" dirty="0">
                <a:solidFill>
                  <a:schemeClr val="bg2">
                    <a:lumMod val="50000"/>
                  </a:schemeClr>
                </a:solidFill>
              </a:rPr>
              <a:t>Phase 1</a:t>
            </a:r>
          </a:p>
        </p:txBody>
      </p:sp>
      <p:sp>
        <p:nvSpPr>
          <p:cNvPr id="8" name="TextBox 7"/>
          <p:cNvSpPr txBox="1"/>
          <p:nvPr/>
        </p:nvSpPr>
        <p:spPr>
          <a:xfrm>
            <a:off x="7751960" y="6488668"/>
            <a:ext cx="750526" cy="307777"/>
          </a:xfrm>
          <a:prstGeom prst="rect">
            <a:avLst/>
          </a:prstGeom>
          <a:noFill/>
        </p:spPr>
        <p:txBody>
          <a:bodyPr wrap="none" rtlCol="0">
            <a:spAutoFit/>
          </a:bodyPr>
          <a:lstStyle/>
          <a:p>
            <a:r>
              <a:rPr lang="en-US" sz="1400" dirty="0">
                <a:solidFill>
                  <a:schemeClr val="bg2">
                    <a:lumMod val="50000"/>
                  </a:schemeClr>
                </a:solidFill>
              </a:rPr>
              <a:t>Phase 2</a:t>
            </a:r>
          </a:p>
        </p:txBody>
      </p:sp>
      <p:cxnSp>
        <p:nvCxnSpPr>
          <p:cNvPr id="10" name="Straight Connector 9"/>
          <p:cNvCxnSpPr>
            <a:stCxn id="7" idx="1"/>
          </p:cNvCxnSpPr>
          <p:nvPr/>
        </p:nvCxnSpPr>
        <p:spPr>
          <a:xfrm flipH="1">
            <a:off x="648929" y="6662221"/>
            <a:ext cx="1460733" cy="0"/>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p:cNvCxnSpPr>
          <p:nvPr/>
        </p:nvCxnSpPr>
        <p:spPr>
          <a:xfrm>
            <a:off x="3163209" y="6662221"/>
            <a:ext cx="1153152" cy="0"/>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1"/>
          </p:cNvCxnSpPr>
          <p:nvPr/>
        </p:nvCxnSpPr>
        <p:spPr>
          <a:xfrm flipH="1" flipV="1">
            <a:off x="5066887" y="6642556"/>
            <a:ext cx="2685073" cy="1"/>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3"/>
          </p:cNvCxnSpPr>
          <p:nvPr/>
        </p:nvCxnSpPr>
        <p:spPr>
          <a:xfrm flipV="1">
            <a:off x="8502486" y="6642556"/>
            <a:ext cx="2851314" cy="1"/>
          </a:xfrm>
          <a:prstGeom prst="line">
            <a:avLst/>
          </a:prstGeom>
          <a:ln>
            <a:solidFill>
              <a:schemeClr val="bg2">
                <a:lumMod val="50000"/>
              </a:schemeClr>
            </a:solidFill>
            <a:headEnd type="none" w="sm" len="lg"/>
            <a:tailEnd type="diamond" w="sm" len="lg"/>
          </a:ln>
        </p:spPr>
        <p:style>
          <a:lnRef idx="1">
            <a:schemeClr val="accent1"/>
          </a:lnRef>
          <a:fillRef idx="0">
            <a:schemeClr val="accent1"/>
          </a:fillRef>
          <a:effectRef idx="0">
            <a:schemeClr val="accent1"/>
          </a:effectRef>
          <a:fontRef idx="minor">
            <a:schemeClr val="tx1"/>
          </a:fontRef>
        </p:style>
      </p:cxnSp>
      <p:sp>
        <p:nvSpPr>
          <p:cNvPr id="12" name="object 9"/>
          <p:cNvSpPr txBox="1"/>
          <p:nvPr/>
        </p:nvSpPr>
        <p:spPr>
          <a:xfrm>
            <a:off x="3903700" y="2394798"/>
            <a:ext cx="1339631" cy="1019734"/>
          </a:xfrm>
          <a:prstGeom prst="rect">
            <a:avLst/>
          </a:prstGeom>
          <a:solidFill>
            <a:srgbClr val="036936"/>
          </a:solidFill>
        </p:spPr>
        <p:txBody>
          <a:bodyPr wrap="square" lIns="0" tIns="0" rIns="0" bIns="0" rtlCol="0"/>
          <a:lstStyle>
            <a:defPPr>
              <a:defRPr lang="en-US"/>
            </a:defPPr>
            <a:lvl1pPr>
              <a:defRPr sz="1092"/>
            </a:lvl1pPr>
          </a:lstStyle>
          <a:p>
            <a:pPr algn="ctr"/>
            <a:endParaRPr lang="en-US" sz="1650" dirty="0">
              <a:solidFill>
                <a:schemeClr val="bg1"/>
              </a:solidFill>
            </a:endParaRPr>
          </a:p>
          <a:p>
            <a:pPr algn="ctr"/>
            <a:r>
              <a:rPr lang="en-US" sz="1650" b="1" dirty="0">
                <a:solidFill>
                  <a:schemeClr val="bg1"/>
                </a:solidFill>
              </a:rPr>
              <a:t>Areas of </a:t>
            </a:r>
          </a:p>
          <a:p>
            <a:pPr algn="ctr"/>
            <a:r>
              <a:rPr lang="en-US" sz="1650" b="1" dirty="0">
                <a:solidFill>
                  <a:schemeClr val="bg1"/>
                </a:solidFill>
              </a:rPr>
              <a:t>Strategic Focus</a:t>
            </a:r>
          </a:p>
          <a:p>
            <a:pPr algn="ctr"/>
            <a:endParaRPr lang="en-US" sz="1650" dirty="0">
              <a:solidFill>
                <a:schemeClr val="bg1"/>
              </a:solidFill>
            </a:endParaRPr>
          </a:p>
        </p:txBody>
      </p:sp>
      <p:cxnSp>
        <p:nvCxnSpPr>
          <p:cNvPr id="5" name="Straight Arrow Connector 4"/>
          <p:cNvCxnSpPr/>
          <p:nvPr/>
        </p:nvCxnSpPr>
        <p:spPr>
          <a:xfrm flipH="1" flipV="1">
            <a:off x="5567423" y="2847372"/>
            <a:ext cx="787078" cy="11575"/>
          </a:xfrm>
          <a:prstGeom prst="straightConnector1">
            <a:avLst/>
          </a:prstGeom>
          <a:ln w="31750" cap="rnd">
            <a:solidFill>
              <a:srgbClr val="0C6837"/>
            </a:solidFill>
            <a:headEnd type="none" w="lg" len="lg"/>
            <a:tailEnd type="triangle" w="med"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51795" y="1623917"/>
            <a:ext cx="2103120" cy="118872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542000" y="2296587"/>
            <a:ext cx="2057400" cy="118872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563732" y="2291327"/>
            <a:ext cx="2057400" cy="118872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4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bk object 56"/>
          <p:cNvSpPr/>
          <p:nvPr/>
        </p:nvSpPr>
        <p:spPr>
          <a:xfrm>
            <a:off x="9660077" y="4433785"/>
            <a:ext cx="228600" cy="57375"/>
          </a:xfrm>
          <a:custGeom>
            <a:avLst/>
            <a:gdLst/>
            <a:ahLst/>
            <a:cxnLst/>
            <a:rect l="l" t="t" r="r" b="b"/>
            <a:pathLst>
              <a:path w="12381865" h="94615">
                <a:moveTo>
                  <a:pt x="0" y="94237"/>
                </a:moveTo>
                <a:lnTo>
                  <a:pt x="12381821" y="94237"/>
                </a:lnTo>
                <a:lnTo>
                  <a:pt x="12381821" y="0"/>
                </a:lnTo>
                <a:lnTo>
                  <a:pt x="0" y="0"/>
                </a:lnTo>
                <a:lnTo>
                  <a:pt x="0" y="94237"/>
                </a:lnTo>
                <a:close/>
              </a:path>
            </a:pathLst>
          </a:custGeom>
          <a:solidFill>
            <a:srgbClr val="739849"/>
          </a:solidFill>
        </p:spPr>
        <p:txBody>
          <a:bodyPr wrap="square" lIns="0" tIns="0" rIns="0" bIns="0" rtlCol="0"/>
          <a:lstStyle/>
          <a:p>
            <a:endParaRPr sz="1092"/>
          </a:p>
        </p:txBody>
      </p:sp>
      <p:sp>
        <p:nvSpPr>
          <p:cNvPr id="92" name="bk object 32"/>
          <p:cNvSpPr/>
          <p:nvPr/>
        </p:nvSpPr>
        <p:spPr>
          <a:xfrm rot="2100000">
            <a:off x="9817243" y="4394534"/>
            <a:ext cx="137160" cy="137160"/>
          </a:xfrm>
          <a:custGeom>
            <a:avLst/>
            <a:gdLst/>
            <a:ahLst/>
            <a:cxnLst/>
            <a:rect l="l" t="t" r="r" b="b"/>
            <a:pathLst>
              <a:path w="309880"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85" name="Rounded Rectangle 84"/>
          <p:cNvSpPr/>
          <p:nvPr/>
        </p:nvSpPr>
        <p:spPr>
          <a:xfrm>
            <a:off x="4352631" y="5899601"/>
            <a:ext cx="1585863" cy="56618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k object 21"/>
          <p:cNvSpPr/>
          <p:nvPr/>
        </p:nvSpPr>
        <p:spPr>
          <a:xfrm>
            <a:off x="5174926" y="4623755"/>
            <a:ext cx="5544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29" name="bk object 16"/>
          <p:cNvSpPr/>
          <p:nvPr/>
        </p:nvSpPr>
        <p:spPr>
          <a:xfrm>
            <a:off x="1257640" y="3785707"/>
            <a:ext cx="216791" cy="21679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0" name="bk object 17"/>
          <p:cNvSpPr/>
          <p:nvPr/>
        </p:nvSpPr>
        <p:spPr>
          <a:xfrm>
            <a:off x="1337009" y="2877719"/>
            <a:ext cx="57375" cy="946104"/>
          </a:xfrm>
          <a:custGeom>
            <a:avLst/>
            <a:gdLst/>
            <a:ahLst/>
            <a:cxnLst/>
            <a:rect l="l" t="t" r="r" b="b"/>
            <a:pathLst>
              <a:path w="94614"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1" name="bk object 18"/>
          <p:cNvSpPr/>
          <p:nvPr/>
        </p:nvSpPr>
        <p:spPr>
          <a:xfrm>
            <a:off x="3162506" y="3785707"/>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2" name="bk object 19"/>
          <p:cNvSpPr/>
          <p:nvPr/>
        </p:nvSpPr>
        <p:spPr>
          <a:xfrm>
            <a:off x="3241875" y="2877719"/>
            <a:ext cx="55449" cy="946104"/>
          </a:xfrm>
          <a:custGeom>
            <a:avLst/>
            <a:gdLst/>
            <a:ahLst/>
            <a:cxnLst/>
            <a:rect l="l" t="t" r="r" b="b"/>
            <a:pathLst>
              <a:path w="94614"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3" name="bk object 20"/>
          <p:cNvSpPr/>
          <p:nvPr/>
        </p:nvSpPr>
        <p:spPr>
          <a:xfrm>
            <a:off x="5080072" y="3785707"/>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4" name="bk object 21"/>
          <p:cNvSpPr/>
          <p:nvPr/>
        </p:nvSpPr>
        <p:spPr>
          <a:xfrm>
            <a:off x="5159441" y="2877719"/>
            <a:ext cx="5544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5" name="bk object 22"/>
          <p:cNvSpPr/>
          <p:nvPr/>
        </p:nvSpPr>
        <p:spPr>
          <a:xfrm>
            <a:off x="6934141" y="3785707"/>
            <a:ext cx="216791" cy="216791"/>
          </a:xfrm>
          <a:custGeom>
            <a:avLst/>
            <a:gdLst/>
            <a:ahLst/>
            <a:cxnLst/>
            <a:rect l="l" t="t" r="r" b="b"/>
            <a:pathLst>
              <a:path w="357504"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6" name="bk object 23"/>
          <p:cNvSpPr/>
          <p:nvPr/>
        </p:nvSpPr>
        <p:spPr>
          <a:xfrm>
            <a:off x="7013510" y="2877719"/>
            <a:ext cx="57375"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7" name="bk object 24"/>
          <p:cNvSpPr/>
          <p:nvPr/>
        </p:nvSpPr>
        <p:spPr>
          <a:xfrm>
            <a:off x="8940601" y="3785707"/>
            <a:ext cx="216791" cy="216791"/>
          </a:xfrm>
          <a:custGeom>
            <a:avLst/>
            <a:gdLst/>
            <a:ahLst/>
            <a:cxnLst/>
            <a:rect l="l" t="t" r="r" b="b"/>
            <a:pathLst>
              <a:path w="357505" h="357504">
                <a:moveTo>
                  <a:pt x="178675" y="0"/>
                </a:moveTo>
                <a:lnTo>
                  <a:pt x="0" y="178675"/>
                </a:lnTo>
                <a:lnTo>
                  <a:pt x="178675" y="357350"/>
                </a:lnTo>
                <a:lnTo>
                  <a:pt x="357350" y="178675"/>
                </a:lnTo>
                <a:lnTo>
                  <a:pt x="178675" y="0"/>
                </a:lnTo>
                <a:close/>
              </a:path>
            </a:pathLst>
          </a:custGeom>
          <a:solidFill>
            <a:srgbClr val="036936"/>
          </a:solidFill>
        </p:spPr>
        <p:txBody>
          <a:bodyPr wrap="square" lIns="0" tIns="0" rIns="0" bIns="0" rtlCol="0"/>
          <a:lstStyle/>
          <a:p>
            <a:endParaRPr sz="1092"/>
          </a:p>
        </p:txBody>
      </p:sp>
      <p:sp>
        <p:nvSpPr>
          <p:cNvPr id="38" name="bk object 25"/>
          <p:cNvSpPr/>
          <p:nvPr/>
        </p:nvSpPr>
        <p:spPr>
          <a:xfrm>
            <a:off x="9019969" y="2877719"/>
            <a:ext cx="57375"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39" name="bk object 26"/>
          <p:cNvSpPr/>
          <p:nvPr/>
        </p:nvSpPr>
        <p:spPr>
          <a:xfrm>
            <a:off x="2257339" y="3620618"/>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0" name="bk object 27"/>
          <p:cNvSpPr/>
          <p:nvPr/>
        </p:nvSpPr>
        <p:spPr>
          <a:xfrm>
            <a:off x="1456916" y="3725188"/>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1" name="bk object 28"/>
          <p:cNvSpPr/>
          <p:nvPr/>
        </p:nvSpPr>
        <p:spPr>
          <a:xfrm>
            <a:off x="4130457" y="3620618"/>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2" name="bk object 29"/>
          <p:cNvSpPr/>
          <p:nvPr/>
        </p:nvSpPr>
        <p:spPr>
          <a:xfrm>
            <a:off x="3330035" y="3725188"/>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3" name="bk object 30"/>
          <p:cNvSpPr/>
          <p:nvPr/>
        </p:nvSpPr>
        <p:spPr>
          <a:xfrm>
            <a:off x="6003576" y="3620618"/>
            <a:ext cx="187912" cy="187912"/>
          </a:xfrm>
          <a:custGeom>
            <a:avLst/>
            <a:gdLst/>
            <a:ahLst/>
            <a:cxnLst/>
            <a:rect l="l" t="t" r="r" b="b"/>
            <a:pathLst>
              <a:path w="309879"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4" name="bk object 31"/>
          <p:cNvSpPr/>
          <p:nvPr/>
        </p:nvSpPr>
        <p:spPr>
          <a:xfrm>
            <a:off x="5203154" y="3725188"/>
            <a:ext cx="847912" cy="522532"/>
          </a:xfrm>
          <a:custGeom>
            <a:avLst/>
            <a:gdLst/>
            <a:ahLst/>
            <a:cxnLst/>
            <a:rect l="l" t="t" r="r" b="b"/>
            <a:pathLst>
              <a:path w="1398270"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5" name="bk object 32"/>
          <p:cNvSpPr/>
          <p:nvPr/>
        </p:nvSpPr>
        <p:spPr>
          <a:xfrm>
            <a:off x="7876695" y="3620618"/>
            <a:ext cx="187912" cy="187912"/>
          </a:xfrm>
          <a:custGeom>
            <a:avLst/>
            <a:gdLst/>
            <a:ahLst/>
            <a:cxnLst/>
            <a:rect l="l" t="t" r="r" b="b"/>
            <a:pathLst>
              <a:path w="309880" h="309879">
                <a:moveTo>
                  <a:pt x="65401" y="0"/>
                </a:moveTo>
                <a:lnTo>
                  <a:pt x="0" y="244076"/>
                </a:lnTo>
                <a:lnTo>
                  <a:pt x="244076" y="309477"/>
                </a:lnTo>
                <a:lnTo>
                  <a:pt x="309477" y="65401"/>
                </a:lnTo>
                <a:lnTo>
                  <a:pt x="65401" y="0"/>
                </a:lnTo>
                <a:close/>
              </a:path>
            </a:pathLst>
          </a:custGeom>
          <a:solidFill>
            <a:srgbClr val="739849"/>
          </a:solidFill>
        </p:spPr>
        <p:txBody>
          <a:bodyPr wrap="square" lIns="0" tIns="0" rIns="0" bIns="0" rtlCol="0"/>
          <a:lstStyle/>
          <a:p>
            <a:endParaRPr sz="1092"/>
          </a:p>
        </p:txBody>
      </p:sp>
      <p:sp>
        <p:nvSpPr>
          <p:cNvPr id="46" name="bk object 33"/>
          <p:cNvSpPr/>
          <p:nvPr/>
        </p:nvSpPr>
        <p:spPr>
          <a:xfrm>
            <a:off x="7076272" y="3725188"/>
            <a:ext cx="847912" cy="522532"/>
          </a:xfrm>
          <a:custGeom>
            <a:avLst/>
            <a:gdLst/>
            <a:ahLst/>
            <a:cxnLst/>
            <a:rect l="l" t="t" r="r" b="b"/>
            <a:pathLst>
              <a:path w="1398269" h="861695">
                <a:moveTo>
                  <a:pt x="1351142" y="0"/>
                </a:moveTo>
                <a:lnTo>
                  <a:pt x="0" y="780080"/>
                </a:lnTo>
                <a:lnTo>
                  <a:pt x="47118" y="861691"/>
                </a:lnTo>
                <a:lnTo>
                  <a:pt x="1398261" y="81610"/>
                </a:lnTo>
                <a:lnTo>
                  <a:pt x="1351142" y="0"/>
                </a:lnTo>
                <a:close/>
              </a:path>
            </a:pathLst>
          </a:custGeom>
          <a:solidFill>
            <a:srgbClr val="739849"/>
          </a:solidFill>
        </p:spPr>
        <p:txBody>
          <a:bodyPr wrap="square" lIns="0" tIns="0" rIns="0" bIns="0" rtlCol="0"/>
          <a:lstStyle/>
          <a:p>
            <a:endParaRPr sz="1092"/>
          </a:p>
        </p:txBody>
      </p:sp>
      <p:sp>
        <p:nvSpPr>
          <p:cNvPr id="49" name="bk object 36"/>
          <p:cNvSpPr/>
          <p:nvPr/>
        </p:nvSpPr>
        <p:spPr>
          <a:xfrm>
            <a:off x="1858459" y="2896770"/>
            <a:ext cx="601856"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1" name="bk object 38"/>
          <p:cNvSpPr/>
          <p:nvPr/>
        </p:nvSpPr>
        <p:spPr>
          <a:xfrm>
            <a:off x="3716490" y="2896770"/>
            <a:ext cx="601856"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2" name="bk object 39"/>
          <p:cNvSpPr/>
          <p:nvPr/>
        </p:nvSpPr>
        <p:spPr>
          <a:xfrm>
            <a:off x="5589609" y="2896770"/>
            <a:ext cx="601856" cy="601856"/>
          </a:xfrm>
          <a:custGeom>
            <a:avLst/>
            <a:gdLst/>
            <a:ahLst/>
            <a:cxnLst/>
            <a:rect l="l" t="t" r="r" b="b"/>
            <a:pathLst>
              <a:path w="992504"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3" name="bk object 40"/>
          <p:cNvSpPr/>
          <p:nvPr/>
        </p:nvSpPr>
        <p:spPr>
          <a:xfrm>
            <a:off x="7462727" y="2896770"/>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4" name="bk object 41"/>
          <p:cNvSpPr/>
          <p:nvPr/>
        </p:nvSpPr>
        <p:spPr>
          <a:xfrm>
            <a:off x="9335846" y="2896770"/>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C00000"/>
          </a:solidFill>
        </p:spPr>
        <p:txBody>
          <a:bodyPr wrap="square" lIns="0" tIns="0" rIns="0" bIns="0" rtlCol="0"/>
          <a:lstStyle/>
          <a:p>
            <a:endParaRPr sz="1092"/>
          </a:p>
        </p:txBody>
      </p:sp>
      <p:sp>
        <p:nvSpPr>
          <p:cNvPr id="55" name="bk object 42"/>
          <p:cNvSpPr/>
          <p:nvPr/>
        </p:nvSpPr>
        <p:spPr>
          <a:xfrm>
            <a:off x="10477192" y="3360287"/>
            <a:ext cx="601856" cy="601856"/>
          </a:xfrm>
          <a:custGeom>
            <a:avLst/>
            <a:gdLst/>
            <a:ahLst/>
            <a:cxnLst/>
            <a:rect l="l" t="t" r="r" b="b"/>
            <a:pathLst>
              <a:path w="992505" h="992504">
                <a:moveTo>
                  <a:pt x="496068" y="0"/>
                </a:moveTo>
                <a:lnTo>
                  <a:pt x="0" y="496068"/>
                </a:lnTo>
                <a:lnTo>
                  <a:pt x="496068" y="992137"/>
                </a:lnTo>
                <a:lnTo>
                  <a:pt x="992137" y="496068"/>
                </a:lnTo>
                <a:lnTo>
                  <a:pt x="496068" y="0"/>
                </a:lnTo>
                <a:close/>
              </a:path>
            </a:pathLst>
          </a:custGeom>
          <a:solidFill>
            <a:srgbClr val="036936"/>
          </a:solidFill>
        </p:spPr>
        <p:txBody>
          <a:bodyPr wrap="square" lIns="0" tIns="0" rIns="0" bIns="0" rtlCol="0"/>
          <a:lstStyle/>
          <a:p>
            <a:endParaRPr sz="1092"/>
          </a:p>
        </p:txBody>
      </p:sp>
      <p:sp>
        <p:nvSpPr>
          <p:cNvPr id="56" name="bk object 44"/>
          <p:cNvSpPr/>
          <p:nvPr/>
        </p:nvSpPr>
        <p:spPr>
          <a:xfrm>
            <a:off x="571887"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57" name="bk object 45"/>
          <p:cNvSpPr/>
          <p:nvPr/>
        </p:nvSpPr>
        <p:spPr>
          <a:xfrm>
            <a:off x="571887"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58" name="bk object 46"/>
          <p:cNvSpPr/>
          <p:nvPr/>
        </p:nvSpPr>
        <p:spPr>
          <a:xfrm>
            <a:off x="571887" y="5195307"/>
            <a:ext cx="1682732" cy="1022346"/>
          </a:xfrm>
          <a:custGeom>
            <a:avLst/>
            <a:gdLst/>
            <a:ahLst/>
            <a:cxnLst/>
            <a:rect l="l" t="t" r="r" b="b"/>
            <a:pathLst>
              <a:path w="2774950" h="1685925">
                <a:moveTo>
                  <a:pt x="2513012" y="0"/>
                </a:moveTo>
                <a:lnTo>
                  <a:pt x="0" y="0"/>
                </a:lnTo>
                <a:lnTo>
                  <a:pt x="0" y="1685812"/>
                </a:lnTo>
                <a:lnTo>
                  <a:pt x="2513012" y="1685812"/>
                </a:lnTo>
                <a:lnTo>
                  <a:pt x="2664349" y="1681722"/>
                </a:lnTo>
                <a:lnTo>
                  <a:pt x="2742063" y="1653091"/>
                </a:lnTo>
                <a:lnTo>
                  <a:pt x="2770694" y="1575377"/>
                </a:lnTo>
                <a:lnTo>
                  <a:pt x="2774784" y="1424040"/>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59" name="bk object 47"/>
          <p:cNvSpPr/>
          <p:nvPr/>
        </p:nvSpPr>
        <p:spPr>
          <a:xfrm>
            <a:off x="2445006"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0" name="bk object 48"/>
          <p:cNvSpPr/>
          <p:nvPr/>
        </p:nvSpPr>
        <p:spPr>
          <a:xfrm>
            <a:off x="2445006"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1" name="bk object 49"/>
          <p:cNvSpPr/>
          <p:nvPr/>
        </p:nvSpPr>
        <p:spPr>
          <a:xfrm>
            <a:off x="4318124"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2" name="bk object 50"/>
          <p:cNvSpPr/>
          <p:nvPr/>
        </p:nvSpPr>
        <p:spPr>
          <a:xfrm>
            <a:off x="4318124"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3" name="bk object 51"/>
          <p:cNvSpPr/>
          <p:nvPr/>
        </p:nvSpPr>
        <p:spPr>
          <a:xfrm>
            <a:off x="6191243"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036936"/>
          </a:solidFill>
        </p:spPr>
        <p:txBody>
          <a:bodyPr wrap="square" lIns="0" tIns="0" rIns="0" bIns="0" rtlCol="0"/>
          <a:lstStyle/>
          <a:p>
            <a:endParaRPr sz="1092"/>
          </a:p>
        </p:txBody>
      </p:sp>
      <p:sp>
        <p:nvSpPr>
          <p:cNvPr id="64" name="bk object 52"/>
          <p:cNvSpPr/>
          <p:nvPr/>
        </p:nvSpPr>
        <p:spPr>
          <a:xfrm>
            <a:off x="6191243"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739849"/>
          </a:solidFill>
        </p:spPr>
        <p:txBody>
          <a:bodyPr wrap="square" lIns="0" tIns="0" rIns="0" bIns="0" rtlCol="0"/>
          <a:lstStyle/>
          <a:p>
            <a:endParaRPr sz="1092"/>
          </a:p>
        </p:txBody>
      </p:sp>
      <p:sp>
        <p:nvSpPr>
          <p:cNvPr id="65" name="bk object 53"/>
          <p:cNvSpPr/>
          <p:nvPr/>
        </p:nvSpPr>
        <p:spPr>
          <a:xfrm>
            <a:off x="8064361"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C00000"/>
          </a:solidFill>
        </p:spPr>
        <p:txBody>
          <a:bodyPr wrap="square" lIns="0" tIns="0" rIns="0" bIns="0" rtlCol="0"/>
          <a:lstStyle/>
          <a:p>
            <a:endParaRPr sz="1092"/>
          </a:p>
        </p:txBody>
      </p:sp>
      <p:sp>
        <p:nvSpPr>
          <p:cNvPr id="66" name="bk object 54"/>
          <p:cNvSpPr/>
          <p:nvPr/>
        </p:nvSpPr>
        <p:spPr>
          <a:xfrm>
            <a:off x="8064361"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FF0000"/>
          </a:solidFill>
        </p:spPr>
        <p:txBody>
          <a:bodyPr wrap="square" lIns="0" tIns="0" rIns="0" bIns="0" rtlCol="0"/>
          <a:lstStyle/>
          <a:p>
            <a:endParaRPr sz="1092"/>
          </a:p>
        </p:txBody>
      </p:sp>
      <p:sp>
        <p:nvSpPr>
          <p:cNvPr id="68" name="bk object 56"/>
          <p:cNvSpPr/>
          <p:nvPr/>
        </p:nvSpPr>
        <p:spPr>
          <a:xfrm>
            <a:off x="2254520" y="5407850"/>
            <a:ext cx="2926080" cy="57375"/>
          </a:xfrm>
          <a:custGeom>
            <a:avLst/>
            <a:gdLst/>
            <a:ahLst/>
            <a:cxnLst/>
            <a:rect l="l" t="t" r="r" b="b"/>
            <a:pathLst>
              <a:path w="12381865" h="94615">
                <a:moveTo>
                  <a:pt x="0" y="94237"/>
                </a:moveTo>
                <a:lnTo>
                  <a:pt x="12381821" y="94237"/>
                </a:lnTo>
                <a:lnTo>
                  <a:pt x="12381821" y="0"/>
                </a:lnTo>
                <a:lnTo>
                  <a:pt x="0" y="0"/>
                </a:lnTo>
                <a:lnTo>
                  <a:pt x="0" y="94237"/>
                </a:lnTo>
                <a:close/>
              </a:path>
            </a:pathLst>
          </a:custGeom>
          <a:solidFill>
            <a:srgbClr val="036936"/>
          </a:solidFill>
        </p:spPr>
        <p:txBody>
          <a:bodyPr wrap="square" lIns="0" tIns="0" rIns="0" bIns="0" rtlCol="0"/>
          <a:lstStyle/>
          <a:p>
            <a:endParaRPr sz="1092"/>
          </a:p>
        </p:txBody>
      </p:sp>
      <p:sp>
        <p:nvSpPr>
          <p:cNvPr id="69" name="bk object 57"/>
          <p:cNvSpPr/>
          <p:nvPr/>
        </p:nvSpPr>
        <p:spPr>
          <a:xfrm>
            <a:off x="9937481" y="2699932"/>
            <a:ext cx="1682732" cy="958811"/>
          </a:xfrm>
          <a:custGeom>
            <a:avLst/>
            <a:gdLst/>
            <a:ahLst/>
            <a:cxnLst/>
            <a:rect l="l" t="t" r="r" b="b"/>
            <a:pathLst>
              <a:path w="2774950" h="1581150">
                <a:moveTo>
                  <a:pt x="2513012" y="0"/>
                </a:moveTo>
                <a:lnTo>
                  <a:pt x="0" y="0"/>
                </a:lnTo>
                <a:lnTo>
                  <a:pt x="0" y="1581103"/>
                </a:lnTo>
                <a:lnTo>
                  <a:pt x="2513012" y="1581103"/>
                </a:lnTo>
                <a:lnTo>
                  <a:pt x="2664349" y="1577013"/>
                </a:lnTo>
                <a:lnTo>
                  <a:pt x="2742063" y="1548382"/>
                </a:lnTo>
                <a:lnTo>
                  <a:pt x="2770694" y="1470668"/>
                </a:lnTo>
                <a:lnTo>
                  <a:pt x="2774784" y="1319331"/>
                </a:lnTo>
                <a:lnTo>
                  <a:pt x="2774784" y="261772"/>
                </a:lnTo>
                <a:lnTo>
                  <a:pt x="2770694" y="110435"/>
                </a:lnTo>
                <a:lnTo>
                  <a:pt x="2742063" y="32721"/>
                </a:lnTo>
                <a:lnTo>
                  <a:pt x="2664349" y="4090"/>
                </a:lnTo>
                <a:lnTo>
                  <a:pt x="2513012" y="0"/>
                </a:lnTo>
                <a:close/>
              </a:path>
            </a:pathLst>
          </a:custGeom>
          <a:solidFill>
            <a:srgbClr val="C00000"/>
          </a:solidFill>
        </p:spPr>
        <p:txBody>
          <a:bodyPr wrap="square" lIns="0" tIns="0" rIns="0" bIns="0" rtlCol="0"/>
          <a:lstStyle/>
          <a:p>
            <a:endParaRPr sz="1092"/>
          </a:p>
        </p:txBody>
      </p:sp>
      <p:sp>
        <p:nvSpPr>
          <p:cNvPr id="70" name="bk object 58"/>
          <p:cNvSpPr/>
          <p:nvPr/>
        </p:nvSpPr>
        <p:spPr>
          <a:xfrm>
            <a:off x="9937481" y="4001590"/>
            <a:ext cx="1682732" cy="958811"/>
          </a:xfrm>
          <a:custGeom>
            <a:avLst/>
            <a:gdLst/>
            <a:ahLst/>
            <a:cxnLst/>
            <a:rect l="l" t="t" r="r" b="b"/>
            <a:pathLst>
              <a:path w="2774950" h="1581150">
                <a:moveTo>
                  <a:pt x="2774784" y="0"/>
                </a:moveTo>
                <a:lnTo>
                  <a:pt x="209417" y="0"/>
                </a:lnTo>
                <a:lnTo>
                  <a:pt x="0" y="209417"/>
                </a:lnTo>
                <a:lnTo>
                  <a:pt x="0" y="1581103"/>
                </a:lnTo>
                <a:lnTo>
                  <a:pt x="2774784" y="1581103"/>
                </a:lnTo>
                <a:lnTo>
                  <a:pt x="2774784" y="0"/>
                </a:lnTo>
                <a:close/>
              </a:path>
            </a:pathLst>
          </a:custGeom>
          <a:solidFill>
            <a:srgbClr val="000000"/>
          </a:solidFill>
        </p:spPr>
        <p:txBody>
          <a:bodyPr wrap="square" lIns="0" tIns="0" rIns="0" bIns="0" rtlCol="0"/>
          <a:lstStyle/>
          <a:p>
            <a:endParaRPr sz="1092"/>
          </a:p>
        </p:txBody>
      </p:sp>
      <p:sp>
        <p:nvSpPr>
          <p:cNvPr id="72" name="bk object 60"/>
          <p:cNvSpPr/>
          <p:nvPr/>
        </p:nvSpPr>
        <p:spPr>
          <a:xfrm>
            <a:off x="571888" y="4001591"/>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3" name="bk object 61"/>
          <p:cNvSpPr/>
          <p:nvPr/>
        </p:nvSpPr>
        <p:spPr>
          <a:xfrm>
            <a:off x="2445006" y="4001591"/>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4" name="bk object 62"/>
          <p:cNvSpPr/>
          <p:nvPr/>
        </p:nvSpPr>
        <p:spPr>
          <a:xfrm>
            <a:off x="4324475" y="4001591"/>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5" name="bk object 63"/>
          <p:cNvSpPr/>
          <p:nvPr/>
        </p:nvSpPr>
        <p:spPr>
          <a:xfrm>
            <a:off x="6191244" y="4001591"/>
            <a:ext cx="133617" cy="133617"/>
          </a:xfrm>
          <a:custGeom>
            <a:avLst/>
            <a:gdLst/>
            <a:ahLst/>
            <a:cxnLst/>
            <a:rect l="l" t="t" r="r" b="b"/>
            <a:pathLst>
              <a:path w="220345" h="220345">
                <a:moveTo>
                  <a:pt x="209417" y="0"/>
                </a:moveTo>
                <a:lnTo>
                  <a:pt x="0" y="209417"/>
                </a:lnTo>
                <a:lnTo>
                  <a:pt x="219888" y="219888"/>
                </a:lnTo>
                <a:lnTo>
                  <a:pt x="209417" y="0"/>
                </a:lnTo>
                <a:close/>
              </a:path>
            </a:pathLst>
          </a:custGeom>
          <a:solidFill>
            <a:srgbClr val="036936"/>
          </a:solidFill>
        </p:spPr>
        <p:txBody>
          <a:bodyPr wrap="square" lIns="0" tIns="0" rIns="0" bIns="0" rtlCol="0"/>
          <a:lstStyle/>
          <a:p>
            <a:endParaRPr sz="1092"/>
          </a:p>
        </p:txBody>
      </p:sp>
      <p:sp>
        <p:nvSpPr>
          <p:cNvPr id="76" name="bk object 64"/>
          <p:cNvSpPr/>
          <p:nvPr/>
        </p:nvSpPr>
        <p:spPr>
          <a:xfrm>
            <a:off x="8064361" y="4001591"/>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FF7E79"/>
          </a:solidFill>
        </p:spPr>
        <p:txBody>
          <a:bodyPr wrap="square" lIns="0" tIns="0" rIns="0" bIns="0" rtlCol="0"/>
          <a:lstStyle/>
          <a:p>
            <a:endParaRPr sz="1092"/>
          </a:p>
        </p:txBody>
      </p:sp>
      <p:sp>
        <p:nvSpPr>
          <p:cNvPr id="77" name="bk object 65"/>
          <p:cNvSpPr/>
          <p:nvPr/>
        </p:nvSpPr>
        <p:spPr>
          <a:xfrm>
            <a:off x="9937481" y="4001591"/>
            <a:ext cx="133617" cy="133617"/>
          </a:xfrm>
          <a:custGeom>
            <a:avLst/>
            <a:gdLst/>
            <a:ahLst/>
            <a:cxnLst/>
            <a:rect l="l" t="t" r="r" b="b"/>
            <a:pathLst>
              <a:path w="220344" h="220345">
                <a:moveTo>
                  <a:pt x="209417" y="0"/>
                </a:moveTo>
                <a:lnTo>
                  <a:pt x="0" y="209417"/>
                </a:lnTo>
                <a:lnTo>
                  <a:pt x="219888" y="219888"/>
                </a:lnTo>
                <a:lnTo>
                  <a:pt x="209417" y="0"/>
                </a:lnTo>
                <a:close/>
              </a:path>
            </a:pathLst>
          </a:custGeom>
          <a:solidFill>
            <a:srgbClr val="666666"/>
          </a:solidFill>
        </p:spPr>
        <p:txBody>
          <a:bodyPr wrap="square" lIns="0" tIns="0" rIns="0" bIns="0" rtlCol="0"/>
          <a:lstStyle/>
          <a:p>
            <a:endParaRPr sz="1092"/>
          </a:p>
        </p:txBody>
      </p:sp>
      <p:sp>
        <p:nvSpPr>
          <p:cNvPr id="2" name="object 2"/>
          <p:cNvSpPr txBox="1">
            <a:spLocks noGrp="1"/>
          </p:cNvSpPr>
          <p:nvPr>
            <p:ph type="title"/>
          </p:nvPr>
        </p:nvSpPr>
        <p:spPr>
          <a:xfrm>
            <a:off x="2264361" y="1129481"/>
            <a:ext cx="7673120" cy="361583"/>
          </a:xfrm>
          <a:prstGeom prst="rect">
            <a:avLst/>
          </a:prstGeom>
        </p:spPr>
        <p:txBody>
          <a:bodyPr vert="horz" wrap="square" lIns="0" tIns="6931" rIns="0" bIns="0" rtlCol="0" anchor="ctr">
            <a:spAutoFit/>
          </a:bodyPr>
          <a:lstStyle/>
          <a:p>
            <a:pPr marL="7701" algn="ctr">
              <a:lnSpc>
                <a:spcPct val="100000"/>
              </a:lnSpc>
              <a:spcBef>
                <a:spcPts val="55"/>
              </a:spcBef>
            </a:pPr>
            <a:r>
              <a:rPr lang="en-US" spc="-27" dirty="0"/>
              <a:t>Phase 1: Engagement  around Vision, Mission, </a:t>
            </a:r>
            <a:r>
              <a:rPr spc="-42" dirty="0"/>
              <a:t>Value</a:t>
            </a:r>
            <a:r>
              <a:rPr lang="en-US" spc="-42" dirty="0"/>
              <a:t>s</a:t>
            </a:r>
            <a:endParaRPr spc="-42" dirty="0"/>
          </a:p>
        </p:txBody>
      </p:sp>
      <p:sp>
        <p:nvSpPr>
          <p:cNvPr id="3" name="object 3"/>
          <p:cNvSpPr txBox="1"/>
          <p:nvPr/>
        </p:nvSpPr>
        <p:spPr>
          <a:xfrm>
            <a:off x="758423" y="2085286"/>
            <a:ext cx="1316151" cy="374407"/>
          </a:xfrm>
          <a:prstGeom prst="rect">
            <a:avLst/>
          </a:prstGeom>
        </p:spPr>
        <p:txBody>
          <a:bodyPr vert="horz" wrap="square" lIns="0" tIns="6931" rIns="0" bIns="0" rtlCol="0">
            <a:spAutoFit/>
          </a:bodyPr>
          <a:lstStyle/>
          <a:p>
            <a:pPr marL="263769" marR="3081" indent="-256452">
              <a:lnSpc>
                <a:spcPct val="101499"/>
              </a:lnSpc>
              <a:spcBef>
                <a:spcPts val="55"/>
              </a:spcBef>
            </a:pPr>
            <a:r>
              <a:rPr sz="1182" b="1" spc="3" dirty="0">
                <a:latin typeface="Arial"/>
                <a:cs typeface="Arial"/>
              </a:rPr>
              <a:t>Organize</a:t>
            </a:r>
            <a:r>
              <a:rPr sz="1182" b="1" spc="-30" dirty="0">
                <a:latin typeface="Arial"/>
                <a:cs typeface="Arial"/>
              </a:rPr>
              <a:t> </a:t>
            </a:r>
            <a:r>
              <a:rPr sz="1182" b="1" dirty="0">
                <a:latin typeface="Arial"/>
                <a:cs typeface="Arial"/>
              </a:rPr>
              <a:t>Steering  </a:t>
            </a:r>
            <a:r>
              <a:rPr sz="1182" b="1" spc="3" dirty="0">
                <a:latin typeface="Arial"/>
                <a:cs typeface="Arial"/>
              </a:rPr>
              <a:t>Committee</a:t>
            </a:r>
            <a:endParaRPr sz="1182" dirty="0">
              <a:latin typeface="Arial"/>
              <a:cs typeface="Arial"/>
            </a:endParaRPr>
          </a:p>
        </p:txBody>
      </p:sp>
      <p:sp>
        <p:nvSpPr>
          <p:cNvPr id="4" name="object 4"/>
          <p:cNvSpPr txBox="1"/>
          <p:nvPr/>
        </p:nvSpPr>
        <p:spPr>
          <a:xfrm>
            <a:off x="885821" y="3084280"/>
            <a:ext cx="1061623" cy="191630"/>
          </a:xfrm>
          <a:prstGeom prst="rect">
            <a:avLst/>
          </a:prstGeom>
        </p:spPr>
        <p:txBody>
          <a:bodyPr vert="horz" wrap="square" lIns="0" tIns="9627" rIns="0" bIns="0" rtlCol="0">
            <a:spAutoFit/>
          </a:bodyPr>
          <a:lstStyle/>
          <a:p>
            <a:pPr marL="7701">
              <a:spcBef>
                <a:spcPts val="76"/>
              </a:spcBef>
            </a:pPr>
            <a:r>
              <a:rPr sz="1182" b="1" spc="6" dirty="0">
                <a:solidFill>
                  <a:srgbClr val="FFFFFF"/>
                </a:solidFill>
                <a:latin typeface="Arial"/>
                <a:cs typeface="Arial"/>
              </a:rPr>
              <a:t>Kick-Off</a:t>
            </a:r>
            <a:r>
              <a:rPr sz="1182" b="1" spc="-27" dirty="0">
                <a:solidFill>
                  <a:srgbClr val="FFFFFF"/>
                </a:solidFill>
                <a:latin typeface="Arial"/>
                <a:cs typeface="Arial"/>
              </a:rPr>
              <a:t> </a:t>
            </a:r>
            <a:r>
              <a:rPr sz="1182" b="1" spc="-6" dirty="0">
                <a:solidFill>
                  <a:srgbClr val="FFFFFF"/>
                </a:solidFill>
                <a:latin typeface="Arial"/>
                <a:cs typeface="Arial"/>
              </a:rPr>
              <a:t>Event</a:t>
            </a:r>
            <a:endParaRPr sz="1182">
              <a:latin typeface="Arial"/>
              <a:cs typeface="Arial"/>
            </a:endParaRPr>
          </a:p>
        </p:txBody>
      </p:sp>
      <p:sp>
        <p:nvSpPr>
          <p:cNvPr id="5" name="object 5"/>
          <p:cNvSpPr txBox="1"/>
          <p:nvPr/>
        </p:nvSpPr>
        <p:spPr>
          <a:xfrm>
            <a:off x="970927" y="4334038"/>
            <a:ext cx="759347" cy="387231"/>
          </a:xfrm>
          <a:prstGeom prst="rect">
            <a:avLst/>
          </a:prstGeom>
        </p:spPr>
        <p:txBody>
          <a:bodyPr vert="horz" wrap="square" lIns="0" tIns="6931" rIns="0" bIns="0" rtlCol="0">
            <a:spAutoFit/>
          </a:bodyPr>
          <a:lstStyle/>
          <a:p>
            <a:pPr marL="92415" marR="3081" indent="-85099" algn="ctr">
              <a:lnSpc>
                <a:spcPct val="101499"/>
              </a:lnSpc>
              <a:spcBef>
                <a:spcPts val="55"/>
              </a:spcBef>
            </a:pPr>
            <a:r>
              <a:rPr lang="en-US" sz="1182" b="1" spc="-15" dirty="0">
                <a:solidFill>
                  <a:srgbClr val="FFFFFF"/>
                </a:solidFill>
                <a:latin typeface="Arial"/>
                <a:cs typeface="Arial"/>
              </a:rPr>
              <a:t>Planning</a:t>
            </a:r>
          </a:p>
          <a:p>
            <a:pPr marL="92415" marR="3081" indent="-85099" algn="ctr">
              <a:lnSpc>
                <a:spcPct val="101499"/>
              </a:lnSpc>
              <a:spcBef>
                <a:spcPts val="55"/>
              </a:spcBef>
            </a:pPr>
            <a:r>
              <a:rPr lang="en-US" sz="1182" b="1" spc="-15" dirty="0">
                <a:solidFill>
                  <a:srgbClr val="FFFFFF"/>
                </a:solidFill>
                <a:latin typeface="Arial"/>
                <a:cs typeface="Arial"/>
              </a:rPr>
              <a:t>Overview</a:t>
            </a:r>
            <a:endParaRPr sz="1182" dirty="0">
              <a:latin typeface="Arial"/>
              <a:cs typeface="Arial"/>
            </a:endParaRPr>
          </a:p>
        </p:txBody>
      </p:sp>
      <p:sp>
        <p:nvSpPr>
          <p:cNvPr id="6" name="object 6"/>
          <p:cNvSpPr txBox="1"/>
          <p:nvPr/>
        </p:nvSpPr>
        <p:spPr>
          <a:xfrm>
            <a:off x="764366" y="5396787"/>
            <a:ext cx="1278414" cy="558112"/>
          </a:xfrm>
          <a:prstGeom prst="rect">
            <a:avLst/>
          </a:prstGeom>
        </p:spPr>
        <p:txBody>
          <a:bodyPr vert="horz" wrap="square" lIns="0" tIns="6931" rIns="0" bIns="0" rtlCol="0">
            <a:spAutoFit/>
          </a:bodyPr>
          <a:lstStyle/>
          <a:p>
            <a:pPr marL="7701" marR="3081" algn="ctr">
              <a:lnSpc>
                <a:spcPct val="101499"/>
              </a:lnSpc>
              <a:spcBef>
                <a:spcPts val="55"/>
              </a:spcBef>
            </a:pPr>
            <a:r>
              <a:rPr sz="1182" b="1" dirty="0">
                <a:solidFill>
                  <a:srgbClr val="FFFFFF"/>
                </a:solidFill>
                <a:latin typeface="Arial"/>
                <a:cs typeface="Arial"/>
              </a:rPr>
              <a:t>Capture</a:t>
            </a:r>
            <a:r>
              <a:rPr sz="1182" b="1" spc="-42" dirty="0">
                <a:solidFill>
                  <a:srgbClr val="FFFFFF"/>
                </a:solidFill>
                <a:latin typeface="Arial"/>
                <a:cs typeface="Arial"/>
              </a:rPr>
              <a:t> </a:t>
            </a:r>
            <a:r>
              <a:rPr sz="1182" b="1" dirty="0">
                <a:solidFill>
                  <a:srgbClr val="FFFFFF"/>
                </a:solidFill>
                <a:latin typeface="Arial"/>
                <a:cs typeface="Arial"/>
              </a:rPr>
              <a:t>Strategic  </a:t>
            </a:r>
            <a:r>
              <a:rPr sz="1182" b="1" spc="3" dirty="0">
                <a:solidFill>
                  <a:srgbClr val="FFFFFF"/>
                </a:solidFill>
                <a:latin typeface="Arial"/>
                <a:cs typeface="Arial"/>
              </a:rPr>
              <a:t>Ideas </a:t>
            </a:r>
            <a:r>
              <a:rPr sz="1182" b="1" spc="6" dirty="0">
                <a:solidFill>
                  <a:srgbClr val="FFFFFF"/>
                </a:solidFill>
                <a:latin typeface="Arial"/>
                <a:cs typeface="Arial"/>
              </a:rPr>
              <a:t>as </a:t>
            </a:r>
            <a:r>
              <a:rPr sz="1182" b="1" spc="-3" dirty="0">
                <a:solidFill>
                  <a:srgbClr val="FFFFFF"/>
                </a:solidFill>
                <a:latin typeface="Arial"/>
                <a:cs typeface="Arial"/>
              </a:rPr>
              <a:t>They  </a:t>
            </a:r>
            <a:r>
              <a:rPr sz="1182" b="1" spc="6" dirty="0">
                <a:solidFill>
                  <a:srgbClr val="FFFFFF"/>
                </a:solidFill>
                <a:latin typeface="Arial"/>
                <a:cs typeface="Arial"/>
              </a:rPr>
              <a:t>Surface</a:t>
            </a:r>
            <a:endParaRPr sz="1182">
              <a:latin typeface="Arial"/>
              <a:cs typeface="Arial"/>
            </a:endParaRPr>
          </a:p>
        </p:txBody>
      </p:sp>
      <p:sp>
        <p:nvSpPr>
          <p:cNvPr id="8" name="object 8"/>
          <p:cNvSpPr txBox="1"/>
          <p:nvPr/>
        </p:nvSpPr>
        <p:spPr>
          <a:xfrm>
            <a:off x="2715254" y="1711261"/>
            <a:ext cx="1085112" cy="741815"/>
          </a:xfrm>
          <a:prstGeom prst="rect">
            <a:avLst/>
          </a:prstGeom>
        </p:spPr>
        <p:txBody>
          <a:bodyPr vert="horz" wrap="square" lIns="0" tIns="6931" rIns="0" bIns="0" rtlCol="0">
            <a:spAutoFit/>
          </a:bodyPr>
          <a:lstStyle/>
          <a:p>
            <a:pPr marL="7701" marR="3081" indent="23104" algn="ctr">
              <a:lnSpc>
                <a:spcPct val="101499"/>
              </a:lnSpc>
              <a:spcBef>
                <a:spcPts val="55"/>
              </a:spcBef>
            </a:pPr>
            <a:r>
              <a:rPr sz="1182" b="1" spc="-3" dirty="0">
                <a:latin typeface="Arial"/>
                <a:cs typeface="Arial"/>
              </a:rPr>
              <a:t>Develop </a:t>
            </a:r>
            <a:r>
              <a:rPr sz="1182" b="1" dirty="0">
                <a:latin typeface="Arial"/>
                <a:cs typeface="Arial"/>
              </a:rPr>
              <a:t>Initial  </a:t>
            </a:r>
            <a:r>
              <a:rPr sz="1182" b="1" spc="-3" dirty="0">
                <a:latin typeface="Arial"/>
                <a:cs typeface="Arial"/>
              </a:rPr>
              <a:t>U</a:t>
            </a:r>
            <a:r>
              <a:rPr sz="1182" b="1" dirty="0">
                <a:latin typeface="Arial"/>
                <a:cs typeface="Arial"/>
              </a:rPr>
              <a:t>n</a:t>
            </a:r>
            <a:r>
              <a:rPr sz="1182" b="1" spc="9" dirty="0">
                <a:latin typeface="Arial"/>
                <a:cs typeface="Arial"/>
              </a:rPr>
              <a:t>d</a:t>
            </a:r>
            <a:r>
              <a:rPr sz="1182" b="1" dirty="0">
                <a:latin typeface="Arial"/>
                <a:cs typeface="Arial"/>
              </a:rPr>
              <a:t>e</a:t>
            </a:r>
            <a:r>
              <a:rPr sz="1182" b="1" spc="6" dirty="0">
                <a:latin typeface="Arial"/>
                <a:cs typeface="Arial"/>
              </a:rPr>
              <a:t>r</a:t>
            </a:r>
            <a:r>
              <a:rPr sz="1182" b="1" dirty="0">
                <a:latin typeface="Arial"/>
                <a:cs typeface="Arial"/>
              </a:rPr>
              <a:t>s</a:t>
            </a:r>
            <a:r>
              <a:rPr sz="1182" b="1" spc="3" dirty="0">
                <a:latin typeface="Arial"/>
                <a:cs typeface="Arial"/>
              </a:rPr>
              <a:t>t</a:t>
            </a:r>
            <a:r>
              <a:rPr sz="1182" b="1" dirty="0">
                <a:latin typeface="Arial"/>
                <a:cs typeface="Arial"/>
              </a:rPr>
              <a:t>and</a:t>
            </a:r>
            <a:r>
              <a:rPr sz="1182" b="1" spc="-6" dirty="0">
                <a:latin typeface="Arial"/>
                <a:cs typeface="Arial"/>
              </a:rPr>
              <a:t>i</a:t>
            </a:r>
            <a:r>
              <a:rPr sz="1182" b="1" dirty="0">
                <a:latin typeface="Arial"/>
                <a:cs typeface="Arial"/>
              </a:rPr>
              <a:t>n</a:t>
            </a:r>
            <a:r>
              <a:rPr sz="1182" b="1" spc="3" dirty="0">
                <a:latin typeface="Arial"/>
                <a:cs typeface="Arial"/>
              </a:rPr>
              <a:t>g  </a:t>
            </a:r>
            <a:r>
              <a:rPr sz="1182" b="1" dirty="0">
                <a:latin typeface="Arial"/>
                <a:cs typeface="Arial"/>
              </a:rPr>
              <a:t>of Stakeholder  Perspectives</a:t>
            </a:r>
            <a:endParaRPr sz="1182">
              <a:latin typeface="Arial"/>
              <a:cs typeface="Arial"/>
            </a:endParaRPr>
          </a:p>
        </p:txBody>
      </p:sp>
      <p:sp>
        <p:nvSpPr>
          <p:cNvPr id="9" name="object 9"/>
          <p:cNvSpPr txBox="1"/>
          <p:nvPr/>
        </p:nvSpPr>
        <p:spPr>
          <a:xfrm>
            <a:off x="2746231" y="2911790"/>
            <a:ext cx="1001553" cy="581096"/>
          </a:xfrm>
          <a:prstGeom prst="rect">
            <a:avLst/>
          </a:prstGeom>
        </p:spPr>
        <p:txBody>
          <a:bodyPr vert="horz" wrap="square" lIns="0" tIns="9627" rIns="0" bIns="0" rtlCol="0">
            <a:spAutoFit/>
          </a:bodyPr>
          <a:lstStyle/>
          <a:p>
            <a:pPr marL="7701" algn="ctr">
              <a:spcBef>
                <a:spcPts val="76"/>
              </a:spcBef>
            </a:pPr>
            <a:r>
              <a:rPr lang="en-US" sz="1182" b="1" spc="3" dirty="0">
                <a:solidFill>
                  <a:srgbClr val="FFFFFF"/>
                </a:solidFill>
                <a:latin typeface="Arial"/>
                <a:cs typeface="Arial"/>
              </a:rPr>
              <a:t>Community </a:t>
            </a:r>
          </a:p>
          <a:p>
            <a:pPr marL="7701" algn="ctr">
              <a:spcBef>
                <a:spcPts val="76"/>
              </a:spcBef>
            </a:pPr>
            <a:r>
              <a:rPr lang="en-US" sz="1182" b="1" spc="3" dirty="0">
                <a:solidFill>
                  <a:srgbClr val="FFFFFF"/>
                </a:solidFill>
                <a:latin typeface="Arial"/>
                <a:cs typeface="Arial"/>
              </a:rPr>
              <a:t>Dialogue</a:t>
            </a:r>
            <a:endParaRPr lang="en-US" sz="1182" b="1" dirty="0">
              <a:solidFill>
                <a:srgbClr val="FFFFFF"/>
              </a:solidFill>
              <a:latin typeface="Arial"/>
              <a:cs typeface="Arial"/>
            </a:endParaRPr>
          </a:p>
          <a:p>
            <a:pPr marL="7701" algn="ctr">
              <a:spcBef>
                <a:spcPts val="76"/>
              </a:spcBef>
            </a:pPr>
            <a:r>
              <a:rPr lang="en-US" sz="1182" b="1" dirty="0">
                <a:solidFill>
                  <a:srgbClr val="FFFFFF"/>
                </a:solidFill>
                <a:latin typeface="Arial"/>
                <a:cs typeface="Arial"/>
              </a:rPr>
              <a:t>and Surveys</a:t>
            </a:r>
            <a:endParaRPr lang="en-US" sz="1182" dirty="0">
              <a:latin typeface="Arial"/>
              <a:cs typeface="Arial"/>
            </a:endParaRPr>
          </a:p>
        </p:txBody>
      </p:sp>
      <p:sp>
        <p:nvSpPr>
          <p:cNvPr id="12" name="object 12"/>
          <p:cNvSpPr txBox="1"/>
          <p:nvPr/>
        </p:nvSpPr>
        <p:spPr>
          <a:xfrm>
            <a:off x="2630419" y="4199280"/>
            <a:ext cx="1386232" cy="583760"/>
          </a:xfrm>
          <a:prstGeom prst="rect">
            <a:avLst/>
          </a:prstGeom>
        </p:spPr>
        <p:txBody>
          <a:bodyPr vert="horz" wrap="square" lIns="0" tIns="6931" rIns="0" bIns="0" rtlCol="0">
            <a:spAutoFit/>
          </a:bodyPr>
          <a:lstStyle/>
          <a:p>
            <a:pPr marL="7701" marR="3081" algn="ctr">
              <a:lnSpc>
                <a:spcPct val="101499"/>
              </a:lnSpc>
              <a:spcBef>
                <a:spcPts val="55"/>
              </a:spcBef>
            </a:pPr>
            <a:r>
              <a:rPr sz="1182" b="1" dirty="0">
                <a:solidFill>
                  <a:srgbClr val="FFFFFF"/>
                </a:solidFill>
                <a:latin typeface="Arial"/>
                <a:cs typeface="Arial"/>
              </a:rPr>
              <a:t>Initial List</a:t>
            </a:r>
            <a:r>
              <a:rPr lang="en-US" sz="1182" b="1" dirty="0">
                <a:solidFill>
                  <a:srgbClr val="FFFFFF"/>
                </a:solidFill>
                <a:latin typeface="Arial"/>
                <a:cs typeface="Arial"/>
              </a:rPr>
              <a:t>s</a:t>
            </a:r>
            <a:r>
              <a:rPr sz="1182" b="1" dirty="0">
                <a:solidFill>
                  <a:srgbClr val="FFFFFF"/>
                </a:solidFill>
                <a:latin typeface="Arial"/>
                <a:cs typeface="Arial"/>
              </a:rPr>
              <a:t> of</a:t>
            </a:r>
            <a:r>
              <a:rPr sz="1182" b="1" spc="-33" dirty="0">
                <a:solidFill>
                  <a:srgbClr val="FFFFFF"/>
                </a:solidFill>
                <a:latin typeface="Arial"/>
                <a:cs typeface="Arial"/>
              </a:rPr>
              <a:t> </a:t>
            </a:r>
            <a:r>
              <a:rPr lang="en-US" sz="1182" b="1" dirty="0">
                <a:solidFill>
                  <a:srgbClr val="FFFFFF"/>
                </a:solidFill>
                <a:latin typeface="Arial"/>
                <a:cs typeface="Arial"/>
              </a:rPr>
              <a:t> </a:t>
            </a:r>
          </a:p>
          <a:p>
            <a:pPr marL="7701" marR="3081" algn="ctr">
              <a:lnSpc>
                <a:spcPct val="101499"/>
              </a:lnSpc>
              <a:spcBef>
                <a:spcPts val="55"/>
              </a:spcBef>
            </a:pPr>
            <a:r>
              <a:rPr lang="en-US" sz="1182" b="1" dirty="0">
                <a:solidFill>
                  <a:srgbClr val="FFFFFF"/>
                </a:solidFill>
                <a:latin typeface="Arial"/>
                <a:cs typeface="Arial"/>
              </a:rPr>
              <a:t>VMV</a:t>
            </a:r>
            <a:r>
              <a:rPr sz="1182" b="1" dirty="0">
                <a:solidFill>
                  <a:srgbClr val="FFFFFF"/>
                </a:solidFill>
                <a:latin typeface="Arial"/>
                <a:cs typeface="Arial"/>
              </a:rPr>
              <a:t> </a:t>
            </a:r>
            <a:r>
              <a:rPr sz="1182" b="1" spc="3" dirty="0">
                <a:solidFill>
                  <a:srgbClr val="FFFFFF"/>
                </a:solidFill>
                <a:latin typeface="Arial"/>
                <a:cs typeface="Arial"/>
              </a:rPr>
              <a:t>Themes</a:t>
            </a:r>
            <a:r>
              <a:rPr sz="1182" b="1" spc="-6" dirty="0">
                <a:solidFill>
                  <a:srgbClr val="FFFFFF"/>
                </a:solidFill>
                <a:latin typeface="Arial"/>
                <a:cs typeface="Arial"/>
              </a:rPr>
              <a:t> </a:t>
            </a:r>
            <a:endParaRPr lang="en-US" sz="1182" b="1" spc="-6" dirty="0">
              <a:solidFill>
                <a:srgbClr val="FFFFFF"/>
              </a:solidFill>
              <a:latin typeface="Arial"/>
              <a:cs typeface="Arial"/>
            </a:endParaRPr>
          </a:p>
          <a:p>
            <a:pPr marL="7701" marR="3081" algn="ctr">
              <a:lnSpc>
                <a:spcPct val="101499"/>
              </a:lnSpc>
              <a:spcBef>
                <a:spcPts val="55"/>
              </a:spcBef>
            </a:pPr>
            <a:r>
              <a:rPr lang="en-US" sz="1182" b="1" spc="-6" dirty="0">
                <a:solidFill>
                  <a:srgbClr val="FFFFFF"/>
                </a:solidFill>
                <a:latin typeface="Arial"/>
                <a:cs typeface="Arial"/>
              </a:rPr>
              <a:t>and Strategic Ideas</a:t>
            </a:r>
            <a:endParaRPr sz="1182" dirty="0">
              <a:latin typeface="Arial"/>
              <a:cs typeface="Arial"/>
            </a:endParaRPr>
          </a:p>
        </p:txBody>
      </p:sp>
      <p:sp>
        <p:nvSpPr>
          <p:cNvPr id="13" name="object 13"/>
          <p:cNvSpPr txBox="1"/>
          <p:nvPr/>
        </p:nvSpPr>
        <p:spPr>
          <a:xfrm>
            <a:off x="4389860" y="1853453"/>
            <a:ext cx="1482499" cy="558112"/>
          </a:xfrm>
          <a:prstGeom prst="rect">
            <a:avLst/>
          </a:prstGeom>
        </p:spPr>
        <p:txBody>
          <a:bodyPr vert="horz" wrap="square" lIns="0" tIns="6931" rIns="0" bIns="0" rtlCol="0">
            <a:spAutoFit/>
          </a:bodyPr>
          <a:lstStyle/>
          <a:p>
            <a:pPr marL="7316" marR="3081" algn="ctr">
              <a:lnSpc>
                <a:spcPct val="101499"/>
              </a:lnSpc>
              <a:spcBef>
                <a:spcPts val="55"/>
              </a:spcBef>
            </a:pPr>
            <a:r>
              <a:rPr sz="1182" b="1" dirty="0">
                <a:latin typeface="Arial"/>
                <a:cs typeface="Arial"/>
              </a:rPr>
              <a:t>Use </a:t>
            </a:r>
            <a:r>
              <a:rPr sz="1182" b="1" spc="-3" dirty="0">
                <a:latin typeface="Arial"/>
                <a:cs typeface="Arial"/>
              </a:rPr>
              <a:t>Inclusive  </a:t>
            </a:r>
            <a:r>
              <a:rPr sz="1182" b="1" dirty="0">
                <a:latin typeface="Arial"/>
                <a:cs typeface="Arial"/>
              </a:rPr>
              <a:t>Process to</a:t>
            </a:r>
            <a:r>
              <a:rPr sz="1182" b="1" spc="-30" dirty="0">
                <a:latin typeface="Arial"/>
                <a:cs typeface="Arial"/>
              </a:rPr>
              <a:t> </a:t>
            </a:r>
            <a:r>
              <a:rPr sz="1182" b="1" dirty="0">
                <a:latin typeface="Arial"/>
                <a:cs typeface="Arial"/>
              </a:rPr>
              <a:t>Prioritize  </a:t>
            </a:r>
            <a:r>
              <a:rPr sz="1182" b="1" spc="-9" dirty="0">
                <a:latin typeface="Arial"/>
                <a:cs typeface="Arial"/>
              </a:rPr>
              <a:t>Key</a:t>
            </a:r>
            <a:r>
              <a:rPr sz="1182" b="1" spc="-3" dirty="0">
                <a:latin typeface="Arial"/>
                <a:cs typeface="Arial"/>
              </a:rPr>
              <a:t> </a:t>
            </a:r>
            <a:r>
              <a:rPr sz="1182" b="1" spc="3" dirty="0">
                <a:latin typeface="Arial"/>
                <a:cs typeface="Arial"/>
              </a:rPr>
              <a:t>Ideas</a:t>
            </a:r>
            <a:endParaRPr sz="1182">
              <a:latin typeface="Arial"/>
              <a:cs typeface="Arial"/>
            </a:endParaRPr>
          </a:p>
        </p:txBody>
      </p:sp>
      <p:sp>
        <p:nvSpPr>
          <p:cNvPr id="14" name="object 14"/>
          <p:cNvSpPr txBox="1"/>
          <p:nvPr/>
        </p:nvSpPr>
        <p:spPr>
          <a:xfrm>
            <a:off x="4690219" y="2992846"/>
            <a:ext cx="881798" cy="191630"/>
          </a:xfrm>
          <a:prstGeom prst="rect">
            <a:avLst/>
          </a:prstGeom>
        </p:spPr>
        <p:txBody>
          <a:bodyPr vert="horz" wrap="square" lIns="0" tIns="9627" rIns="0" bIns="0" rtlCol="0">
            <a:spAutoFit/>
          </a:bodyPr>
          <a:lstStyle/>
          <a:p>
            <a:pPr marL="7701">
              <a:spcBef>
                <a:spcPts val="76"/>
              </a:spcBef>
            </a:pPr>
            <a:r>
              <a:rPr sz="1182" b="1" dirty="0">
                <a:solidFill>
                  <a:srgbClr val="FFFFFF"/>
                </a:solidFill>
                <a:latin typeface="Arial"/>
                <a:cs typeface="Arial"/>
              </a:rPr>
              <a:t>Stakeholder</a:t>
            </a:r>
            <a:endParaRPr sz="1182" dirty="0">
              <a:latin typeface="Arial"/>
              <a:cs typeface="Arial"/>
            </a:endParaRPr>
          </a:p>
        </p:txBody>
      </p:sp>
      <p:sp>
        <p:nvSpPr>
          <p:cNvPr id="15" name="object 15"/>
          <p:cNvSpPr txBox="1"/>
          <p:nvPr/>
        </p:nvSpPr>
        <p:spPr>
          <a:xfrm>
            <a:off x="4449444" y="3175713"/>
            <a:ext cx="1363899" cy="191630"/>
          </a:xfrm>
          <a:prstGeom prst="rect">
            <a:avLst/>
          </a:prstGeom>
        </p:spPr>
        <p:txBody>
          <a:bodyPr vert="horz" wrap="square" lIns="0" tIns="9627" rIns="0" bIns="0" rtlCol="0">
            <a:spAutoFit/>
          </a:bodyPr>
          <a:lstStyle/>
          <a:p>
            <a:pPr marL="7701" algn="ctr">
              <a:spcBef>
                <a:spcPts val="76"/>
              </a:spcBef>
            </a:pPr>
            <a:r>
              <a:rPr lang="en-US" sz="1182" b="1" dirty="0">
                <a:solidFill>
                  <a:srgbClr val="FFFFFF"/>
                </a:solidFill>
                <a:latin typeface="Arial"/>
                <a:cs typeface="Arial"/>
              </a:rPr>
              <a:t>Summit</a:t>
            </a:r>
            <a:endParaRPr sz="1182" dirty="0">
              <a:latin typeface="Arial"/>
              <a:cs typeface="Arial"/>
            </a:endParaRPr>
          </a:p>
        </p:txBody>
      </p:sp>
      <p:sp>
        <p:nvSpPr>
          <p:cNvPr id="16" name="object 16"/>
          <p:cNvSpPr txBox="1"/>
          <p:nvPr/>
        </p:nvSpPr>
        <p:spPr>
          <a:xfrm>
            <a:off x="4492581" y="4214832"/>
            <a:ext cx="1372380" cy="558112"/>
          </a:xfrm>
          <a:prstGeom prst="rect">
            <a:avLst/>
          </a:prstGeom>
        </p:spPr>
        <p:txBody>
          <a:bodyPr vert="horz" wrap="square" lIns="0" tIns="6931" rIns="0" bIns="0" rtlCol="0">
            <a:spAutoFit/>
          </a:bodyPr>
          <a:lstStyle/>
          <a:p>
            <a:pPr marL="92415" marR="3081" indent="-85099" algn="ctr">
              <a:lnSpc>
                <a:spcPct val="101499"/>
              </a:lnSpc>
              <a:spcBef>
                <a:spcPts val="55"/>
              </a:spcBef>
            </a:pPr>
            <a:r>
              <a:rPr lang="en-US" sz="1182" b="1" spc="-15" dirty="0">
                <a:solidFill>
                  <a:srgbClr val="FFFFFF"/>
                </a:solidFill>
                <a:latin typeface="Arial"/>
                <a:cs typeface="Arial"/>
              </a:rPr>
              <a:t>Prioritized VMV Themes and</a:t>
            </a:r>
            <a:r>
              <a:rPr lang="en-US" sz="1182" b="1" spc="3" dirty="0">
                <a:solidFill>
                  <a:srgbClr val="FFFFFF"/>
                </a:solidFill>
                <a:latin typeface="Arial"/>
                <a:cs typeface="Arial"/>
              </a:rPr>
              <a:t> Strategic  Ideas</a:t>
            </a:r>
            <a:endParaRPr sz="1182" dirty="0">
              <a:latin typeface="Arial"/>
              <a:cs typeface="Arial"/>
            </a:endParaRPr>
          </a:p>
        </p:txBody>
      </p:sp>
      <p:sp>
        <p:nvSpPr>
          <p:cNvPr id="17" name="object 17"/>
          <p:cNvSpPr txBox="1"/>
          <p:nvPr/>
        </p:nvSpPr>
        <p:spPr>
          <a:xfrm>
            <a:off x="6408104" y="2046967"/>
            <a:ext cx="1217959" cy="387231"/>
          </a:xfrm>
          <a:prstGeom prst="rect">
            <a:avLst/>
          </a:prstGeom>
        </p:spPr>
        <p:txBody>
          <a:bodyPr vert="horz" wrap="square" lIns="0" tIns="6931" rIns="0" bIns="0" rtlCol="0">
            <a:spAutoFit/>
          </a:bodyPr>
          <a:lstStyle/>
          <a:p>
            <a:pPr marL="198308" marR="3081" indent="-190992" algn="ctr">
              <a:lnSpc>
                <a:spcPct val="101499"/>
              </a:lnSpc>
              <a:spcBef>
                <a:spcPts val="55"/>
              </a:spcBef>
            </a:pPr>
            <a:r>
              <a:rPr sz="1182" b="1" spc="-3" dirty="0">
                <a:latin typeface="Arial"/>
                <a:cs typeface="Arial"/>
              </a:rPr>
              <a:t>Develop</a:t>
            </a:r>
            <a:r>
              <a:rPr sz="1182" b="1" spc="-33" dirty="0">
                <a:latin typeface="Arial"/>
                <a:cs typeface="Arial"/>
              </a:rPr>
              <a:t> </a:t>
            </a:r>
            <a:r>
              <a:rPr sz="1182" b="1" spc="-3" dirty="0">
                <a:latin typeface="Arial"/>
                <a:cs typeface="Arial"/>
              </a:rPr>
              <a:t>Revised</a:t>
            </a:r>
            <a:endParaRPr lang="en-US" sz="1182" b="1" spc="-3" dirty="0">
              <a:latin typeface="Arial"/>
              <a:cs typeface="Arial"/>
            </a:endParaRPr>
          </a:p>
          <a:p>
            <a:pPr marL="198308" marR="3081" indent="-190992" algn="ctr">
              <a:lnSpc>
                <a:spcPct val="101499"/>
              </a:lnSpc>
              <a:spcBef>
                <a:spcPts val="55"/>
              </a:spcBef>
            </a:pPr>
            <a:r>
              <a:rPr sz="1182" b="1" spc="3" dirty="0">
                <a:latin typeface="Arial"/>
                <a:cs typeface="Arial"/>
              </a:rPr>
              <a:t>Statements</a:t>
            </a:r>
            <a:endParaRPr sz="1182" dirty="0">
              <a:latin typeface="Arial"/>
              <a:cs typeface="Arial"/>
            </a:endParaRPr>
          </a:p>
        </p:txBody>
      </p:sp>
      <p:sp>
        <p:nvSpPr>
          <p:cNvPr id="18" name="object 18"/>
          <p:cNvSpPr txBox="1"/>
          <p:nvPr/>
        </p:nvSpPr>
        <p:spPr>
          <a:xfrm>
            <a:off x="6371988" y="2999247"/>
            <a:ext cx="1290351" cy="191630"/>
          </a:xfrm>
          <a:prstGeom prst="rect">
            <a:avLst/>
          </a:prstGeom>
        </p:spPr>
        <p:txBody>
          <a:bodyPr vert="horz" wrap="square" lIns="0" tIns="9627" rIns="0" bIns="0" rtlCol="0">
            <a:spAutoFit/>
          </a:bodyPr>
          <a:lstStyle/>
          <a:p>
            <a:pPr marL="7701">
              <a:spcBef>
                <a:spcPts val="76"/>
              </a:spcBef>
            </a:pPr>
            <a:r>
              <a:rPr sz="1182" b="1" spc="3" dirty="0">
                <a:solidFill>
                  <a:srgbClr val="FFFFFF"/>
                </a:solidFill>
                <a:latin typeface="Arial"/>
                <a:cs typeface="Arial"/>
              </a:rPr>
              <a:t>Committee</a:t>
            </a:r>
            <a:r>
              <a:rPr sz="1182" b="1" spc="-12" dirty="0">
                <a:solidFill>
                  <a:srgbClr val="FFFFFF"/>
                </a:solidFill>
                <a:latin typeface="Arial"/>
                <a:cs typeface="Arial"/>
              </a:rPr>
              <a:t> </a:t>
            </a:r>
            <a:r>
              <a:rPr sz="1182" b="1" spc="6" dirty="0">
                <a:solidFill>
                  <a:srgbClr val="FFFFFF"/>
                </a:solidFill>
                <a:latin typeface="Arial"/>
                <a:cs typeface="Arial"/>
              </a:rPr>
              <a:t>Drafts</a:t>
            </a:r>
            <a:endParaRPr sz="1182">
              <a:latin typeface="Arial"/>
              <a:cs typeface="Arial"/>
            </a:endParaRPr>
          </a:p>
        </p:txBody>
      </p:sp>
      <p:sp>
        <p:nvSpPr>
          <p:cNvPr id="19" name="object 19"/>
          <p:cNvSpPr txBox="1"/>
          <p:nvPr/>
        </p:nvSpPr>
        <p:spPr>
          <a:xfrm>
            <a:off x="6843785" y="3182114"/>
            <a:ext cx="347328" cy="191630"/>
          </a:xfrm>
          <a:prstGeom prst="rect">
            <a:avLst/>
          </a:prstGeom>
        </p:spPr>
        <p:txBody>
          <a:bodyPr vert="horz" wrap="square" lIns="0" tIns="9627" rIns="0" bIns="0" rtlCol="0">
            <a:spAutoFit/>
          </a:bodyPr>
          <a:lstStyle/>
          <a:p>
            <a:pPr marL="7701">
              <a:spcBef>
                <a:spcPts val="76"/>
              </a:spcBef>
            </a:pPr>
            <a:r>
              <a:rPr sz="1182" b="1" spc="12" dirty="0">
                <a:solidFill>
                  <a:srgbClr val="FFFFFF"/>
                </a:solidFill>
                <a:latin typeface="Arial"/>
                <a:cs typeface="Arial"/>
              </a:rPr>
              <a:t>VMV</a:t>
            </a:r>
            <a:endParaRPr sz="1182">
              <a:latin typeface="Arial"/>
              <a:cs typeface="Arial"/>
            </a:endParaRPr>
          </a:p>
        </p:txBody>
      </p:sp>
      <p:sp>
        <p:nvSpPr>
          <p:cNvPr id="20" name="object 20"/>
          <p:cNvSpPr txBox="1"/>
          <p:nvPr/>
        </p:nvSpPr>
        <p:spPr>
          <a:xfrm>
            <a:off x="6599200" y="4218488"/>
            <a:ext cx="835975" cy="570936"/>
          </a:xfrm>
          <a:prstGeom prst="rect">
            <a:avLst/>
          </a:prstGeom>
        </p:spPr>
        <p:txBody>
          <a:bodyPr vert="horz" wrap="square" lIns="0" tIns="6931" rIns="0" bIns="0" rtlCol="0">
            <a:spAutoFit/>
          </a:bodyPr>
          <a:lstStyle/>
          <a:p>
            <a:pPr marL="7701" marR="3081" indent="25029" algn="ctr">
              <a:lnSpc>
                <a:spcPct val="101499"/>
              </a:lnSpc>
              <a:spcBef>
                <a:spcPts val="55"/>
              </a:spcBef>
            </a:pPr>
            <a:r>
              <a:rPr sz="1182" b="1">
                <a:solidFill>
                  <a:srgbClr val="FFFFFF"/>
                </a:solidFill>
                <a:latin typeface="Arial"/>
                <a:cs typeface="Arial"/>
              </a:rPr>
              <a:t>Initial </a:t>
            </a:r>
            <a:endParaRPr lang="en-US" sz="1182" b="1">
              <a:solidFill>
                <a:srgbClr val="FFFFFF"/>
              </a:solidFill>
              <a:latin typeface="Arial"/>
              <a:cs typeface="Arial"/>
            </a:endParaRPr>
          </a:p>
          <a:p>
            <a:pPr marL="7701" marR="3081" indent="25029" algn="ctr">
              <a:lnSpc>
                <a:spcPct val="101499"/>
              </a:lnSpc>
              <a:spcBef>
                <a:spcPts val="55"/>
              </a:spcBef>
            </a:pPr>
            <a:r>
              <a:rPr sz="1182" b="1" spc="9" dirty="0">
                <a:solidFill>
                  <a:srgbClr val="FFFFFF"/>
                </a:solidFill>
                <a:latin typeface="Arial"/>
                <a:cs typeface="Arial"/>
              </a:rPr>
              <a:t>VMV  </a:t>
            </a:r>
            <a:r>
              <a:rPr sz="1182" b="1" dirty="0">
                <a:solidFill>
                  <a:srgbClr val="FFFFFF"/>
                </a:solidFill>
                <a:latin typeface="Arial"/>
                <a:cs typeface="Arial"/>
              </a:rPr>
              <a:t>S</a:t>
            </a:r>
            <a:r>
              <a:rPr sz="1182" b="1" spc="3" dirty="0">
                <a:solidFill>
                  <a:srgbClr val="FFFFFF"/>
                </a:solidFill>
                <a:latin typeface="Arial"/>
                <a:cs typeface="Arial"/>
              </a:rPr>
              <a:t>t</a:t>
            </a:r>
            <a:r>
              <a:rPr sz="1182" b="1" dirty="0">
                <a:solidFill>
                  <a:srgbClr val="FFFFFF"/>
                </a:solidFill>
                <a:latin typeface="Arial"/>
                <a:cs typeface="Arial"/>
              </a:rPr>
              <a:t>at</a:t>
            </a:r>
            <a:r>
              <a:rPr sz="1182" b="1" spc="3" dirty="0">
                <a:solidFill>
                  <a:srgbClr val="FFFFFF"/>
                </a:solidFill>
                <a:latin typeface="Arial"/>
                <a:cs typeface="Arial"/>
              </a:rPr>
              <a:t>e</a:t>
            </a:r>
            <a:r>
              <a:rPr sz="1182" b="1" spc="15" dirty="0">
                <a:solidFill>
                  <a:srgbClr val="FFFFFF"/>
                </a:solidFill>
                <a:latin typeface="Arial"/>
                <a:cs typeface="Arial"/>
              </a:rPr>
              <a:t>m</a:t>
            </a:r>
            <a:r>
              <a:rPr sz="1182" b="1" dirty="0">
                <a:solidFill>
                  <a:srgbClr val="FFFFFF"/>
                </a:solidFill>
                <a:latin typeface="Arial"/>
                <a:cs typeface="Arial"/>
              </a:rPr>
              <a:t>en</a:t>
            </a:r>
            <a:r>
              <a:rPr sz="1182" b="1" spc="9" dirty="0">
                <a:solidFill>
                  <a:srgbClr val="FFFFFF"/>
                </a:solidFill>
                <a:latin typeface="Arial"/>
                <a:cs typeface="Arial"/>
              </a:rPr>
              <a:t>t</a:t>
            </a:r>
            <a:r>
              <a:rPr sz="1182" b="1" spc="6" dirty="0">
                <a:solidFill>
                  <a:srgbClr val="FFFFFF"/>
                </a:solidFill>
                <a:latin typeface="Arial"/>
                <a:cs typeface="Arial"/>
              </a:rPr>
              <a:t>s</a:t>
            </a:r>
            <a:endParaRPr lang="en-US" sz="1182" b="1" spc="6" dirty="0">
              <a:solidFill>
                <a:srgbClr val="FFFFFF"/>
              </a:solidFill>
              <a:latin typeface="Arial"/>
              <a:cs typeface="Arial"/>
            </a:endParaRPr>
          </a:p>
        </p:txBody>
      </p:sp>
      <p:sp>
        <p:nvSpPr>
          <p:cNvPr id="21" name="object 21"/>
          <p:cNvSpPr txBox="1"/>
          <p:nvPr/>
        </p:nvSpPr>
        <p:spPr>
          <a:xfrm>
            <a:off x="8282341" y="2221984"/>
            <a:ext cx="1152498" cy="191630"/>
          </a:xfrm>
          <a:prstGeom prst="rect">
            <a:avLst/>
          </a:prstGeom>
        </p:spPr>
        <p:txBody>
          <a:bodyPr vert="horz" wrap="square" lIns="0" tIns="9627" rIns="0" bIns="0" rtlCol="0">
            <a:spAutoFit/>
          </a:bodyPr>
          <a:lstStyle/>
          <a:p>
            <a:pPr marL="7701" algn="ctr">
              <a:spcBef>
                <a:spcPts val="76"/>
              </a:spcBef>
            </a:pPr>
            <a:r>
              <a:rPr sz="1182" b="1" spc="-21" dirty="0">
                <a:latin typeface="Arial"/>
                <a:cs typeface="Arial"/>
              </a:rPr>
              <a:t>Test </a:t>
            </a:r>
            <a:r>
              <a:rPr sz="1182" b="1" spc="3" dirty="0">
                <a:latin typeface="Arial"/>
                <a:cs typeface="Arial"/>
              </a:rPr>
              <a:t>and</a:t>
            </a:r>
            <a:r>
              <a:rPr sz="1182" b="1" spc="-21" dirty="0">
                <a:latin typeface="Arial"/>
                <a:cs typeface="Arial"/>
              </a:rPr>
              <a:t> </a:t>
            </a:r>
            <a:r>
              <a:rPr sz="1182" b="1" spc="-3" dirty="0">
                <a:latin typeface="Arial"/>
                <a:cs typeface="Arial"/>
              </a:rPr>
              <a:t>Revise</a:t>
            </a:r>
            <a:endParaRPr sz="1182" dirty="0">
              <a:latin typeface="Arial"/>
              <a:cs typeface="Arial"/>
            </a:endParaRPr>
          </a:p>
        </p:txBody>
      </p:sp>
      <p:sp>
        <p:nvSpPr>
          <p:cNvPr id="22" name="object 22"/>
          <p:cNvSpPr txBox="1"/>
          <p:nvPr/>
        </p:nvSpPr>
        <p:spPr>
          <a:xfrm>
            <a:off x="8202448" y="2981744"/>
            <a:ext cx="1377761" cy="568272"/>
          </a:xfrm>
          <a:prstGeom prst="rect">
            <a:avLst/>
          </a:prstGeom>
        </p:spPr>
        <p:txBody>
          <a:bodyPr vert="horz" wrap="square" lIns="0" tIns="9627" rIns="0" bIns="0" rtlCol="0">
            <a:spAutoFit/>
          </a:bodyPr>
          <a:lstStyle/>
          <a:p>
            <a:pPr marL="7701" algn="ctr">
              <a:spcBef>
                <a:spcPts val="76"/>
              </a:spcBef>
            </a:pPr>
            <a:r>
              <a:rPr sz="1182" b="1" dirty="0">
                <a:solidFill>
                  <a:srgbClr val="FFFFFF"/>
                </a:solidFill>
                <a:latin typeface="Arial"/>
                <a:cs typeface="Arial"/>
              </a:rPr>
              <a:t>Solicit</a:t>
            </a:r>
            <a:r>
              <a:rPr sz="1182" b="1" spc="-9" dirty="0">
                <a:solidFill>
                  <a:srgbClr val="FFFFFF"/>
                </a:solidFill>
                <a:latin typeface="Arial"/>
                <a:cs typeface="Arial"/>
              </a:rPr>
              <a:t> </a:t>
            </a:r>
            <a:r>
              <a:rPr sz="1182" b="1" dirty="0">
                <a:solidFill>
                  <a:srgbClr val="FFFFFF"/>
                </a:solidFill>
                <a:latin typeface="Arial"/>
                <a:cs typeface="Arial"/>
              </a:rPr>
              <a:t>Stakeholder</a:t>
            </a:r>
            <a:r>
              <a:rPr lang="en-US" sz="1182" b="1" dirty="0">
                <a:solidFill>
                  <a:srgbClr val="FFFFFF"/>
                </a:solidFill>
                <a:latin typeface="Arial"/>
                <a:cs typeface="Arial"/>
              </a:rPr>
              <a:t> Feedback</a:t>
            </a:r>
          </a:p>
          <a:p>
            <a:pPr marL="7701">
              <a:spcBef>
                <a:spcPts val="76"/>
              </a:spcBef>
            </a:pPr>
            <a:endParaRPr sz="1182" dirty="0">
              <a:latin typeface="Arial"/>
              <a:cs typeface="Arial"/>
            </a:endParaRPr>
          </a:p>
        </p:txBody>
      </p:sp>
      <p:sp>
        <p:nvSpPr>
          <p:cNvPr id="24" name="object 24"/>
          <p:cNvSpPr txBox="1"/>
          <p:nvPr/>
        </p:nvSpPr>
        <p:spPr>
          <a:xfrm>
            <a:off x="8110253" y="4210712"/>
            <a:ext cx="1589952" cy="583760"/>
          </a:xfrm>
          <a:prstGeom prst="rect">
            <a:avLst/>
          </a:prstGeom>
        </p:spPr>
        <p:txBody>
          <a:bodyPr vert="horz" wrap="square" lIns="0" tIns="6931" rIns="0" bIns="0" rtlCol="0">
            <a:spAutoFit/>
          </a:bodyPr>
          <a:lstStyle/>
          <a:p>
            <a:pPr marL="7701" marR="3081" indent="171739" algn="ctr">
              <a:lnSpc>
                <a:spcPct val="101499"/>
              </a:lnSpc>
              <a:spcBef>
                <a:spcPts val="55"/>
              </a:spcBef>
            </a:pPr>
            <a:r>
              <a:rPr lang="en-US" sz="1182" b="1" spc="-12" dirty="0">
                <a:solidFill>
                  <a:srgbClr val="FFFFFF"/>
                </a:solidFill>
                <a:latin typeface="Arial"/>
                <a:cs typeface="Arial"/>
              </a:rPr>
              <a:t>Tested </a:t>
            </a:r>
          </a:p>
          <a:p>
            <a:pPr marL="7701" marR="3081" indent="171739" algn="ctr">
              <a:lnSpc>
                <a:spcPct val="101499"/>
              </a:lnSpc>
              <a:spcBef>
                <a:spcPts val="55"/>
              </a:spcBef>
            </a:pPr>
            <a:r>
              <a:rPr lang="en-US" sz="1182" b="1" spc="-12" dirty="0">
                <a:solidFill>
                  <a:srgbClr val="FFFFFF"/>
                </a:solidFill>
                <a:latin typeface="Arial"/>
                <a:cs typeface="Arial"/>
              </a:rPr>
              <a:t>VMV </a:t>
            </a:r>
          </a:p>
          <a:p>
            <a:pPr marL="7701" marR="3081" indent="171739" algn="ctr">
              <a:lnSpc>
                <a:spcPct val="101499"/>
              </a:lnSpc>
              <a:spcBef>
                <a:spcPts val="55"/>
              </a:spcBef>
            </a:pPr>
            <a:r>
              <a:rPr sz="1182" b="1" dirty="0">
                <a:solidFill>
                  <a:srgbClr val="FFFFFF"/>
                </a:solidFill>
                <a:latin typeface="Arial"/>
                <a:cs typeface="Arial"/>
              </a:rPr>
              <a:t>S</a:t>
            </a:r>
            <a:r>
              <a:rPr sz="1182" b="1" spc="3" dirty="0">
                <a:solidFill>
                  <a:srgbClr val="FFFFFF"/>
                </a:solidFill>
                <a:latin typeface="Arial"/>
                <a:cs typeface="Arial"/>
              </a:rPr>
              <a:t>t</a:t>
            </a:r>
            <a:r>
              <a:rPr sz="1182" b="1" dirty="0">
                <a:solidFill>
                  <a:srgbClr val="FFFFFF"/>
                </a:solidFill>
                <a:latin typeface="Arial"/>
                <a:cs typeface="Arial"/>
              </a:rPr>
              <a:t>at</a:t>
            </a:r>
            <a:r>
              <a:rPr sz="1182" b="1" spc="3" dirty="0">
                <a:solidFill>
                  <a:srgbClr val="FFFFFF"/>
                </a:solidFill>
                <a:latin typeface="Arial"/>
                <a:cs typeface="Arial"/>
              </a:rPr>
              <a:t>e</a:t>
            </a:r>
            <a:r>
              <a:rPr sz="1182" b="1" spc="15" dirty="0">
                <a:solidFill>
                  <a:srgbClr val="FFFFFF"/>
                </a:solidFill>
                <a:latin typeface="Arial"/>
                <a:cs typeface="Arial"/>
              </a:rPr>
              <a:t>m</a:t>
            </a:r>
            <a:r>
              <a:rPr sz="1182" b="1" dirty="0">
                <a:solidFill>
                  <a:srgbClr val="FFFFFF"/>
                </a:solidFill>
                <a:latin typeface="Arial"/>
                <a:cs typeface="Arial"/>
              </a:rPr>
              <a:t>en</a:t>
            </a:r>
            <a:r>
              <a:rPr sz="1182" b="1" spc="9" dirty="0">
                <a:solidFill>
                  <a:srgbClr val="FFFFFF"/>
                </a:solidFill>
                <a:latin typeface="Arial"/>
                <a:cs typeface="Arial"/>
              </a:rPr>
              <a:t>t</a:t>
            </a:r>
            <a:r>
              <a:rPr sz="1182" b="1" spc="6" dirty="0">
                <a:solidFill>
                  <a:srgbClr val="FFFFFF"/>
                </a:solidFill>
                <a:latin typeface="Arial"/>
                <a:cs typeface="Arial"/>
              </a:rPr>
              <a:t>s</a:t>
            </a:r>
            <a:endParaRPr sz="1182" dirty="0">
              <a:latin typeface="Arial"/>
              <a:cs typeface="Arial"/>
            </a:endParaRPr>
          </a:p>
        </p:txBody>
      </p:sp>
      <p:sp>
        <p:nvSpPr>
          <p:cNvPr id="25" name="object 25"/>
          <p:cNvSpPr txBox="1"/>
          <p:nvPr/>
        </p:nvSpPr>
        <p:spPr>
          <a:xfrm>
            <a:off x="10186444" y="2218321"/>
            <a:ext cx="1204482" cy="191630"/>
          </a:xfrm>
          <a:prstGeom prst="rect">
            <a:avLst/>
          </a:prstGeom>
        </p:spPr>
        <p:txBody>
          <a:bodyPr vert="horz" wrap="square" lIns="0" tIns="9627" rIns="0" bIns="0" rtlCol="0">
            <a:spAutoFit/>
          </a:bodyPr>
          <a:lstStyle/>
          <a:p>
            <a:pPr marL="7701" algn="ctr">
              <a:spcBef>
                <a:spcPts val="76"/>
              </a:spcBef>
            </a:pPr>
            <a:r>
              <a:rPr sz="1182" b="1" dirty="0">
                <a:latin typeface="Arial"/>
                <a:cs typeface="Arial"/>
              </a:rPr>
              <a:t>Share </a:t>
            </a:r>
            <a:r>
              <a:rPr sz="1182" b="1" spc="3" dirty="0">
                <a:latin typeface="Arial"/>
                <a:cs typeface="Arial"/>
              </a:rPr>
              <a:t>the</a:t>
            </a:r>
            <a:r>
              <a:rPr sz="1182" b="1" spc="-30" dirty="0">
                <a:latin typeface="Arial"/>
                <a:cs typeface="Arial"/>
              </a:rPr>
              <a:t> </a:t>
            </a:r>
            <a:r>
              <a:rPr sz="1182" b="1" dirty="0">
                <a:latin typeface="Arial"/>
                <a:cs typeface="Arial"/>
              </a:rPr>
              <a:t>Vision</a:t>
            </a:r>
            <a:endParaRPr sz="1182">
              <a:latin typeface="Arial"/>
              <a:cs typeface="Arial"/>
            </a:endParaRPr>
          </a:p>
        </p:txBody>
      </p:sp>
      <p:sp>
        <p:nvSpPr>
          <p:cNvPr id="26" name="object 26"/>
          <p:cNvSpPr txBox="1"/>
          <p:nvPr/>
        </p:nvSpPr>
        <p:spPr>
          <a:xfrm>
            <a:off x="10121368" y="2997695"/>
            <a:ext cx="1334634" cy="386363"/>
          </a:xfrm>
          <a:prstGeom prst="rect">
            <a:avLst/>
          </a:prstGeom>
        </p:spPr>
        <p:txBody>
          <a:bodyPr vert="horz" wrap="square" lIns="0" tIns="9627" rIns="0" bIns="0" rtlCol="0">
            <a:spAutoFit/>
          </a:bodyPr>
          <a:lstStyle/>
          <a:p>
            <a:pPr marL="7701" algn="ctr">
              <a:spcBef>
                <a:spcPts val="76"/>
              </a:spcBef>
            </a:pPr>
            <a:r>
              <a:rPr sz="1182" b="1" dirty="0">
                <a:solidFill>
                  <a:srgbClr val="FFFFFF"/>
                </a:solidFill>
                <a:latin typeface="Arial"/>
                <a:cs typeface="Arial"/>
              </a:rPr>
              <a:t>Culminating</a:t>
            </a:r>
            <a:r>
              <a:rPr sz="1182" b="1" spc="-36" dirty="0">
                <a:solidFill>
                  <a:srgbClr val="FFFFFF"/>
                </a:solidFill>
                <a:latin typeface="Arial"/>
                <a:cs typeface="Arial"/>
              </a:rPr>
              <a:t> </a:t>
            </a:r>
            <a:endParaRPr lang="en-US" sz="1182" b="1" spc="-36" dirty="0">
              <a:solidFill>
                <a:srgbClr val="FFFFFF"/>
              </a:solidFill>
              <a:latin typeface="Arial"/>
              <a:cs typeface="Arial"/>
            </a:endParaRPr>
          </a:p>
          <a:p>
            <a:pPr marL="7701" algn="ctr">
              <a:spcBef>
                <a:spcPts val="76"/>
              </a:spcBef>
            </a:pPr>
            <a:r>
              <a:rPr lang="en-US" sz="1182" b="1" spc="-6" dirty="0">
                <a:solidFill>
                  <a:srgbClr val="FFFFFF"/>
                </a:solidFill>
                <a:latin typeface="Arial"/>
                <a:cs typeface="Arial"/>
              </a:rPr>
              <a:t>Event</a:t>
            </a:r>
            <a:endParaRPr sz="1182" dirty="0">
              <a:latin typeface="Arial"/>
              <a:cs typeface="Arial"/>
            </a:endParaRPr>
          </a:p>
        </p:txBody>
      </p:sp>
      <p:sp>
        <p:nvSpPr>
          <p:cNvPr id="27" name="object 27"/>
          <p:cNvSpPr txBox="1"/>
          <p:nvPr/>
        </p:nvSpPr>
        <p:spPr>
          <a:xfrm>
            <a:off x="10201333" y="4203398"/>
            <a:ext cx="1135712" cy="558112"/>
          </a:xfrm>
          <a:prstGeom prst="rect">
            <a:avLst/>
          </a:prstGeom>
        </p:spPr>
        <p:txBody>
          <a:bodyPr vert="horz" wrap="square" lIns="0" tIns="6931" rIns="0" bIns="0" rtlCol="0">
            <a:spAutoFit/>
          </a:bodyPr>
          <a:lstStyle/>
          <a:p>
            <a:pPr marL="7701" marR="3081" indent="87410" algn="ctr">
              <a:lnSpc>
                <a:spcPct val="101499"/>
              </a:lnSpc>
              <a:spcBef>
                <a:spcPts val="55"/>
              </a:spcBef>
            </a:pPr>
            <a:r>
              <a:rPr sz="1182" b="1" dirty="0">
                <a:solidFill>
                  <a:srgbClr val="FFFFFF"/>
                </a:solidFill>
                <a:latin typeface="Arial"/>
                <a:cs typeface="Arial"/>
              </a:rPr>
              <a:t>Finalized  </a:t>
            </a:r>
            <a:r>
              <a:rPr lang="en-US" sz="1182" b="1" dirty="0">
                <a:solidFill>
                  <a:srgbClr val="FFFFFF"/>
                </a:solidFill>
                <a:latin typeface="Arial"/>
                <a:cs typeface="Arial"/>
              </a:rPr>
              <a:t>VMV S</a:t>
            </a:r>
            <a:r>
              <a:rPr sz="1182" b="1" spc="3" dirty="0">
                <a:solidFill>
                  <a:srgbClr val="FFFFFF"/>
                </a:solidFill>
                <a:latin typeface="Arial"/>
                <a:cs typeface="Arial"/>
              </a:rPr>
              <a:t>t</a:t>
            </a:r>
            <a:r>
              <a:rPr sz="1182" b="1" dirty="0">
                <a:solidFill>
                  <a:srgbClr val="FFFFFF"/>
                </a:solidFill>
                <a:latin typeface="Arial"/>
                <a:cs typeface="Arial"/>
              </a:rPr>
              <a:t>at</a:t>
            </a:r>
            <a:r>
              <a:rPr sz="1182" b="1" spc="3" dirty="0">
                <a:solidFill>
                  <a:srgbClr val="FFFFFF"/>
                </a:solidFill>
                <a:latin typeface="Arial"/>
                <a:cs typeface="Arial"/>
              </a:rPr>
              <a:t>e</a:t>
            </a:r>
            <a:r>
              <a:rPr sz="1182" b="1" spc="15" dirty="0">
                <a:solidFill>
                  <a:srgbClr val="FFFFFF"/>
                </a:solidFill>
                <a:latin typeface="Arial"/>
                <a:cs typeface="Arial"/>
              </a:rPr>
              <a:t>m</a:t>
            </a:r>
            <a:r>
              <a:rPr sz="1182" b="1" dirty="0">
                <a:solidFill>
                  <a:srgbClr val="FFFFFF"/>
                </a:solidFill>
                <a:latin typeface="Arial"/>
                <a:cs typeface="Arial"/>
              </a:rPr>
              <a:t>en</a:t>
            </a:r>
            <a:r>
              <a:rPr sz="1182" b="1" spc="9" dirty="0">
                <a:solidFill>
                  <a:srgbClr val="FFFFFF"/>
                </a:solidFill>
                <a:latin typeface="Arial"/>
                <a:cs typeface="Arial"/>
              </a:rPr>
              <a:t>t</a:t>
            </a:r>
            <a:r>
              <a:rPr sz="1182" b="1" spc="6" dirty="0">
                <a:solidFill>
                  <a:srgbClr val="FFFFFF"/>
                </a:solidFill>
                <a:latin typeface="Arial"/>
                <a:cs typeface="Arial"/>
              </a:rPr>
              <a:t>s</a:t>
            </a:r>
            <a:endParaRPr sz="1182" dirty="0">
              <a:latin typeface="Arial"/>
              <a:cs typeface="Arial"/>
            </a:endParaRPr>
          </a:p>
        </p:txBody>
      </p:sp>
      <p:sp>
        <p:nvSpPr>
          <p:cNvPr id="79" name="bk object 21"/>
          <p:cNvSpPr/>
          <p:nvPr/>
        </p:nvSpPr>
        <p:spPr>
          <a:xfrm>
            <a:off x="5172049" y="4824416"/>
            <a:ext cx="55449" cy="946104"/>
          </a:xfrm>
          <a:custGeom>
            <a:avLst/>
            <a:gdLst/>
            <a:ahLst/>
            <a:cxnLst/>
            <a:rect l="l" t="t" r="r" b="b"/>
            <a:pathLst>
              <a:path w="94615" h="1560195">
                <a:moveTo>
                  <a:pt x="0" y="1560161"/>
                </a:moveTo>
                <a:lnTo>
                  <a:pt x="94237" y="1560161"/>
                </a:lnTo>
                <a:lnTo>
                  <a:pt x="94237" y="0"/>
                </a:lnTo>
                <a:lnTo>
                  <a:pt x="0" y="0"/>
                </a:lnTo>
                <a:lnTo>
                  <a:pt x="0" y="1560161"/>
                </a:lnTo>
                <a:close/>
              </a:path>
            </a:pathLst>
          </a:custGeom>
          <a:solidFill>
            <a:srgbClr val="036936"/>
          </a:solidFill>
        </p:spPr>
        <p:txBody>
          <a:bodyPr wrap="square" lIns="0" tIns="0" rIns="0" bIns="0" rtlCol="0"/>
          <a:lstStyle/>
          <a:p>
            <a:endParaRPr sz="1092"/>
          </a:p>
        </p:txBody>
      </p:sp>
      <p:sp>
        <p:nvSpPr>
          <p:cNvPr id="82" name="object 13"/>
          <p:cNvSpPr txBox="1"/>
          <p:nvPr/>
        </p:nvSpPr>
        <p:spPr>
          <a:xfrm>
            <a:off x="4455995" y="5901504"/>
            <a:ext cx="1482499" cy="583760"/>
          </a:xfrm>
          <a:prstGeom prst="rect">
            <a:avLst/>
          </a:prstGeom>
        </p:spPr>
        <p:txBody>
          <a:bodyPr vert="horz" wrap="square" lIns="0" tIns="6931" rIns="0" bIns="0" rtlCol="0">
            <a:spAutoFit/>
          </a:bodyPr>
          <a:lstStyle/>
          <a:p>
            <a:pPr marL="7316" marR="3081" algn="ctr">
              <a:lnSpc>
                <a:spcPct val="101499"/>
              </a:lnSpc>
              <a:spcBef>
                <a:spcPts val="55"/>
              </a:spcBef>
            </a:pPr>
            <a:r>
              <a:rPr lang="en-US" sz="1182" b="1" dirty="0">
                <a:latin typeface="Arial"/>
                <a:cs typeface="Arial"/>
              </a:rPr>
              <a:t>PHASE 2:</a:t>
            </a:r>
          </a:p>
          <a:p>
            <a:pPr marL="7316" marR="3081" algn="ctr">
              <a:lnSpc>
                <a:spcPct val="101499"/>
              </a:lnSpc>
              <a:spcBef>
                <a:spcPts val="55"/>
              </a:spcBef>
            </a:pPr>
            <a:r>
              <a:rPr lang="en-US" sz="1182" b="1" dirty="0">
                <a:latin typeface="Arial"/>
                <a:cs typeface="Arial"/>
              </a:rPr>
              <a:t>STRATEGY </a:t>
            </a:r>
          </a:p>
          <a:p>
            <a:pPr marL="7316" marR="3081" algn="ctr">
              <a:lnSpc>
                <a:spcPct val="101499"/>
              </a:lnSpc>
              <a:spcBef>
                <a:spcPts val="55"/>
              </a:spcBef>
            </a:pPr>
            <a:r>
              <a:rPr lang="en-US" sz="1182" b="1" dirty="0">
                <a:latin typeface="Arial"/>
                <a:cs typeface="Arial"/>
              </a:rPr>
              <a:t>DEVELOPMENT</a:t>
            </a:r>
            <a:endParaRPr sz="1182" dirty="0">
              <a:latin typeface="Arial"/>
              <a:cs typeface="Arial"/>
            </a:endParaRPr>
          </a:p>
        </p:txBody>
      </p:sp>
      <p:sp>
        <p:nvSpPr>
          <p:cNvPr id="10" name="Triangle 9"/>
          <p:cNvSpPr/>
          <p:nvPr/>
        </p:nvSpPr>
        <p:spPr>
          <a:xfrm rot="10800000">
            <a:off x="5088813" y="5566181"/>
            <a:ext cx="216861" cy="274839"/>
          </a:xfrm>
          <a:prstGeom prst="triangle">
            <a:avLst/>
          </a:prstGeom>
          <a:solidFill>
            <a:srgbClr val="0369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85821" y="6581001"/>
            <a:ext cx="664606" cy="276999"/>
          </a:xfrm>
          <a:prstGeom prst="rect">
            <a:avLst/>
          </a:prstGeom>
          <a:noFill/>
        </p:spPr>
        <p:txBody>
          <a:bodyPr wrap="none" rtlCol="0" anchor="ctr">
            <a:spAutoFit/>
          </a:bodyPr>
          <a:lstStyle/>
          <a:p>
            <a:pPr algn="ctr"/>
            <a:r>
              <a:rPr lang="en-US" sz="1200" dirty="0">
                <a:solidFill>
                  <a:schemeClr val="tx1">
                    <a:lumMod val="75000"/>
                    <a:lumOff val="25000"/>
                  </a:schemeClr>
                </a:solidFill>
              </a:rPr>
              <a:t>January</a:t>
            </a:r>
          </a:p>
        </p:txBody>
      </p:sp>
      <p:sp>
        <p:nvSpPr>
          <p:cNvPr id="86" name="TextBox 85"/>
          <p:cNvSpPr txBox="1"/>
          <p:nvPr/>
        </p:nvSpPr>
        <p:spPr>
          <a:xfrm>
            <a:off x="2825719" y="6581649"/>
            <a:ext cx="739370" cy="276999"/>
          </a:xfrm>
          <a:prstGeom prst="rect">
            <a:avLst/>
          </a:prstGeom>
          <a:noFill/>
        </p:spPr>
        <p:txBody>
          <a:bodyPr wrap="none" rtlCol="0">
            <a:spAutoFit/>
          </a:bodyPr>
          <a:lstStyle/>
          <a:p>
            <a:pPr algn="ctr"/>
            <a:r>
              <a:rPr lang="en-US" sz="1200" dirty="0">
                <a:solidFill>
                  <a:schemeClr val="tx1">
                    <a:lumMod val="75000"/>
                    <a:lumOff val="25000"/>
                  </a:schemeClr>
                </a:solidFill>
              </a:rPr>
              <a:t>February</a:t>
            </a:r>
          </a:p>
        </p:txBody>
      </p:sp>
      <p:sp>
        <p:nvSpPr>
          <p:cNvPr id="87" name="TextBox 86"/>
          <p:cNvSpPr txBox="1"/>
          <p:nvPr/>
        </p:nvSpPr>
        <p:spPr>
          <a:xfrm>
            <a:off x="5777096" y="6581000"/>
            <a:ext cx="586444" cy="276999"/>
          </a:xfrm>
          <a:prstGeom prst="rect">
            <a:avLst/>
          </a:prstGeom>
          <a:noFill/>
        </p:spPr>
        <p:txBody>
          <a:bodyPr wrap="none" rtlCol="0">
            <a:spAutoFit/>
          </a:bodyPr>
          <a:lstStyle/>
          <a:p>
            <a:pPr algn="ctr"/>
            <a:r>
              <a:rPr lang="en-US" sz="1200" dirty="0">
                <a:solidFill>
                  <a:schemeClr val="tx1">
                    <a:lumMod val="75000"/>
                    <a:lumOff val="25000"/>
                  </a:schemeClr>
                </a:solidFill>
              </a:rPr>
              <a:t>March</a:t>
            </a:r>
          </a:p>
        </p:txBody>
      </p:sp>
      <p:sp>
        <p:nvSpPr>
          <p:cNvPr id="88" name="TextBox 87"/>
          <p:cNvSpPr txBox="1"/>
          <p:nvPr/>
        </p:nvSpPr>
        <p:spPr>
          <a:xfrm>
            <a:off x="9461197" y="6581001"/>
            <a:ext cx="478016" cy="276999"/>
          </a:xfrm>
          <a:prstGeom prst="rect">
            <a:avLst/>
          </a:prstGeom>
          <a:noFill/>
        </p:spPr>
        <p:txBody>
          <a:bodyPr wrap="none" rtlCol="0">
            <a:spAutoFit/>
          </a:bodyPr>
          <a:lstStyle/>
          <a:p>
            <a:pPr algn="ctr"/>
            <a:r>
              <a:rPr lang="en-US" sz="1200" dirty="0">
                <a:solidFill>
                  <a:schemeClr val="tx1">
                    <a:lumMod val="75000"/>
                    <a:lumOff val="25000"/>
                  </a:schemeClr>
                </a:solidFill>
              </a:rPr>
              <a:t>April</a:t>
            </a:r>
          </a:p>
        </p:txBody>
      </p:sp>
      <p:cxnSp>
        <p:nvCxnSpPr>
          <p:cNvPr id="67" name="Straight Connector 66"/>
          <p:cNvCxnSpPr>
            <a:stCxn id="28" idx="3"/>
            <a:endCxn id="86" idx="1"/>
          </p:cNvCxnSpPr>
          <p:nvPr/>
        </p:nvCxnSpPr>
        <p:spPr>
          <a:xfrm>
            <a:off x="1550427" y="6719501"/>
            <a:ext cx="1275292" cy="6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3"/>
            <a:endCxn id="87" idx="1"/>
          </p:cNvCxnSpPr>
          <p:nvPr/>
        </p:nvCxnSpPr>
        <p:spPr>
          <a:xfrm flipV="1">
            <a:off x="3565089" y="6719500"/>
            <a:ext cx="2212007" cy="64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7" idx="3"/>
            <a:endCxn id="88" idx="1"/>
          </p:cNvCxnSpPr>
          <p:nvPr/>
        </p:nvCxnSpPr>
        <p:spPr>
          <a:xfrm>
            <a:off x="6363540" y="6719500"/>
            <a:ext cx="3097657"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8" idx="3"/>
          </p:cNvCxnSpPr>
          <p:nvPr/>
        </p:nvCxnSpPr>
        <p:spPr>
          <a:xfrm flipV="1">
            <a:off x="9939213" y="6719499"/>
            <a:ext cx="1855222" cy="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1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t>Values that Shape Our Mission</a:t>
            </a:r>
          </a:p>
        </p:txBody>
      </p:sp>
    </p:spTree>
    <p:extLst>
      <p:ext uri="{BB962C8B-B14F-4D97-AF65-F5344CB8AC3E}">
        <p14:creationId xmlns:p14="http://schemas.microsoft.com/office/powerpoint/2010/main" val="14153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Foster Student Success</a:t>
            </a:r>
            <a:endParaRPr lang="en-US" sz="3600" dirty="0"/>
          </a:p>
        </p:txBody>
      </p:sp>
      <p:sp>
        <p:nvSpPr>
          <p:cNvPr id="3" name="Content Placeholder 2"/>
          <p:cNvSpPr>
            <a:spLocks noGrp="1"/>
          </p:cNvSpPr>
          <p:nvPr>
            <p:ph idx="1"/>
          </p:nvPr>
        </p:nvSpPr>
        <p:spPr/>
        <p:txBody>
          <a:bodyPr>
            <a:normAutofit/>
          </a:bodyPr>
          <a:lstStyle/>
          <a:p>
            <a:pPr marL="0" indent="0" fontAlgn="base">
              <a:lnSpc>
                <a:spcPct val="107000"/>
              </a:lnSpc>
              <a:spcBef>
                <a:spcPts val="0"/>
              </a:spcBef>
              <a:buSzPts val="1000"/>
              <a:buNone/>
              <a:tabLst>
                <a:tab pos="457200" algn="l"/>
              </a:tabLst>
            </a:pP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Students are our top priority. We meet students where they are, recognizing their unique talents and challenges. We offer an empowering, innovative learning environment through peer and professional interaction. We provide students with experiences that enable their personal development and transformation, both inside the classroom and beyond.</a:t>
            </a:r>
          </a:p>
          <a:p>
            <a:pPr marL="0" indent="0" fontAlgn="base">
              <a:lnSpc>
                <a:spcPct val="107000"/>
              </a:lnSpc>
              <a:spcBef>
                <a:spcPts val="0"/>
              </a:spcBef>
              <a:buSzPts val="1000"/>
              <a:buNone/>
              <a:tabLst>
                <a:tab pos="457200" algn="l"/>
              </a:tabLst>
            </a:pP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student-centric, student and alumni success, understanding students needs, meeting students where they, guide and mentor students, respect diversity, empower students, transformational learning, learning outside the classroom, students our top priority, recognize student talents, student experience considered in decisions, experience, supporting students academically, financially, and emotionally, student employability, preparing students for future challenges, investing in people, helping people to develop academically and personally, developing new skills, gaining self-respect and awareness; thinking critically, Fostering constant curiosity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SzPts val="1000"/>
              <a:buNone/>
              <a:tabLst>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3559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Discover, Create, and Share New Knowledge </a:t>
            </a:r>
            <a:endParaRPr lang="en-US" sz="3600" dirty="0"/>
          </a:p>
        </p:txBody>
      </p:sp>
      <p:sp>
        <p:nvSpPr>
          <p:cNvPr id="3" name="Content Placeholder 2"/>
          <p:cNvSpPr>
            <a:spLocks noGrp="1"/>
          </p:cNvSpPr>
          <p:nvPr>
            <p:ph idx="1"/>
          </p:nvPr>
        </p:nvSpPr>
        <p:spPr/>
        <p:txBody>
          <a:bodyPr>
            <a:normAutofit/>
          </a:bodyPr>
          <a:lstStyle/>
          <a:p>
            <a:pPr marL="0" indent="0" fontAlgn="base">
              <a:lnSpc>
                <a:spcPct val="107000"/>
              </a:lnSpc>
              <a:spcBef>
                <a:spcPts val="0"/>
              </a:spcBef>
              <a:buSzPts val="1000"/>
              <a:buNone/>
              <a:tabLst>
                <a:tab pos="457200" algn="l"/>
              </a:tabLst>
            </a:pP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 are a national public research university. The production of new knowledge is integral to our success. We support and value research, scholarship, creative activities, practice innovations, and continuous learning of all forms. Our work has global importance and local impact. Our applied, basic, and translational research is forward-looking and internationally respected.</a:t>
            </a: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endPar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forward looking; adding value to society; community problem solving; internationally respected research; valuing research in all disciplines; valuing both applied and basic research; curating knowledge; applying resources to find positive, applied solutions, linking theory and practice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SzPts val="1000"/>
              <a:buNone/>
              <a:tabLst>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519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Transform our World</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a:bodyPr>
          <a:lstStyle/>
          <a:p>
            <a:pPr marL="0" indent="0" fontAlgn="base">
              <a:lnSpc>
                <a:spcPct val="107000"/>
              </a:lnSpc>
              <a:spcBef>
                <a:spcPts val="0"/>
              </a:spcBef>
              <a:buSzPts val="1000"/>
              <a:buNone/>
              <a:tabLst>
                <a:tab pos="457200" algn="l"/>
              </a:tabLst>
            </a:pP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It is our honor and responsibility to serve. We bring world-class ideas, solutions, and services to our neighboring communities. Wright State family members contribute meaningfully at local, national, and global levels to effect positive social and economic change.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service, leading in the community, learning from each other, changing families/generations, global citizenship, WSU is a public institution for the region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Bef>
                <a:spcPts val="0"/>
              </a:spcBef>
              <a:buSzPts val="1000"/>
              <a:buNone/>
              <a:tabLst>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9593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130426"/>
            <a:ext cx="8340811" cy="1470025"/>
          </a:xfrm>
        </p:spPr>
        <p:txBody>
          <a:bodyPr>
            <a:normAutofit/>
          </a:bodyPr>
          <a:lstStyle/>
          <a:p>
            <a:r>
              <a:rPr lang="en-US" sz="4000" dirty="0"/>
              <a:t>Values that Define Our Character</a:t>
            </a:r>
          </a:p>
        </p:txBody>
      </p:sp>
    </p:spTree>
    <p:extLst>
      <p:ext uri="{BB962C8B-B14F-4D97-AF65-F5344CB8AC3E}">
        <p14:creationId xmlns:p14="http://schemas.microsoft.com/office/powerpoint/2010/main" val="40215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306287"/>
            <a:ext cx="8229600" cy="2294164"/>
          </a:xfrm>
        </p:spPr>
        <p:txBody>
          <a:bodyPr>
            <a:noAutofit/>
          </a:bodyPr>
          <a:lstStyle/>
          <a:p>
            <a:pPr algn="l"/>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Principled: </a:t>
            </a:r>
            <a:r>
              <a:rPr lang="en-US" sz="2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 act with transparency and integrity. We strive to act ethically, modeling honesty and trustworthiness for our students, the community, and one another to serve the public good.</a:t>
            </a:r>
            <a:endParaRPr lang="en-US" sz="2800" b="0" dirty="0"/>
          </a:p>
        </p:txBody>
      </p:sp>
      <p:sp>
        <p:nvSpPr>
          <p:cNvPr id="3" name="Subtitle 2"/>
          <p:cNvSpPr>
            <a:spLocks noGrp="1"/>
          </p:cNvSpPr>
          <p:nvPr>
            <p:ph type="subTitle" idx="1"/>
          </p:nvPr>
        </p:nvSpPr>
        <p:spPr>
          <a:xfrm>
            <a:off x="2067697" y="3886200"/>
            <a:ext cx="7228703" cy="1752600"/>
          </a:xfrm>
        </p:spPr>
        <p:txBody>
          <a:bodyPr>
            <a:normAutofit/>
          </a:bodyPr>
          <a:lstStyle/>
          <a:p>
            <a:pPr marL="228600" algn="l">
              <a:lnSpc>
                <a:spcPct val="107000"/>
              </a:lnSpc>
              <a:spcBef>
                <a:spcPts val="0"/>
              </a:spcBef>
            </a:pPr>
            <a:r>
              <a:rPr lang="en-US"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Associated ideas: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ethical behavior, trust, honesty, trustworthy, modeling for students, doing the right thing, improving the flow of information, transparency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8686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3915</TotalTime>
  <Words>969</Words>
  <Application>Microsoft Office PowerPoint</Application>
  <PresentationFormat>Widescreen</PresentationFormat>
  <Paragraphs>139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Strategic Planning Open House</vt:lpstr>
      <vt:lpstr>PowerPoint Presentation</vt:lpstr>
      <vt:lpstr>Phase 1: Engagement  around Vision, Mission, Values</vt:lpstr>
      <vt:lpstr>Values that Shape Our Mission</vt:lpstr>
      <vt:lpstr>Foster Student Success</vt:lpstr>
      <vt:lpstr>Discover, Create, and Share New Knowledge </vt:lpstr>
      <vt:lpstr>Transform our World </vt:lpstr>
      <vt:lpstr>Values that Define Our Character</vt:lpstr>
      <vt:lpstr>Principled: We act with transparency and integrity. We strive to act ethically, modeling honesty and trustworthiness for our students, the community, and one another to serve the public good.</vt:lpstr>
      <vt:lpstr>Visionary: We are strategic, courageous, and forward-thinking. Inspired by the past, we chart our course to the future with imagination and wisdom.</vt:lpstr>
      <vt:lpstr>Innovative:  We are creative, resilient, and bold. Taking appropriate risks, we explore, develop, and apply new ideas and advanced solutions to meet society’s emergent needs.</vt:lpstr>
      <vt:lpstr>Collaborative: We work together. We value diverse strengths, drawing on our expertise and building partnerships to achieve common goals and realize shared purpose.</vt:lpstr>
      <vt:lpstr>Inclusive: We affirm, appreciate, and leverage the power of our diversity. We reach our full potential through accessibility, engagement, and empowerment.</vt:lpstr>
      <vt:lpstr>Proposed Mission and Vision</vt:lpstr>
      <vt:lpstr>Proposed Mission Statement   Wright State University empowers all students and graduates to realize their fullest potential as innovative leaders and global citizens by integrating research, learning, and transformational experience.</vt:lpstr>
      <vt:lpstr>Proposed Vision Statement   Inspired by the spirit of the Wright brothers,  Wright State University will be a leading national public research university known for innovation and application; respected for an inclusive culture; and recognized as an essential part of the economic, social, and intellectual fabric of the communities we serve.</vt:lpstr>
      <vt:lpstr>Areas of Strategic Focus</vt:lpstr>
      <vt:lpstr>Phase 2: Development of Strategic Plan</vt:lpstr>
      <vt:lpstr>Next Steps – 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Kyle Scott</dc:creator>
  <cp:lastModifiedBy>mike.wiehe@gmail.com</cp:lastModifiedBy>
  <cp:revision>69</cp:revision>
  <dcterms:created xsi:type="dcterms:W3CDTF">2018-01-29T19:40:44Z</dcterms:created>
  <dcterms:modified xsi:type="dcterms:W3CDTF">2018-04-20T10:47:41Z</dcterms:modified>
</cp:coreProperties>
</file>