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3" r:id="rId11"/>
    <p:sldId id="264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91" autoAdjust="0"/>
    <p:restoredTop sz="96208" autoAdjust="0"/>
  </p:normalViewPr>
  <p:slideViewPr>
    <p:cSldViewPr snapToGrid="0" snapToObjects="1">
      <p:cViewPr varScale="1">
        <p:scale>
          <a:sx n="97" d="100"/>
          <a:sy n="97" d="100"/>
        </p:scale>
        <p:origin x="114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FC6E8-C1F3-49DB-AEFB-1028D5371851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C3F79-AEF9-4482-918C-567E68D50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32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986495-742B-614B-B524-16003F922F65}" type="datetimeFigureOut">
              <a:rPr lang="en-US" smtClean="0"/>
              <a:pPr/>
              <a:t>12/21/2020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8D769C-C085-8149-A780-86944BFB8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1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505A-1799-5647-AE3A-453FD961A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6A3EB-89B2-2243-AC14-8404FCEAC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CB865-0180-9F4E-A1D3-80E4EBB8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Integrity – Service – Excellence</a:t>
            </a:r>
          </a:p>
        </p:txBody>
      </p:sp>
    </p:spTree>
    <p:extLst>
      <p:ext uri="{BB962C8B-B14F-4D97-AF65-F5344CB8AC3E}">
        <p14:creationId xmlns:p14="http://schemas.microsoft.com/office/powerpoint/2010/main" val="372270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F74-5024-CC4D-90B7-0F1B1390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787DC2-6723-9742-A7AF-A66C0B174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67474-2C0C-7944-B6D3-77E3E5D40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A4E3E-7657-F044-A437-75C96A28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Integrity – Service – Excellence</a:t>
            </a:r>
          </a:p>
        </p:txBody>
      </p:sp>
    </p:spTree>
    <p:extLst>
      <p:ext uri="{BB962C8B-B14F-4D97-AF65-F5344CB8AC3E}">
        <p14:creationId xmlns:p14="http://schemas.microsoft.com/office/powerpoint/2010/main" val="158737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9B20E-0F0B-5F47-B163-9217C48A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8BEBE-5909-9F43-8C80-B14C62640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6150E-2E0A-D741-B15E-6AC5ACAD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Integrity – Service – Excellence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D34420-3085-4466-B350-B71D86549DE5}"/>
              </a:ext>
            </a:extLst>
          </p:cNvPr>
          <p:cNvCxnSpPr/>
          <p:nvPr userDrawn="1"/>
        </p:nvCxnSpPr>
        <p:spPr>
          <a:xfrm>
            <a:off x="1158240" y="1463038"/>
            <a:ext cx="987552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00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2C3F0-595B-384D-B079-1DE38E1E0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17E56-0217-AC4E-99CE-D7FDF2D7E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41741-BFF7-7347-A886-F2464646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Integrity – Service – Excellence</a:t>
            </a:r>
          </a:p>
        </p:txBody>
      </p:sp>
    </p:spTree>
    <p:extLst>
      <p:ext uri="{BB962C8B-B14F-4D97-AF65-F5344CB8AC3E}">
        <p14:creationId xmlns:p14="http://schemas.microsoft.com/office/powerpoint/2010/main" val="319268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4C5D9-3F11-4E45-BF37-06C338AD6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D245A-7F4D-5E4B-890A-8FFCD1390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9016C-0B39-034A-B9B0-266E607D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Integrity – Service – Excellence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5F4EF8-6C9C-4E2E-A0AA-F682DE65DC61}"/>
              </a:ext>
            </a:extLst>
          </p:cNvPr>
          <p:cNvCxnSpPr/>
          <p:nvPr userDrawn="1"/>
        </p:nvCxnSpPr>
        <p:spPr>
          <a:xfrm>
            <a:off x="1158240" y="1463038"/>
            <a:ext cx="987552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27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9835A-B64A-D545-AB68-EFBA6664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9DDC9-4434-CC47-B89D-35124C556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CC113-FF1B-004E-AD0E-B9B1127F4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Integrity – Service – Excellence</a:t>
            </a:r>
          </a:p>
        </p:txBody>
      </p:sp>
    </p:spTree>
    <p:extLst>
      <p:ext uri="{BB962C8B-B14F-4D97-AF65-F5344CB8AC3E}">
        <p14:creationId xmlns:p14="http://schemas.microsoft.com/office/powerpoint/2010/main" val="318879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9C359-1ECB-5C42-8DC2-77B9304C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71840-9974-684A-AC72-9D153A70D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90736-57AA-BF48-A476-7CF944C66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FD6A5-C671-1647-8575-1DD1AE69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Integrity – Service – Excellence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7DDF9D-F3F7-4165-B814-33A12C27E8D9}"/>
              </a:ext>
            </a:extLst>
          </p:cNvPr>
          <p:cNvCxnSpPr/>
          <p:nvPr userDrawn="1"/>
        </p:nvCxnSpPr>
        <p:spPr>
          <a:xfrm>
            <a:off x="1158240" y="1463038"/>
            <a:ext cx="987552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88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9C359-1ECB-5C42-8DC2-77B9304C1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71840-9974-684A-AC72-9D153A70D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11291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90736-57AA-BF48-A476-7CF944C66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11290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FD6A5-C671-1647-8575-1DD1AE69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Integrity – Service – Excellence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7DDF9D-F3F7-4165-B814-33A12C27E8D9}"/>
              </a:ext>
            </a:extLst>
          </p:cNvPr>
          <p:cNvCxnSpPr/>
          <p:nvPr userDrawn="1"/>
        </p:nvCxnSpPr>
        <p:spPr>
          <a:xfrm>
            <a:off x="1158240" y="1463038"/>
            <a:ext cx="987552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18E8D6-E4EE-442F-BE7A-7A90D79D2B5E}"/>
              </a:ext>
            </a:extLst>
          </p:cNvPr>
          <p:cNvCxnSpPr/>
          <p:nvPr userDrawn="1"/>
        </p:nvCxnSpPr>
        <p:spPr>
          <a:xfrm>
            <a:off x="746760" y="4038601"/>
            <a:ext cx="1069848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22EB65-62F3-4293-B092-2A73F808D14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741714"/>
            <a:ext cx="0" cy="457200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E8E518-A03B-4834-AAFB-0C4FF31E75A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8200" y="4137842"/>
            <a:ext cx="5181600" cy="211291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4C0C01A-29B1-48D6-BF5D-E61E442561F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4137842"/>
            <a:ext cx="5181600" cy="211290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435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E376-E7F6-D242-ABD0-2283B849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0E660-B627-EE4D-BED9-A23606F1B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6DF3D-62B5-FD49-9E41-DDC35618F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BB423-281C-5640-8A78-A15FBEC55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CF0DE-171F-8645-B820-EC7FC02F70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35444-AE3F-9144-B42F-DE07BFD5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Integrity – Service – Excellence</a:t>
            </a:r>
          </a:p>
        </p:txBody>
      </p:sp>
    </p:spTree>
    <p:extLst>
      <p:ext uri="{BB962C8B-B14F-4D97-AF65-F5344CB8AC3E}">
        <p14:creationId xmlns:p14="http://schemas.microsoft.com/office/powerpoint/2010/main" val="146666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A030A-6AAE-BA41-BD4E-72C1D10BF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02E7A-0E8F-8E44-8512-D0F6D5BD1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Integrity – Service – Excellence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D1DBA5-82E6-4310-9C5A-CF0E86DF1526}"/>
              </a:ext>
            </a:extLst>
          </p:cNvPr>
          <p:cNvCxnSpPr/>
          <p:nvPr userDrawn="1"/>
        </p:nvCxnSpPr>
        <p:spPr>
          <a:xfrm>
            <a:off x="1158240" y="1463038"/>
            <a:ext cx="9875520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9133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E8703-5254-7844-8746-B2CB42CE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Integrity – Service – Excellence</a:t>
            </a:r>
          </a:p>
        </p:txBody>
      </p:sp>
    </p:spTree>
    <p:extLst>
      <p:ext uri="{BB962C8B-B14F-4D97-AF65-F5344CB8AC3E}">
        <p14:creationId xmlns:p14="http://schemas.microsoft.com/office/powerpoint/2010/main" val="373612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EB63A-1610-BE4B-AB9C-446DA1AC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6F1F8-4399-3F4D-80F0-1EA887E0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A8B78-CEE8-4643-B1C6-D590248B0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E06B8-60DB-9C40-A654-614ABF475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Integrity – Service – Excellence</a:t>
            </a:r>
          </a:p>
        </p:txBody>
      </p:sp>
    </p:spTree>
    <p:extLst>
      <p:ext uri="{BB962C8B-B14F-4D97-AF65-F5344CB8AC3E}">
        <p14:creationId xmlns:p14="http://schemas.microsoft.com/office/powerpoint/2010/main" val="193960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A3C82B-820D-264F-8064-127F003B1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830" y="37412"/>
            <a:ext cx="95129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AB2C-32A6-FE4C-A078-CA95C71EB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C9AA9-67C2-FD4F-979D-60625ACD7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Integrity – Service – Excellence</a:t>
            </a:r>
          </a:p>
        </p:txBody>
      </p:sp>
      <p:pic>
        <p:nvPicPr>
          <p:cNvPr id="8" name="Picture 7" descr="http://upload.wikimedia.org/wikipedia/commons/1/1e/Air_Force_Reserve_Officer_Training_Corps.png">
            <a:extLst>
              <a:ext uri="{FF2B5EF4-FFF2-40B4-BE49-F238E27FC236}">
                <a16:creationId xmlns:a16="http://schemas.microsoft.com/office/drawing/2014/main" id="{14F5E0DD-A9FA-4840-8E0E-59A300B0B7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3" y="96883"/>
            <a:ext cx="1240648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723F3-FFE0-8349-AB33-A3838546D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6890" y="96883"/>
            <a:ext cx="1088407" cy="1280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1090B4-48DD-444A-B636-A18508A8789B}"/>
              </a:ext>
            </a:extLst>
          </p:cNvPr>
          <p:cNvSpPr txBox="1"/>
          <p:nvPr userDrawn="1"/>
        </p:nvSpPr>
        <p:spPr>
          <a:xfrm>
            <a:off x="10808589" y="6351236"/>
            <a:ext cx="54521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fld id="{662C3C55-81D8-493D-8C59-6A5489E6F658}" type="slidenum">
              <a:rPr lang="en-US" sz="1600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57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74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1fZPfPi3uxo" TargetMode="External"/><Relationship Id="rId4" Type="http://schemas.openxmlformats.org/officeDocument/2006/relationships/hyperlink" Target="https://www.youtube.com/watch?v=1ik5kL_IdD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hyperlink" Target="https://www.myairforcebenefits.us.af.mi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afrotc.com/scholarships/" TargetMode="External"/><Relationship Id="rId5" Type="http://schemas.openxmlformats.org/officeDocument/2006/relationships/hyperlink" Target="https://www.youtube.com/watch?v=TKQw3kx7wR8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3B65C-FF3A-468A-9C60-29811F49C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Intro to AFROTC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F6774-099E-48C9-A651-8E4336818A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Detachment 643, Wright State University</a:t>
            </a:r>
          </a:p>
        </p:txBody>
      </p:sp>
      <p:pic>
        <p:nvPicPr>
          <p:cNvPr id="4" name="Intro Slide Audio">
            <a:hlinkClick r:id="" action="ppaction://media"/>
            <a:extLst>
              <a:ext uri="{FF2B5EF4-FFF2-40B4-BE49-F238E27FC236}">
                <a16:creationId xmlns:a16="http://schemas.microsoft.com/office/drawing/2014/main" id="{27229243-E141-438D-A14C-CFAF66C21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20688"/>
            <a:ext cx="609600" cy="609600"/>
          </a:xfrm>
          <a:prstGeom prst="rect">
            <a:avLst/>
          </a:prstGeom>
        </p:spPr>
      </p:pic>
      <p:pic>
        <p:nvPicPr>
          <p:cNvPr id="6" name="Graphic 5" descr="Line arrow Straight">
            <a:extLst>
              <a:ext uri="{FF2B5EF4-FFF2-40B4-BE49-F238E27FC236}">
                <a16:creationId xmlns:a16="http://schemas.microsoft.com/office/drawing/2014/main" id="{3D6BBCF2-CA95-43FB-9C37-6D454FF8E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5664" y="268288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9DC513-4D4C-420B-80F2-8E1E5B6B4243}"/>
              </a:ext>
            </a:extLst>
          </p:cNvPr>
          <p:cNvSpPr/>
          <p:nvPr/>
        </p:nvSpPr>
        <p:spPr>
          <a:xfrm>
            <a:off x="3220064" y="510660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Click these icons for audio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9168-6FB0-494E-81D7-DA7A1A03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2F55E-28F2-4933-B7F9-299539375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</a:t>
            </a:r>
          </a:p>
          <a:p>
            <a:r>
              <a:rPr lang="en-US" dirty="0"/>
              <a:t>Careers</a:t>
            </a:r>
          </a:p>
          <a:p>
            <a:r>
              <a:rPr lang="en-US" dirty="0"/>
              <a:t>Benefits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Crosstown Schools</a:t>
            </a:r>
          </a:p>
          <a:p>
            <a:r>
              <a:rPr lang="en-US" dirty="0"/>
              <a:t>Scholarships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93941-2B7E-49AB-8824-553E1819F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588" y="1949812"/>
            <a:ext cx="5950212" cy="4102964"/>
          </a:xfrm>
          <a:prstGeom prst="rect">
            <a:avLst/>
          </a:prstGeom>
        </p:spPr>
      </p:pic>
      <p:pic>
        <p:nvPicPr>
          <p:cNvPr id="5" name="Summary Audio 2">
            <a:hlinkClick r:id="" action="ppaction://media"/>
            <a:extLst>
              <a:ext uri="{FF2B5EF4-FFF2-40B4-BE49-F238E27FC236}">
                <a16:creationId xmlns:a16="http://schemas.microsoft.com/office/drawing/2014/main" id="{051673DE-7526-4406-9BDF-D862D01A08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1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9168-6FB0-494E-81D7-DA7A1A03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E967A-91C7-42F0-8C3D-B6299AF978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4"/>
          <a:stretch/>
        </p:blipFill>
        <p:spPr>
          <a:xfrm>
            <a:off x="6580575" y="3290015"/>
            <a:ext cx="2337231" cy="2964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16183-6615-423F-B06A-6266A23C2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9681" y="3685432"/>
            <a:ext cx="3061746" cy="25686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2FD9D4-2C3C-49A6-A798-9EFD7A06758A}"/>
              </a:ext>
            </a:extLst>
          </p:cNvPr>
          <p:cNvSpPr/>
          <p:nvPr/>
        </p:nvSpPr>
        <p:spPr>
          <a:xfrm>
            <a:off x="4007314" y="2047150"/>
            <a:ext cx="41773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Email: afrotc@wright.edu</a:t>
            </a:r>
          </a:p>
          <a:p>
            <a:r>
              <a:rPr lang="en-US" sz="2800" dirty="0"/>
              <a:t>Phone: 937-775-2730</a:t>
            </a:r>
          </a:p>
        </p:txBody>
      </p:sp>
      <p:pic>
        <p:nvPicPr>
          <p:cNvPr id="6" name="Questions Audio">
            <a:hlinkClick r:id="" action="ppaction://media"/>
            <a:extLst>
              <a:ext uri="{FF2B5EF4-FFF2-40B4-BE49-F238E27FC236}">
                <a16:creationId xmlns:a16="http://schemas.microsoft.com/office/drawing/2014/main" id="{2553024B-1D79-4C7A-A098-2540F9C16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4335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69168-6FB0-494E-81D7-DA7A1A03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2F55E-28F2-4933-B7F9-299539375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Mission &amp; Program Overview</a:t>
            </a:r>
          </a:p>
          <a:p>
            <a:r>
              <a:rPr lang="en-US" dirty="0"/>
              <a:t>Careers</a:t>
            </a:r>
          </a:p>
          <a:p>
            <a:r>
              <a:rPr lang="en-US" dirty="0"/>
              <a:t>Benefits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Crosstown Schools</a:t>
            </a:r>
          </a:p>
          <a:p>
            <a:r>
              <a:rPr lang="en-US" dirty="0"/>
              <a:t>Scholarships</a:t>
            </a:r>
          </a:p>
        </p:txBody>
      </p:sp>
      <p:pic>
        <p:nvPicPr>
          <p:cNvPr id="4" name="Overview Audio">
            <a:hlinkClick r:id="" action="ppaction://media"/>
            <a:extLst>
              <a:ext uri="{FF2B5EF4-FFF2-40B4-BE49-F238E27FC236}">
                <a16:creationId xmlns:a16="http://schemas.microsoft.com/office/drawing/2014/main" id="{CE3B88CB-A0C8-430A-9657-1DC1913DC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3497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C528A-B37B-4DE9-BE13-7C2DBA89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Mission &amp; Program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6B562-317C-4FF9-9B3E-231EFD506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2994"/>
            <a:ext cx="10515600" cy="51521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Develop leaders of character for tomorrow’s Air Force.</a:t>
            </a: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>
              <a:buNone/>
            </a:pPr>
            <a:endParaRPr lang="en-US" sz="2000" dirty="0">
              <a:hlinkClick r:id="rId4"/>
            </a:endParaRPr>
          </a:p>
          <a:p>
            <a:pPr marL="0" indent="0" algn="ctr">
              <a:buNone/>
            </a:pPr>
            <a:r>
              <a:rPr lang="en-US" sz="2000" dirty="0">
                <a:hlinkClick r:id="rId4"/>
              </a:rPr>
              <a:t>https://www.youtube.com/watch?v=1ik5kL_IdDM</a:t>
            </a:r>
            <a:r>
              <a:rPr lang="en-US" sz="2000" dirty="0"/>
              <a:t> </a:t>
            </a:r>
          </a:p>
          <a:p>
            <a:pPr marL="0" indent="0" algn="ctr">
              <a:buNone/>
            </a:pPr>
            <a:r>
              <a:rPr lang="en-US" sz="2000" dirty="0">
                <a:hlinkClick r:id="rId5"/>
              </a:rPr>
              <a:t>https://www.youtube.com/watch?v=1fZPfPi3uxo</a:t>
            </a:r>
            <a:r>
              <a:rPr lang="en-US" sz="2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A308F-F640-4F53-BC86-ECE6D46BFF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4531" y="2000574"/>
            <a:ext cx="7582937" cy="3662260"/>
          </a:xfrm>
          <a:prstGeom prst="rect">
            <a:avLst/>
          </a:prstGeom>
        </p:spPr>
      </p:pic>
      <p:pic>
        <p:nvPicPr>
          <p:cNvPr id="4" name="Mission Audio">
            <a:hlinkClick r:id="" action="ppaction://media"/>
            <a:extLst>
              <a:ext uri="{FF2B5EF4-FFF2-40B4-BE49-F238E27FC236}">
                <a16:creationId xmlns:a16="http://schemas.microsoft.com/office/drawing/2014/main" id="{D49C09BF-EE38-4B3A-ACE9-48C505F20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7783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04706-8645-498B-B93D-1C2BEBA62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9501C-BF31-4FD4-ACF2-7AC3F1B94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30 career paths are available in 7 primary areas</a:t>
            </a:r>
          </a:p>
          <a:p>
            <a:pPr lvl="1"/>
            <a:r>
              <a:rPr lang="en-US" dirty="0"/>
              <a:t>Operations – Pilot, Intelligence, Cyber Operations, etc. </a:t>
            </a:r>
          </a:p>
          <a:p>
            <a:pPr lvl="1"/>
            <a:r>
              <a:rPr lang="en-US" dirty="0"/>
              <a:t>Logistics – Logistics Readiness, Maintenance </a:t>
            </a:r>
          </a:p>
          <a:p>
            <a:pPr lvl="1"/>
            <a:r>
              <a:rPr lang="en-US" dirty="0"/>
              <a:t>Support – Force Support, Civil Engineer, Communications,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Medical – Physician, Nursing, Dentist, Pharmacist, etc. </a:t>
            </a:r>
          </a:p>
          <a:p>
            <a:pPr lvl="1"/>
            <a:r>
              <a:rPr lang="en-US" dirty="0"/>
              <a:t>Professional – Lawyer, Chaplain</a:t>
            </a:r>
          </a:p>
          <a:p>
            <a:pPr lvl="1"/>
            <a:r>
              <a:rPr lang="en-US" dirty="0"/>
              <a:t>Acquisitions – Engineer, Finance, Contracting, etc. </a:t>
            </a:r>
          </a:p>
          <a:p>
            <a:pPr lvl="1"/>
            <a:r>
              <a:rPr lang="en-US" dirty="0"/>
              <a:t>Special Investigations</a:t>
            </a:r>
          </a:p>
        </p:txBody>
      </p:sp>
      <p:pic>
        <p:nvPicPr>
          <p:cNvPr id="4" name="Careers Audio">
            <a:hlinkClick r:id="" action="ppaction://media"/>
            <a:extLst>
              <a:ext uri="{FF2B5EF4-FFF2-40B4-BE49-F238E27FC236}">
                <a16:creationId xmlns:a16="http://schemas.microsoft.com/office/drawing/2014/main" id="{C21EEFCB-2E01-42BB-87A6-D914232B7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22204-9B2F-4F61-A669-0132B07E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7B13-1882-4D02-BEDE-D4EFDDAA5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 Pay – Start at over $3200 per month as an Officer</a:t>
            </a:r>
          </a:p>
          <a:p>
            <a:r>
              <a:rPr lang="en-US" dirty="0"/>
              <a:t>Medical – Free to military, low-cost for dependents</a:t>
            </a:r>
          </a:p>
          <a:p>
            <a:r>
              <a:rPr lang="en-US" dirty="0"/>
              <a:t>Living Expenses – Tax-free food and housing allowances </a:t>
            </a:r>
          </a:p>
          <a:p>
            <a:r>
              <a:rPr lang="en-US" dirty="0"/>
              <a:t>Vacation - 30 days of paid vacation each year</a:t>
            </a:r>
          </a:p>
          <a:p>
            <a:r>
              <a:rPr lang="en-US" dirty="0"/>
              <a:t>Education - Tuition assistance and GI Bill</a:t>
            </a:r>
          </a:p>
          <a:p>
            <a:r>
              <a:rPr lang="en-US" dirty="0"/>
              <a:t>Generous Retirement Package – Pension and 401(K)-type plan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Additional Benefits: </a:t>
            </a:r>
            <a:r>
              <a:rPr lang="en-US" dirty="0">
                <a:hlinkClick r:id="rId4"/>
              </a:rPr>
              <a:t>https://www.myairforcebenefits.us.af.mil/</a:t>
            </a:r>
            <a:r>
              <a:rPr lang="en-US" dirty="0"/>
              <a:t> </a:t>
            </a:r>
          </a:p>
        </p:txBody>
      </p:sp>
      <p:pic>
        <p:nvPicPr>
          <p:cNvPr id="4" name="Benefits Audio">
            <a:hlinkClick r:id="" action="ppaction://media"/>
            <a:extLst>
              <a:ext uri="{FF2B5EF4-FFF2-40B4-BE49-F238E27FC236}">
                <a16:creationId xmlns:a16="http://schemas.microsoft.com/office/drawing/2014/main" id="{0E9091E0-D4B9-4471-8DEB-AC52E13B1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3162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982B-6C47-42F2-B9B2-F8676FB7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69BEC-B92C-473B-AC5C-0A8524EF1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Program Requirements</a:t>
            </a:r>
          </a:p>
          <a:p>
            <a:pPr lvl="1"/>
            <a:r>
              <a:rPr lang="en-US" dirty="0"/>
              <a:t>Be enrolled as a full-time student at an accredited college that hosts or has a crosstown agreement with an Air Force ROTC detachment</a:t>
            </a:r>
          </a:p>
          <a:p>
            <a:pPr lvl="1"/>
            <a:r>
              <a:rPr lang="en-US" dirty="0"/>
              <a:t>Be a U.S. citizen prior to contracting and commissioning</a:t>
            </a:r>
          </a:p>
          <a:p>
            <a:pPr lvl="1"/>
            <a:r>
              <a:rPr lang="en-US" dirty="0"/>
              <a:t>Be in good physical condition (cadets must pass the Fitness Assessment)</a:t>
            </a:r>
          </a:p>
          <a:p>
            <a:pPr lvl="1"/>
            <a:r>
              <a:rPr lang="en-US" dirty="0"/>
              <a:t>Be of good moral character</a:t>
            </a:r>
          </a:p>
          <a:p>
            <a:pPr lvl="1"/>
            <a:r>
              <a:rPr lang="en-US" dirty="0"/>
              <a:t>Attend both the Aerospace Studies class and Leadership Lab each semester</a:t>
            </a:r>
          </a:p>
          <a:p>
            <a:endParaRPr lang="en-US" dirty="0"/>
          </a:p>
        </p:txBody>
      </p:sp>
      <p:pic>
        <p:nvPicPr>
          <p:cNvPr id="4" name="Requirements Audio">
            <a:hlinkClick r:id="" action="ppaction://media"/>
            <a:extLst>
              <a:ext uri="{FF2B5EF4-FFF2-40B4-BE49-F238E27FC236}">
                <a16:creationId xmlns:a16="http://schemas.microsoft.com/office/drawing/2014/main" id="{51D37C6C-CE10-420C-8D8A-DD7382A07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2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982B-6C47-42F2-B9B2-F8676FB7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Crosstown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69BEC-B92C-473B-AC5C-0A8524EF1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867401" cy="4351338"/>
          </a:xfrm>
        </p:spPr>
        <p:txBody>
          <a:bodyPr>
            <a:noAutofit/>
          </a:bodyPr>
          <a:lstStyle/>
          <a:p>
            <a:r>
              <a:rPr lang="en-US" sz="2400" dirty="0"/>
              <a:t>Antioch College			</a:t>
            </a:r>
          </a:p>
          <a:p>
            <a:r>
              <a:rPr lang="en-US" sz="2400" dirty="0"/>
              <a:t>Antioch Midwest University</a:t>
            </a:r>
          </a:p>
          <a:p>
            <a:r>
              <a:rPr lang="en-US" sz="2400" dirty="0"/>
              <a:t>Cedarville University</a:t>
            </a:r>
          </a:p>
          <a:p>
            <a:r>
              <a:rPr lang="en-US" sz="2400" dirty="0"/>
              <a:t>Central Michigan University</a:t>
            </a:r>
          </a:p>
          <a:p>
            <a:r>
              <a:rPr lang="en-US" sz="2400" dirty="0"/>
              <a:t>Central State University</a:t>
            </a:r>
          </a:p>
          <a:p>
            <a:r>
              <a:rPr lang="en-US" sz="2400" dirty="0"/>
              <a:t>Clark State Community College</a:t>
            </a:r>
          </a:p>
          <a:p>
            <a:r>
              <a:rPr lang="en-US" sz="2400" dirty="0"/>
              <a:t>Edison Community College</a:t>
            </a:r>
          </a:p>
          <a:p>
            <a:r>
              <a:rPr lang="en-US" sz="2400" dirty="0"/>
              <a:t>Embry-Riddle Aeronautical University</a:t>
            </a:r>
          </a:p>
          <a:p>
            <a:r>
              <a:rPr lang="en-US" sz="2400" dirty="0"/>
              <a:t>Kettering College</a:t>
            </a:r>
          </a:p>
          <a:p>
            <a:r>
              <a:rPr lang="en-US" sz="2400" dirty="0"/>
              <a:t>Miami-Jacobs Career College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DE1CE0-8646-46A0-93B9-A3FE101D90E9}"/>
              </a:ext>
            </a:extLst>
          </p:cNvPr>
          <p:cNvSpPr txBox="1">
            <a:spLocks/>
          </p:cNvSpPr>
          <p:nvPr/>
        </p:nvSpPr>
        <p:spPr>
          <a:xfrm>
            <a:off x="6624482" y="1827366"/>
            <a:ext cx="586740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Miami University Regionals</a:t>
            </a:r>
          </a:p>
          <a:p>
            <a:r>
              <a:rPr lang="en-US" sz="2400" dirty="0"/>
              <a:t>Park University</a:t>
            </a:r>
          </a:p>
          <a:p>
            <a:r>
              <a:rPr lang="en-US" sz="2400" dirty="0"/>
              <a:t>Sinclair Community College</a:t>
            </a:r>
          </a:p>
          <a:p>
            <a:r>
              <a:rPr lang="en-US" sz="2400" dirty="0"/>
              <a:t>Southern State Community College</a:t>
            </a:r>
          </a:p>
          <a:p>
            <a:r>
              <a:rPr lang="en-US" sz="2400" dirty="0"/>
              <a:t>Union Institute &amp; University</a:t>
            </a:r>
          </a:p>
          <a:p>
            <a:r>
              <a:rPr lang="en-US" sz="2400" dirty="0"/>
              <a:t>University of Dayton</a:t>
            </a:r>
          </a:p>
          <a:p>
            <a:r>
              <a:rPr lang="en-US" sz="2400" dirty="0"/>
              <a:t>Urbana University</a:t>
            </a:r>
          </a:p>
          <a:p>
            <a:r>
              <a:rPr lang="en-US" sz="2400" dirty="0"/>
              <a:t>Wilmington College</a:t>
            </a:r>
          </a:p>
          <a:p>
            <a:r>
              <a:rPr lang="en-US" sz="2400" dirty="0"/>
              <a:t>Wittenberg University</a:t>
            </a:r>
          </a:p>
        </p:txBody>
      </p:sp>
      <p:pic>
        <p:nvPicPr>
          <p:cNvPr id="5" name="Crosstown Audio">
            <a:hlinkClick r:id="" action="ppaction://media"/>
            <a:extLst>
              <a:ext uri="{FF2B5EF4-FFF2-40B4-BE49-F238E27FC236}">
                <a16:creationId xmlns:a16="http://schemas.microsoft.com/office/drawing/2014/main" id="{99C4405A-F81D-482F-BE7A-251F3BC16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4504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1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982B-6C47-42F2-B9B2-F8676FB7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Scholarships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69BEC-B92C-473B-AC5C-0A8524EF1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School Scholarship Program (HSSP)</a:t>
            </a:r>
          </a:p>
          <a:p>
            <a:pPr lvl="1"/>
            <a:r>
              <a:rPr lang="en-US" dirty="0"/>
              <a:t>Application period normally from 1 May to 1 Dec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542419-E786-431C-9571-BA3694C74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510" y="2772671"/>
            <a:ext cx="8898980" cy="353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cholarships Audio 1">
            <a:hlinkClick r:id="" action="ppaction://media"/>
            <a:extLst>
              <a:ext uri="{FF2B5EF4-FFF2-40B4-BE49-F238E27FC236}">
                <a16:creationId xmlns:a16="http://schemas.microsoft.com/office/drawing/2014/main" id="{8BB833DE-F5AE-4C50-B6C6-E8C075EA5E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168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7982B-6C47-42F2-B9B2-F8676FB7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/>
              <a:t>Scholarships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F33DC84-4E03-4B38-A3C4-56367A11A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4001" y="1516003"/>
            <a:ext cx="8203997" cy="363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5AA9F-D2D0-4906-A5DE-8AD397C36E4C}"/>
              </a:ext>
            </a:extLst>
          </p:cNvPr>
          <p:cNvSpPr/>
          <p:nvPr/>
        </p:nvSpPr>
        <p:spPr>
          <a:xfrm>
            <a:off x="1994002" y="5286670"/>
            <a:ext cx="8203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5"/>
              </a:rPr>
              <a:t>https://www.youtube.com/watch?v=TKQw3kx7wR8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>
                <a:hlinkClick r:id="rId6"/>
              </a:rPr>
              <a:t>https://www.afrotc.com/scholarships/</a:t>
            </a:r>
            <a:r>
              <a:rPr lang="en-US" sz="2400" dirty="0"/>
              <a:t> </a:t>
            </a:r>
          </a:p>
        </p:txBody>
      </p:sp>
      <p:pic>
        <p:nvPicPr>
          <p:cNvPr id="3" name="Scholarships Audio 2">
            <a:hlinkClick r:id="" action="ppaction://media"/>
            <a:extLst>
              <a:ext uri="{FF2B5EF4-FFF2-40B4-BE49-F238E27FC236}">
                <a16:creationId xmlns:a16="http://schemas.microsoft.com/office/drawing/2014/main" id="{57F44049-B3C1-4D6C-AF81-1260F8DBD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0" y="395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2087</TotalTime>
  <Words>365</Words>
  <Application>Microsoft Office PowerPoint</Application>
  <PresentationFormat>Widescreen</PresentationFormat>
  <Paragraphs>84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Custom Design</vt:lpstr>
      <vt:lpstr>Intro to AFROTC</vt:lpstr>
      <vt:lpstr>Overview</vt:lpstr>
      <vt:lpstr>Mission &amp; Program Overview</vt:lpstr>
      <vt:lpstr>Careers</vt:lpstr>
      <vt:lpstr>Benefits</vt:lpstr>
      <vt:lpstr>Requirements</vt:lpstr>
      <vt:lpstr>Crosstown Schools</vt:lpstr>
      <vt:lpstr>Scholarships</vt:lpstr>
      <vt:lpstr>Scholarships</vt:lpstr>
      <vt:lpstr>Summary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DAmico, Cory Michael</cp:lastModifiedBy>
  <cp:revision>308</cp:revision>
  <cp:lastPrinted>2020-10-16T15:15:16Z</cp:lastPrinted>
  <dcterms:created xsi:type="dcterms:W3CDTF">2020-07-13T17:42:22Z</dcterms:created>
  <dcterms:modified xsi:type="dcterms:W3CDTF">2020-12-21T13:14:06Z</dcterms:modified>
</cp:coreProperties>
</file>