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5"/>
  </p:notesMasterIdLst>
  <p:handoutMasterIdLst>
    <p:handoutMasterId r:id="rId36"/>
  </p:handoutMasterIdLst>
  <p:sldIdLst>
    <p:sldId id="343" r:id="rId2"/>
    <p:sldId id="345" r:id="rId3"/>
    <p:sldId id="344" r:id="rId4"/>
    <p:sldId id="350" r:id="rId5"/>
    <p:sldId id="346" r:id="rId6"/>
    <p:sldId id="349" r:id="rId7"/>
    <p:sldId id="359" r:id="rId8"/>
    <p:sldId id="351" r:id="rId9"/>
    <p:sldId id="348" r:id="rId10"/>
    <p:sldId id="347" r:id="rId11"/>
    <p:sldId id="352" r:id="rId12"/>
    <p:sldId id="353" r:id="rId13"/>
    <p:sldId id="354" r:id="rId14"/>
    <p:sldId id="355" r:id="rId15"/>
    <p:sldId id="356" r:id="rId16"/>
    <p:sldId id="357" r:id="rId17"/>
    <p:sldId id="358" r:id="rId18"/>
    <p:sldId id="366" r:id="rId19"/>
    <p:sldId id="334" r:id="rId20"/>
    <p:sldId id="364" r:id="rId21"/>
    <p:sldId id="335" r:id="rId22"/>
    <p:sldId id="337" r:id="rId23"/>
    <p:sldId id="338" r:id="rId24"/>
    <p:sldId id="339" r:id="rId25"/>
    <p:sldId id="340" r:id="rId26"/>
    <p:sldId id="341" r:id="rId27"/>
    <p:sldId id="336" r:id="rId28"/>
    <p:sldId id="342" r:id="rId29"/>
    <p:sldId id="362" r:id="rId30"/>
    <p:sldId id="361" r:id="rId31"/>
    <p:sldId id="360" r:id="rId32"/>
    <p:sldId id="363" r:id="rId33"/>
    <p:sldId id="365" r:id="rId34"/>
  </p:sldIdLst>
  <p:sldSz cx="9144000" cy="6858000" type="screen4x3"/>
  <p:notesSz cx="7010400" cy="9296400"/>
  <p:embeddedFontLst>
    <p:embeddedFont>
      <p:font typeface="Calibri" panose="020F0502020204030204" pitchFamily="34" charset="0"/>
      <p:regular r:id="rId37"/>
      <p:bold r:id="rId38"/>
      <p:italic r:id="rId39"/>
      <p:boldItalic r:id="rId40"/>
    </p:embeddedFont>
  </p:embeddedFontLst>
  <p:defaultTextStyle>
    <a:defPPr>
      <a:defRPr lang="en-US"/>
    </a:defPPr>
    <a:lvl1pPr algn="l" rtl="0" fontAlgn="base">
      <a:spcBef>
        <a:spcPct val="0"/>
      </a:spcBef>
      <a:spcAft>
        <a:spcPct val="0"/>
      </a:spcAft>
      <a:defRPr sz="4800" kern="1200">
        <a:solidFill>
          <a:schemeClr val="tx1"/>
        </a:solidFill>
        <a:latin typeface="MetaBlackLF-Roman" pitchFamily="18" charset="0"/>
        <a:ea typeface="+mn-ea"/>
        <a:cs typeface="+mn-cs"/>
      </a:defRPr>
    </a:lvl1pPr>
    <a:lvl2pPr marL="457200" algn="l" rtl="0" fontAlgn="base">
      <a:spcBef>
        <a:spcPct val="0"/>
      </a:spcBef>
      <a:spcAft>
        <a:spcPct val="0"/>
      </a:spcAft>
      <a:defRPr sz="4800" kern="1200">
        <a:solidFill>
          <a:schemeClr val="tx1"/>
        </a:solidFill>
        <a:latin typeface="MetaBlackLF-Roman" pitchFamily="18" charset="0"/>
        <a:ea typeface="+mn-ea"/>
        <a:cs typeface="+mn-cs"/>
      </a:defRPr>
    </a:lvl2pPr>
    <a:lvl3pPr marL="914400" algn="l" rtl="0" fontAlgn="base">
      <a:spcBef>
        <a:spcPct val="0"/>
      </a:spcBef>
      <a:spcAft>
        <a:spcPct val="0"/>
      </a:spcAft>
      <a:defRPr sz="4800" kern="1200">
        <a:solidFill>
          <a:schemeClr val="tx1"/>
        </a:solidFill>
        <a:latin typeface="MetaBlackLF-Roman" pitchFamily="18" charset="0"/>
        <a:ea typeface="+mn-ea"/>
        <a:cs typeface="+mn-cs"/>
      </a:defRPr>
    </a:lvl3pPr>
    <a:lvl4pPr marL="1371600" algn="l" rtl="0" fontAlgn="base">
      <a:spcBef>
        <a:spcPct val="0"/>
      </a:spcBef>
      <a:spcAft>
        <a:spcPct val="0"/>
      </a:spcAft>
      <a:defRPr sz="4800" kern="1200">
        <a:solidFill>
          <a:schemeClr val="tx1"/>
        </a:solidFill>
        <a:latin typeface="MetaBlackLF-Roman" pitchFamily="18" charset="0"/>
        <a:ea typeface="+mn-ea"/>
        <a:cs typeface="+mn-cs"/>
      </a:defRPr>
    </a:lvl4pPr>
    <a:lvl5pPr marL="1828800" algn="l" rtl="0" fontAlgn="base">
      <a:spcBef>
        <a:spcPct val="0"/>
      </a:spcBef>
      <a:spcAft>
        <a:spcPct val="0"/>
      </a:spcAft>
      <a:defRPr sz="4800" kern="1200">
        <a:solidFill>
          <a:schemeClr val="tx1"/>
        </a:solidFill>
        <a:latin typeface="MetaBlackLF-Roman" pitchFamily="18" charset="0"/>
        <a:ea typeface="+mn-ea"/>
        <a:cs typeface="+mn-cs"/>
      </a:defRPr>
    </a:lvl5pPr>
    <a:lvl6pPr marL="2286000" algn="l" defTabSz="914400" rtl="0" eaLnBrk="1" latinLnBrk="0" hangingPunct="1">
      <a:defRPr sz="4800" kern="1200">
        <a:solidFill>
          <a:schemeClr val="tx1"/>
        </a:solidFill>
        <a:latin typeface="MetaBlackLF-Roman" pitchFamily="18" charset="0"/>
        <a:ea typeface="+mn-ea"/>
        <a:cs typeface="+mn-cs"/>
      </a:defRPr>
    </a:lvl6pPr>
    <a:lvl7pPr marL="2743200" algn="l" defTabSz="914400" rtl="0" eaLnBrk="1" latinLnBrk="0" hangingPunct="1">
      <a:defRPr sz="4800" kern="1200">
        <a:solidFill>
          <a:schemeClr val="tx1"/>
        </a:solidFill>
        <a:latin typeface="MetaBlackLF-Roman" pitchFamily="18" charset="0"/>
        <a:ea typeface="+mn-ea"/>
        <a:cs typeface="+mn-cs"/>
      </a:defRPr>
    </a:lvl7pPr>
    <a:lvl8pPr marL="3200400" algn="l" defTabSz="914400" rtl="0" eaLnBrk="1" latinLnBrk="0" hangingPunct="1">
      <a:defRPr sz="4800" kern="1200">
        <a:solidFill>
          <a:schemeClr val="tx1"/>
        </a:solidFill>
        <a:latin typeface="MetaBlackLF-Roman" pitchFamily="18" charset="0"/>
        <a:ea typeface="+mn-ea"/>
        <a:cs typeface="+mn-cs"/>
      </a:defRPr>
    </a:lvl8pPr>
    <a:lvl9pPr marL="3657600" algn="l" defTabSz="914400" rtl="0" eaLnBrk="1" latinLnBrk="0" hangingPunct="1">
      <a:defRPr sz="4800" kern="1200">
        <a:solidFill>
          <a:schemeClr val="tx1"/>
        </a:solidFill>
        <a:latin typeface="MetaBlackLF-Roman" pitchFamily="18" charset="0"/>
        <a:ea typeface="+mn-ea"/>
        <a:cs typeface="+mn-cs"/>
      </a:defRPr>
    </a:lvl9pPr>
  </p:defaultTextStyle>
  <p:extLst>
    <p:ext uri="{EFAFB233-063F-42B5-8137-9DF3F51BA10A}">
      <p15:sldGuideLst xmlns:p15="http://schemas.microsoft.com/office/powerpoint/2012/main">
        <p15:guide id="1" orient="horz" pos="256">
          <p15:clr>
            <a:srgbClr val="A4A3A4"/>
          </p15:clr>
        </p15:guide>
        <p15:guide id="2" pos="123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2"/>
    <a:srgbClr val="006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5" d="100"/>
          <a:sy n="55" d="100"/>
        </p:scale>
        <p:origin x="1286" y="43"/>
      </p:cViewPr>
      <p:guideLst>
        <p:guide orient="horz" pos="256"/>
        <p:guide pos="12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82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457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458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458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2CE2A7D-F967-4193-97BA-3BFB12D414EF}"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E59D77-2F80-4A82-89C8-40F10D46871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5E62DA-1EB8-46E2-8542-D337875368DE}"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A2B98-D390-4F0E-B6B4-0AB60ED16D2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62DA-1EB8-46E2-8542-D337875368DE}"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D87FE7-B3A1-4910-9F97-7EFF36C139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62DA-1EB8-46E2-8542-D337875368DE}"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DE838-D217-4483-BBC1-527B24FAA8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62DA-1EB8-46E2-8542-D337875368DE}"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C431E-2293-4EFB-A175-D2DEFA6F6F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E62DA-1EB8-46E2-8542-D337875368DE}"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D249D7-BC15-49FF-8806-8559D42688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5E62DA-1EB8-46E2-8542-D337875368DE}"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333196-3C9C-4BE1-8FA4-B6F6DA58A5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5E62DA-1EB8-46E2-8542-D337875368DE}" type="datetimeFigureOut">
              <a:rPr lang="en-US" smtClean="0"/>
              <a:pPr/>
              <a:t>6/8/2017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F3AB6B-0282-4E8D-BC31-CC0DFEC7A1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5E62DA-1EB8-46E2-8542-D337875368DE}" type="datetimeFigureOut">
              <a:rPr lang="en-US" smtClean="0"/>
              <a:pPr/>
              <a:t>6/8/2017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212098-4F1E-4C29-B943-DB739DDEF5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E62DA-1EB8-46E2-8542-D337875368DE}" type="datetimeFigureOut">
              <a:rPr lang="en-US" smtClean="0"/>
              <a:pPr/>
              <a:t>6/8/2017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609370-D77F-4BAD-B49D-C0524AB8ED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5E62DA-1EB8-46E2-8542-D337875368DE}"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E080E-A3E4-4680-8135-56E2AF868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5E62DA-1EB8-46E2-8542-D337875368DE}"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34A200-2628-4786-AD5B-3BFEE8D5EEE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E62DA-1EB8-46E2-8542-D337875368DE}" type="datetimeFigureOut">
              <a:rPr lang="en-US" smtClean="0"/>
              <a:pPr/>
              <a:t>6/8/2017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85EA6-513F-42C3-822E-883B8EAEDB38}" type="slidenum">
              <a:rPr lang="en-US" smtClean="0"/>
              <a:pPr/>
              <a:t>‹#›</a:t>
            </a:fld>
            <a:endParaRPr lang="en-US" dirty="0"/>
          </a:p>
        </p:txBody>
      </p:sp>
      <p:sp>
        <p:nvSpPr>
          <p:cNvPr id="7" name="Rectangle 8"/>
          <p:cNvSpPr>
            <a:spLocks noChangeArrowheads="1"/>
          </p:cNvSpPr>
          <p:nvPr userDrawn="1"/>
        </p:nvSpPr>
        <p:spPr bwMode="auto">
          <a:xfrm>
            <a:off x="1752600" y="0"/>
            <a:ext cx="7391400" cy="1535113"/>
          </a:xfrm>
          <a:prstGeom prst="rect">
            <a:avLst/>
          </a:prstGeom>
          <a:gradFill rotWithShape="0">
            <a:gsLst>
              <a:gs pos="0">
                <a:srgbClr val="FFFFFF"/>
              </a:gs>
              <a:gs pos="100000">
                <a:srgbClr val="E0C43A"/>
              </a:gs>
            </a:gsLst>
            <a:lin ang="0" scaled="1"/>
          </a:gradFill>
          <a:ln w="9525">
            <a:noFill/>
            <a:miter lim="800000"/>
            <a:headEnd/>
            <a:tailEnd/>
          </a:ln>
          <a:effectLst/>
        </p:spPr>
        <p:txBody>
          <a:bodyPr wrap="none" anchor="ctr"/>
          <a:lstStyle/>
          <a:p>
            <a:endParaRPr lang="en-US" dirty="0"/>
          </a:p>
        </p:txBody>
      </p:sp>
      <p:sp>
        <p:nvSpPr>
          <p:cNvPr id="8" name="Rectangle 9"/>
          <p:cNvSpPr>
            <a:spLocks noChangeArrowheads="1"/>
          </p:cNvSpPr>
          <p:nvPr userDrawn="1"/>
        </p:nvSpPr>
        <p:spPr bwMode="auto">
          <a:xfrm>
            <a:off x="0" y="1676400"/>
            <a:ext cx="1952625" cy="5181600"/>
          </a:xfrm>
          <a:prstGeom prst="rect">
            <a:avLst/>
          </a:prstGeom>
          <a:gradFill rotWithShape="0">
            <a:gsLst>
              <a:gs pos="0">
                <a:srgbClr val="FFFFFF"/>
              </a:gs>
              <a:gs pos="100000">
                <a:srgbClr val="006422"/>
              </a:gs>
            </a:gsLst>
            <a:lin ang="5400000" scaled="1"/>
          </a:gradFill>
          <a:ln w="9525">
            <a:noFill/>
            <a:miter lim="800000"/>
            <a:headEnd/>
            <a:tailEnd/>
          </a:ln>
          <a:effectLst/>
        </p:spPr>
        <p:txBody>
          <a:bodyPr wrap="none" anchor="ctr"/>
          <a:lstStyle/>
          <a:p>
            <a:endParaRPr lang="en-US" dirty="0"/>
          </a:p>
        </p:txBody>
      </p:sp>
      <p:pic>
        <p:nvPicPr>
          <p:cNvPr id="9" name="Picture 20" descr="Biplane-2c-thk"/>
          <p:cNvPicPr>
            <a:picLocks noChangeAspect="1" noChangeArrowheads="1"/>
          </p:cNvPicPr>
          <p:nvPr userDrawn="1"/>
        </p:nvPicPr>
        <p:blipFill>
          <a:blip r:embed="rId13" cstate="print"/>
          <a:srcRect/>
          <a:stretch>
            <a:fillRect/>
          </a:stretch>
        </p:blipFill>
        <p:spPr bwMode="auto">
          <a:xfrm>
            <a:off x="96838" y="420688"/>
            <a:ext cx="1855787" cy="8763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right.edu/research/compliance/institutional-review-board-charter-and-standard-operating-procedur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and Applying New HIPAA Policy Requirements</a:t>
            </a:r>
          </a:p>
        </p:txBody>
      </p:sp>
      <p:sp>
        <p:nvSpPr>
          <p:cNvPr id="3" name="Subtitle 2"/>
          <p:cNvSpPr>
            <a:spLocks noGrp="1"/>
          </p:cNvSpPr>
          <p:nvPr>
            <p:ph type="subTitle" idx="1"/>
          </p:nvPr>
        </p:nvSpPr>
        <p:spPr/>
        <p:txBody>
          <a:bodyPr/>
          <a:lstStyle/>
          <a:p>
            <a:r>
              <a:rPr lang="en-US" dirty="0"/>
              <a:t>May 15, 2017</a:t>
            </a:r>
          </a:p>
          <a:p>
            <a:r>
              <a:rPr lang="en-US" dirty="0"/>
              <a:t>WSU IRB Member Retreat</a:t>
            </a:r>
          </a:p>
        </p:txBody>
      </p:sp>
    </p:spTree>
    <p:extLst>
      <p:ext uri="{BB962C8B-B14F-4D97-AF65-F5344CB8AC3E}">
        <p14:creationId xmlns:p14="http://schemas.microsoft.com/office/powerpoint/2010/main" val="103092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b="1" dirty="0"/>
              <a:t>Protected Health Information</a:t>
            </a:r>
          </a:p>
        </p:txBody>
      </p:sp>
      <p:sp>
        <p:nvSpPr>
          <p:cNvPr id="3" name="Content Placeholder 2"/>
          <p:cNvSpPr>
            <a:spLocks noGrp="1"/>
          </p:cNvSpPr>
          <p:nvPr>
            <p:ph idx="1"/>
          </p:nvPr>
        </p:nvSpPr>
        <p:spPr>
          <a:xfrm>
            <a:off x="457200" y="1600200"/>
            <a:ext cx="8229600" cy="5022273"/>
          </a:xfrm>
        </p:spPr>
        <p:txBody>
          <a:bodyPr>
            <a:normAutofit fontScale="70000" lnSpcReduction="20000"/>
          </a:bodyPr>
          <a:lstStyle/>
          <a:p>
            <a:pPr marL="0" indent="0">
              <a:buNone/>
            </a:pPr>
            <a:r>
              <a:rPr lang="en-US" dirty="0"/>
              <a:t>PHI is individually identifiable health information, including demographic data that is collected from an individual, and:</a:t>
            </a:r>
          </a:p>
          <a:p>
            <a:endParaRPr lang="en-US" dirty="0"/>
          </a:p>
          <a:p>
            <a:r>
              <a:rPr lang="en-US" dirty="0"/>
              <a:t>Is created or received by a covered entity (i.e., MVH, Good Sam, Dayton Children’s etc.…); AND</a:t>
            </a:r>
          </a:p>
          <a:p>
            <a:pPr marL="0" indent="0">
              <a:buNone/>
            </a:pPr>
            <a:endParaRPr lang="en-US" dirty="0"/>
          </a:p>
          <a:p>
            <a:r>
              <a:rPr lang="en-US" dirty="0"/>
              <a:t>Relates to past present or future physical or mental health or condition of the individual; or the provision of health care to an individual; or the past present, or future payment for the provision of health care to an individual; AND</a:t>
            </a:r>
          </a:p>
          <a:p>
            <a:pPr marL="0" indent="0">
              <a:buNone/>
            </a:pPr>
            <a:endParaRPr lang="en-US" dirty="0"/>
          </a:p>
          <a:p>
            <a:r>
              <a:rPr lang="en-US" dirty="0"/>
              <a:t>Identifies the individual or where there is a reasonable basis to believe the information can be used to identify the individual; AND</a:t>
            </a:r>
          </a:p>
          <a:p>
            <a:pPr marL="0" indent="0">
              <a:buNone/>
            </a:pPr>
            <a:endParaRPr lang="en-US" dirty="0"/>
          </a:p>
          <a:p>
            <a:r>
              <a:rPr lang="en-US" dirty="0"/>
              <a:t>Is transmitted or maintained in any form or medium, whether electronic, paper or oral.</a:t>
            </a:r>
          </a:p>
          <a:p>
            <a:endParaRPr lang="en-US" dirty="0"/>
          </a:p>
        </p:txBody>
      </p:sp>
    </p:spTree>
    <p:extLst>
      <p:ext uri="{BB962C8B-B14F-4D97-AF65-F5344CB8AC3E}">
        <p14:creationId xmlns:p14="http://schemas.microsoft.com/office/powerpoint/2010/main" val="425017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HIPAA De-Identified</a:t>
            </a:r>
          </a:p>
        </p:txBody>
      </p:sp>
      <p:sp>
        <p:nvSpPr>
          <p:cNvPr id="3" name="Content Placeholder 2"/>
          <p:cNvSpPr>
            <a:spLocks noGrp="1"/>
          </p:cNvSpPr>
          <p:nvPr>
            <p:ph idx="1"/>
          </p:nvPr>
        </p:nvSpPr>
        <p:spPr>
          <a:xfrm>
            <a:off x="457200" y="1600200"/>
            <a:ext cx="8229600" cy="5036127"/>
          </a:xfrm>
        </p:spPr>
        <p:txBody>
          <a:bodyPr>
            <a:normAutofit fontScale="70000" lnSpcReduction="20000"/>
          </a:bodyPr>
          <a:lstStyle/>
          <a:p>
            <a:pPr marL="0" indent="0">
              <a:buNone/>
            </a:pPr>
            <a:r>
              <a:rPr lang="en-US" dirty="0"/>
              <a:t>To be considered “de-identified” under the Privacy Rule, EITHER:  all of the following 18 identifiers of the individual, their relatives, employers, or household members must have been removed from the individual’s data set by an individual that is not a member of the study team (e.g., medical records official, administrator of a database):</a:t>
            </a:r>
          </a:p>
          <a:p>
            <a:pPr marL="0" indent="0">
              <a:buNone/>
            </a:pPr>
            <a:endParaRPr lang="en-US" dirty="0"/>
          </a:p>
          <a:p>
            <a:pPr marL="0" indent="0">
              <a:buNone/>
            </a:pPr>
            <a:r>
              <a:rPr lang="en-US" dirty="0"/>
              <a:t>1.	Names (including the patient’s name and names of other 	individuals connected to the patient)</a:t>
            </a:r>
          </a:p>
          <a:p>
            <a:pPr marL="0" indent="0">
              <a:buNone/>
            </a:pPr>
            <a:r>
              <a:rPr lang="en-US" dirty="0"/>
              <a:t>2.	Geographic subdivisions smaller than a state (zip-code, street 	address, etc.…)</a:t>
            </a:r>
          </a:p>
          <a:p>
            <a:pPr marL="0" indent="0">
              <a:buNone/>
            </a:pPr>
            <a:r>
              <a:rPr lang="en-US" dirty="0"/>
              <a:t>3.	All elements of a date (except year) including birth date, 	admission date, discharge date, date of death, and all ages 	over 89)</a:t>
            </a:r>
          </a:p>
          <a:p>
            <a:pPr marL="0" indent="0">
              <a:buNone/>
            </a:pPr>
            <a:r>
              <a:rPr lang="en-US" dirty="0"/>
              <a:t>4.	Telephone numbers</a:t>
            </a:r>
          </a:p>
          <a:p>
            <a:pPr marL="0" indent="0">
              <a:buNone/>
            </a:pPr>
            <a:r>
              <a:rPr lang="en-US" dirty="0"/>
              <a:t>5.	Fax numbers</a:t>
            </a:r>
          </a:p>
          <a:p>
            <a:pPr marL="0" indent="0">
              <a:buNone/>
            </a:pPr>
            <a:r>
              <a:rPr lang="en-US" dirty="0"/>
              <a:t>6.	E-mail address</a:t>
            </a:r>
          </a:p>
          <a:p>
            <a:endParaRPr lang="en-US" dirty="0"/>
          </a:p>
        </p:txBody>
      </p:sp>
    </p:spTree>
    <p:extLst>
      <p:ext uri="{BB962C8B-B14F-4D97-AF65-F5344CB8AC3E}">
        <p14:creationId xmlns:p14="http://schemas.microsoft.com/office/powerpoint/2010/main" val="60698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De-Identified</a:t>
            </a:r>
          </a:p>
        </p:txBody>
      </p:sp>
      <p:sp>
        <p:nvSpPr>
          <p:cNvPr id="3" name="Content Placeholder 2"/>
          <p:cNvSpPr>
            <a:spLocks noGrp="1"/>
          </p:cNvSpPr>
          <p:nvPr>
            <p:ph idx="1"/>
          </p:nvPr>
        </p:nvSpPr>
        <p:spPr>
          <a:xfrm>
            <a:off x="457200" y="1600200"/>
            <a:ext cx="8229600" cy="5091545"/>
          </a:xfrm>
        </p:spPr>
        <p:txBody>
          <a:bodyPr>
            <a:normAutofit fontScale="70000" lnSpcReduction="20000"/>
          </a:bodyPr>
          <a:lstStyle/>
          <a:p>
            <a:pPr marL="0" indent="0">
              <a:buNone/>
            </a:pPr>
            <a:r>
              <a:rPr lang="en-US" dirty="0"/>
              <a:t>7.	Social security number</a:t>
            </a:r>
          </a:p>
          <a:p>
            <a:pPr marL="0" indent="0">
              <a:buNone/>
            </a:pPr>
            <a:r>
              <a:rPr lang="en-US" dirty="0"/>
              <a:t>8.	Medical record number</a:t>
            </a:r>
          </a:p>
          <a:p>
            <a:pPr marL="0" indent="0">
              <a:buNone/>
            </a:pPr>
            <a:r>
              <a:rPr lang="en-US" dirty="0"/>
              <a:t>9.	Health plan beneficiary numbers</a:t>
            </a:r>
          </a:p>
          <a:p>
            <a:pPr marL="0" indent="0">
              <a:buNone/>
            </a:pPr>
            <a:r>
              <a:rPr lang="en-US" dirty="0"/>
              <a:t>10.	Account numbers</a:t>
            </a:r>
          </a:p>
          <a:p>
            <a:pPr marL="0" indent="0">
              <a:buNone/>
            </a:pPr>
            <a:r>
              <a:rPr lang="en-US" dirty="0"/>
              <a:t>11.	Certificate/license numbers</a:t>
            </a:r>
          </a:p>
          <a:p>
            <a:pPr marL="0" indent="0">
              <a:buNone/>
            </a:pPr>
            <a:r>
              <a:rPr lang="en-US" dirty="0"/>
              <a:t>12.	Vehicle identifiers and serial numbers including license plates</a:t>
            </a:r>
          </a:p>
          <a:p>
            <a:pPr marL="0" indent="0">
              <a:buNone/>
            </a:pPr>
            <a:r>
              <a:rPr lang="en-US" dirty="0"/>
              <a:t>13.	Device identifiers and serial numbers</a:t>
            </a:r>
          </a:p>
          <a:p>
            <a:pPr marL="0" indent="0">
              <a:buNone/>
            </a:pPr>
            <a:r>
              <a:rPr lang="en-US" dirty="0"/>
              <a:t>14.	Web universal resource locators (URLs)</a:t>
            </a:r>
          </a:p>
          <a:p>
            <a:pPr marL="0" indent="0">
              <a:buNone/>
            </a:pPr>
            <a:r>
              <a:rPr lang="en-US" dirty="0"/>
              <a:t>15.	Internet protocol (IP) address numbers</a:t>
            </a:r>
          </a:p>
          <a:p>
            <a:pPr marL="0" indent="0">
              <a:buNone/>
            </a:pPr>
            <a:r>
              <a:rPr lang="en-US" dirty="0"/>
              <a:t>16.	Biometric identifiers including fingerprints and voice prints</a:t>
            </a:r>
          </a:p>
          <a:p>
            <a:pPr marL="0" indent="0">
              <a:buNone/>
            </a:pPr>
            <a:r>
              <a:rPr lang="en-US" dirty="0"/>
              <a:t>17.	Full face photographic (or comparable) images</a:t>
            </a:r>
          </a:p>
          <a:p>
            <a:pPr marL="0" indent="0">
              <a:buNone/>
            </a:pPr>
            <a:r>
              <a:rPr lang="en-US" dirty="0"/>
              <a:t>18.	Any other unique identifying number, characteristic, or code 	unless otherwise permitted by the Privacy Rule for re-	identification, and</a:t>
            </a:r>
          </a:p>
          <a:p>
            <a:pPr marL="0" indent="0">
              <a:buNone/>
            </a:pPr>
            <a:endParaRPr lang="en-US" dirty="0"/>
          </a:p>
          <a:p>
            <a:endParaRPr lang="en-US" dirty="0"/>
          </a:p>
        </p:txBody>
      </p:sp>
    </p:spTree>
    <p:extLst>
      <p:ext uri="{BB962C8B-B14F-4D97-AF65-F5344CB8AC3E}">
        <p14:creationId xmlns:p14="http://schemas.microsoft.com/office/powerpoint/2010/main" val="292140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De-Identified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covered entity does not have actual knowledge that the information could be used alone or in combination with other information to identify an individual who is a subject of the information.</a:t>
            </a:r>
          </a:p>
          <a:p>
            <a:pPr marL="0" indent="0">
              <a:buNone/>
            </a:pPr>
            <a:endParaRPr lang="en-US" dirty="0"/>
          </a:p>
          <a:p>
            <a:pPr marL="0" indent="0">
              <a:buNone/>
            </a:pPr>
            <a:r>
              <a:rPr lang="en-US" dirty="0"/>
              <a:t>OR</a:t>
            </a:r>
          </a:p>
          <a:p>
            <a:pPr marL="0" indent="0">
              <a:buNone/>
            </a:pPr>
            <a:endParaRPr lang="en-US" dirty="0"/>
          </a:p>
          <a:p>
            <a:pPr marL="0" indent="0">
              <a:buNone/>
            </a:pPr>
            <a:r>
              <a:rPr lang="en-US" dirty="0"/>
              <a:t>The data is grouped in such a way that a qualified statistician using accepted analytic techniques concludes that the risk of identification based on the information in the data set is substantially limited, and that if the information is used alone or in combination with other reasonably available information, it does not identify an individual subject (e.g., aggregate data) [45 CFR 164.514(b)].</a:t>
            </a:r>
          </a:p>
          <a:p>
            <a:pPr marL="0" indent="0">
              <a:buNone/>
            </a:pPr>
            <a:endParaRPr lang="en-US" dirty="0"/>
          </a:p>
        </p:txBody>
      </p:sp>
    </p:spTree>
    <p:extLst>
      <p:ext uri="{BB962C8B-B14F-4D97-AF65-F5344CB8AC3E}">
        <p14:creationId xmlns:p14="http://schemas.microsoft.com/office/powerpoint/2010/main" val="102111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Coded</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Coded means that:</a:t>
            </a:r>
          </a:p>
          <a:p>
            <a:pPr marL="0" indent="0">
              <a:buNone/>
            </a:pPr>
            <a:endParaRPr lang="en-US" dirty="0"/>
          </a:p>
          <a:p>
            <a:pPr marL="0" indent="0">
              <a:buNone/>
            </a:pPr>
            <a:r>
              <a:rPr lang="en-US" dirty="0"/>
              <a:t>Identifying information (such as name or social security number) that would enable the investigator to readily ascertain the identity of the individual to whom the private information or specimens pertain has been replaced with a number, letter, symbol, or combination thereof (i.e., the code); and</a:t>
            </a:r>
          </a:p>
          <a:p>
            <a:pPr marL="0" indent="0">
              <a:buNone/>
            </a:pPr>
            <a:endParaRPr lang="en-US" dirty="0"/>
          </a:p>
          <a:p>
            <a:pPr marL="0" indent="0">
              <a:buNone/>
            </a:pPr>
            <a:r>
              <a:rPr lang="en-US" dirty="0"/>
              <a:t>A key to decipher the code exists, enabling linkage of the identifying information to the private information or specimens.  - OHRP 2008 Guidance</a:t>
            </a:r>
          </a:p>
          <a:p>
            <a:endParaRPr lang="en-US" dirty="0"/>
          </a:p>
        </p:txBody>
      </p:sp>
    </p:spTree>
    <p:extLst>
      <p:ext uri="{BB962C8B-B14F-4D97-AF65-F5344CB8AC3E}">
        <p14:creationId xmlns:p14="http://schemas.microsoft.com/office/powerpoint/2010/main" val="32153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Is it PHI?</a:t>
            </a:r>
          </a:p>
        </p:txBody>
      </p:sp>
      <p:sp>
        <p:nvSpPr>
          <p:cNvPr id="3" name="Content Placeholder 2"/>
          <p:cNvSpPr>
            <a:spLocks noGrp="1"/>
          </p:cNvSpPr>
          <p:nvPr>
            <p:ph idx="1"/>
          </p:nvPr>
        </p:nvSpPr>
        <p:spPr/>
        <p:txBody>
          <a:bodyPr>
            <a:normAutofit fontScale="85000" lnSpcReduction="20000"/>
          </a:bodyPr>
          <a:lstStyle/>
          <a:p>
            <a:r>
              <a:rPr lang="en-US" dirty="0"/>
              <a:t>First and Last Name</a:t>
            </a:r>
          </a:p>
          <a:p>
            <a:r>
              <a:rPr lang="en-US" dirty="0"/>
              <a:t>Blood Pressure, Date of Cardiac Surgery, Chest X-Rays </a:t>
            </a:r>
          </a:p>
          <a:p>
            <a:r>
              <a:rPr lang="en-US" dirty="0"/>
              <a:t>Electronic survey of Wright State students by a Wright State student as to date of flu shot in past twelve months</a:t>
            </a:r>
          </a:p>
          <a:p>
            <a:r>
              <a:rPr lang="en-US" dirty="0"/>
              <a:t>Chart review where Miami Valley researcher only recorded age, weight and smoking status from medical records</a:t>
            </a:r>
          </a:p>
          <a:p>
            <a:r>
              <a:rPr lang="en-US" dirty="0"/>
              <a:t>Utilizing a data set that had been extracted by the medical records department at Dayton Children’s Hospital that only contains age, cancer diagnosis, weight, and medications taken in past 12 months</a:t>
            </a:r>
          </a:p>
          <a:p>
            <a:endParaRPr lang="en-US" dirty="0"/>
          </a:p>
        </p:txBody>
      </p:sp>
    </p:spTree>
    <p:extLst>
      <p:ext uri="{BB962C8B-B14F-4D97-AF65-F5344CB8AC3E}">
        <p14:creationId xmlns:p14="http://schemas.microsoft.com/office/powerpoint/2010/main" val="133683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Authorization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Researchers are required to obtain a written authorization for the use and disclosure of a human subject’s PHI for a research study unless the IRB has granted a waiver.</a:t>
            </a:r>
          </a:p>
          <a:p>
            <a:endParaRPr lang="en-US" dirty="0"/>
          </a:p>
          <a:p>
            <a:pPr marL="0" indent="0">
              <a:buNone/>
            </a:pPr>
            <a:r>
              <a:rPr lang="en-US" dirty="0"/>
              <a:t>The purpose of a written authorization is to inform a potential human subject:</a:t>
            </a:r>
          </a:p>
          <a:p>
            <a:endParaRPr lang="en-US" dirty="0"/>
          </a:p>
          <a:p>
            <a:r>
              <a:rPr lang="en-US" dirty="0"/>
              <a:t>How his/her PHI and research information (collected or created) is to be used, and</a:t>
            </a:r>
          </a:p>
          <a:p>
            <a:r>
              <a:rPr lang="en-US" dirty="0"/>
              <a:t>With whom the information will be shared </a:t>
            </a:r>
          </a:p>
          <a:p>
            <a:r>
              <a:rPr lang="en-US" dirty="0"/>
              <a:t>All required elements and statements must be included in the document, if not waived by the IRB.</a:t>
            </a:r>
          </a:p>
          <a:p>
            <a:endParaRPr lang="en-US" dirty="0"/>
          </a:p>
        </p:txBody>
      </p:sp>
    </p:spTree>
    <p:extLst>
      <p:ext uri="{BB962C8B-B14F-4D97-AF65-F5344CB8AC3E}">
        <p14:creationId xmlns:p14="http://schemas.microsoft.com/office/powerpoint/2010/main" val="410206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a:t>Issues with Sponsor </a:t>
            </a:r>
            <a:br>
              <a:rPr lang="en-US" b="1" dirty="0"/>
            </a:br>
            <a:r>
              <a:rPr lang="en-US" b="1" dirty="0"/>
              <a:t>Authorization Language</a:t>
            </a:r>
          </a:p>
        </p:txBody>
      </p:sp>
      <p:sp>
        <p:nvSpPr>
          <p:cNvPr id="3" name="Content Placeholder 2"/>
          <p:cNvSpPr>
            <a:spLocks noGrp="1"/>
          </p:cNvSpPr>
          <p:nvPr>
            <p:ph idx="1"/>
          </p:nvPr>
        </p:nvSpPr>
        <p:spPr/>
        <p:txBody>
          <a:bodyPr>
            <a:normAutofit fontScale="92500" lnSpcReduction="10000"/>
          </a:bodyPr>
          <a:lstStyle/>
          <a:p>
            <a:r>
              <a:rPr lang="en-US" dirty="0"/>
              <a:t>Sponsor Not Covered Entity/Business Associate</a:t>
            </a:r>
          </a:p>
          <a:p>
            <a:r>
              <a:rPr lang="en-US" dirty="0"/>
              <a:t>Legalistic Language Prohibited (8th grade reading level)</a:t>
            </a:r>
          </a:p>
          <a:p>
            <a:r>
              <a:rPr lang="en-US" dirty="0"/>
              <a:t>Separate Decision </a:t>
            </a:r>
          </a:p>
          <a:p>
            <a:pPr marL="0" indent="0">
              <a:buNone/>
            </a:pPr>
            <a:endParaRPr lang="en-US" dirty="0"/>
          </a:p>
          <a:p>
            <a:pPr marL="0" indent="0">
              <a:buNone/>
            </a:pPr>
            <a:r>
              <a:rPr lang="en-US" dirty="0"/>
              <a:t>Example Policy Language:  Any proposed deviation to template language must be submitted according to the IRB’s current study application requirements for review and approval.</a:t>
            </a:r>
          </a:p>
          <a:p>
            <a:endParaRPr lang="en-US" dirty="0"/>
          </a:p>
        </p:txBody>
      </p:sp>
    </p:spTree>
    <p:extLst>
      <p:ext uri="{BB962C8B-B14F-4D97-AF65-F5344CB8AC3E}">
        <p14:creationId xmlns:p14="http://schemas.microsoft.com/office/powerpoint/2010/main" val="80833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Screening Questions</a:t>
            </a:r>
          </a:p>
        </p:txBody>
      </p:sp>
      <p:sp>
        <p:nvSpPr>
          <p:cNvPr id="3" name="Content Placeholder 2"/>
          <p:cNvSpPr>
            <a:spLocks noGrp="1"/>
          </p:cNvSpPr>
          <p:nvPr>
            <p:ph idx="1"/>
          </p:nvPr>
        </p:nvSpPr>
        <p:spPr/>
        <p:txBody>
          <a:bodyPr>
            <a:normAutofit fontScale="85000" lnSpcReduction="10000"/>
          </a:bodyPr>
          <a:lstStyle/>
          <a:p>
            <a:pPr marL="0" indent="0">
              <a:buNone/>
            </a:pPr>
            <a:endParaRPr lang="en-US" dirty="0"/>
          </a:p>
          <a:p>
            <a:pPr lvl="0"/>
            <a:r>
              <a:rPr lang="en-US" dirty="0"/>
              <a:t>What specific data will be collected and used for the research study?</a:t>
            </a:r>
          </a:p>
          <a:p>
            <a:pPr lvl="0"/>
            <a:r>
              <a:rPr lang="en-US" dirty="0"/>
              <a:t>Is the source(s) of the data a covered entity?</a:t>
            </a:r>
          </a:p>
          <a:p>
            <a:pPr lvl="0"/>
            <a:r>
              <a:rPr lang="en-US" dirty="0"/>
              <a:t>Does the source exist as a de-identified data set or identifiable?</a:t>
            </a:r>
          </a:p>
          <a:p>
            <a:pPr lvl="0"/>
            <a:r>
              <a:rPr lang="en-US" dirty="0"/>
              <a:t>Who will be recording it from an identifiable source?</a:t>
            </a:r>
          </a:p>
          <a:p>
            <a:pPr lvl="0"/>
            <a:r>
              <a:rPr lang="en-US" dirty="0"/>
              <a:t>Does all of the data already exist?</a:t>
            </a:r>
          </a:p>
          <a:p>
            <a:pPr lvl="0"/>
            <a:r>
              <a:rPr lang="en-US" dirty="0"/>
              <a:t>If it doesn’t all already exist, will prospective data be generated for non-research purposes?</a:t>
            </a:r>
          </a:p>
          <a:p>
            <a:endParaRPr lang="en-US" dirty="0"/>
          </a:p>
        </p:txBody>
      </p:sp>
    </p:spTree>
    <p:extLst>
      <p:ext uri="{BB962C8B-B14F-4D97-AF65-F5344CB8AC3E}">
        <p14:creationId xmlns:p14="http://schemas.microsoft.com/office/powerpoint/2010/main" val="393131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Expedited Review Refresher</a:t>
            </a:r>
          </a:p>
        </p:txBody>
      </p:sp>
      <p:sp>
        <p:nvSpPr>
          <p:cNvPr id="3" name="Subtitle 2"/>
          <p:cNvSpPr>
            <a:spLocks noGrp="1"/>
          </p:cNvSpPr>
          <p:nvPr>
            <p:ph type="subTitle" idx="1"/>
          </p:nvPr>
        </p:nvSpPr>
        <p:spPr/>
        <p:txBody>
          <a:bodyPr/>
          <a:lstStyle/>
          <a:p>
            <a:r>
              <a:rPr lang="en-US" dirty="0"/>
              <a:t>May 15, 2017</a:t>
            </a:r>
          </a:p>
          <a:p>
            <a:r>
              <a:rPr lang="en-US" dirty="0"/>
              <a:t>WSU IRB Member Retreat</a:t>
            </a:r>
          </a:p>
        </p:txBody>
      </p:sp>
    </p:spTree>
    <p:extLst>
      <p:ext uri="{BB962C8B-B14F-4D97-AF65-F5344CB8AC3E}">
        <p14:creationId xmlns:p14="http://schemas.microsoft.com/office/powerpoint/2010/main" val="401950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IRB Member Resources</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endParaRPr lang="en-US" dirty="0"/>
          </a:p>
          <a:p>
            <a:pPr marL="0" indent="0" algn="ctr">
              <a:buNone/>
            </a:pPr>
            <a:endParaRPr lang="en-US" dirty="0"/>
          </a:p>
          <a:p>
            <a:pPr marL="0" indent="0" algn="ctr">
              <a:buNone/>
            </a:pPr>
            <a:r>
              <a:rPr lang="en-US" dirty="0"/>
              <a:t>New IRB Member Toolbox Webpage</a:t>
            </a:r>
          </a:p>
        </p:txBody>
      </p:sp>
    </p:spTree>
    <p:extLst>
      <p:ext uri="{BB962C8B-B14F-4D97-AF65-F5344CB8AC3E}">
        <p14:creationId xmlns:p14="http://schemas.microsoft.com/office/powerpoint/2010/main" val="408867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Types of Review</a:t>
            </a:r>
          </a:p>
        </p:txBody>
      </p:sp>
      <p:sp>
        <p:nvSpPr>
          <p:cNvPr id="3" name="Content Placeholder 2"/>
          <p:cNvSpPr>
            <a:spLocks noGrp="1"/>
          </p:cNvSpPr>
          <p:nvPr>
            <p:ph idx="1"/>
          </p:nvPr>
        </p:nvSpPr>
        <p:spPr/>
        <p:txBody>
          <a:bodyPr/>
          <a:lstStyle/>
          <a:p>
            <a:r>
              <a:rPr lang="en-US" dirty="0"/>
              <a:t>Administrative Review - Exempt Determinations, NHSR, Miscellaneous Submissions</a:t>
            </a:r>
          </a:p>
          <a:p>
            <a:r>
              <a:rPr lang="en-US" dirty="0"/>
              <a:t>Expedited Review</a:t>
            </a:r>
          </a:p>
          <a:p>
            <a:r>
              <a:rPr lang="en-US" dirty="0"/>
              <a:t>Full Board Review</a:t>
            </a:r>
          </a:p>
        </p:txBody>
      </p:sp>
    </p:spTree>
    <p:extLst>
      <p:ext uri="{BB962C8B-B14F-4D97-AF65-F5344CB8AC3E}">
        <p14:creationId xmlns:p14="http://schemas.microsoft.com/office/powerpoint/2010/main" val="25538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b="1" dirty="0"/>
              <a:t>Is it human subject research?</a:t>
            </a:r>
          </a:p>
        </p:txBody>
      </p:sp>
      <p:sp>
        <p:nvSpPr>
          <p:cNvPr id="3" name="Content Placeholder 2"/>
          <p:cNvSpPr>
            <a:spLocks noGrp="1"/>
          </p:cNvSpPr>
          <p:nvPr>
            <p:ph idx="1"/>
          </p:nvPr>
        </p:nvSpPr>
        <p:spPr/>
        <p:txBody>
          <a:bodyPr/>
          <a:lstStyle/>
          <a:p>
            <a:pPr marL="0" indent="0">
              <a:buNone/>
            </a:pPr>
            <a:r>
              <a:rPr lang="en-US" dirty="0"/>
              <a:t>Human subject means a living individual about whom an investigator (whether professional or student) conducting research obtains:</a:t>
            </a:r>
          </a:p>
          <a:p>
            <a:pPr lvl="1"/>
            <a:r>
              <a:rPr lang="en-US" dirty="0"/>
              <a:t> Data through intervention or interaction with the individual, or</a:t>
            </a:r>
          </a:p>
          <a:p>
            <a:pPr lvl="1"/>
            <a:r>
              <a:rPr lang="en-US" dirty="0"/>
              <a:t>Identifiable private information.</a:t>
            </a:r>
          </a:p>
        </p:txBody>
      </p:sp>
    </p:spTree>
    <p:extLst>
      <p:ext uri="{BB962C8B-B14F-4D97-AF65-F5344CB8AC3E}">
        <p14:creationId xmlns:p14="http://schemas.microsoft.com/office/powerpoint/2010/main" val="72725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b="1" dirty="0"/>
              <a:t>Is it human subject research?</a:t>
            </a:r>
          </a:p>
        </p:txBody>
      </p:sp>
      <p:sp>
        <p:nvSpPr>
          <p:cNvPr id="3" name="Content Placeholder 2"/>
          <p:cNvSpPr>
            <a:spLocks noGrp="1"/>
          </p:cNvSpPr>
          <p:nvPr>
            <p:ph idx="1"/>
          </p:nvPr>
        </p:nvSpPr>
        <p:spPr>
          <a:xfrm>
            <a:off x="457200" y="1600200"/>
            <a:ext cx="8229600" cy="5025452"/>
          </a:xfrm>
        </p:spPr>
        <p:txBody>
          <a:bodyPr>
            <a:normAutofit fontScale="85000" lnSpcReduction="20000"/>
          </a:bodyPr>
          <a:lstStyle/>
          <a:p>
            <a:pPr marL="0" indent="0">
              <a:buNone/>
            </a:pPr>
            <a:r>
              <a:rPr lang="en-US" b="1" dirty="0"/>
              <a:t>Private information </a:t>
            </a:r>
            <a:r>
              <a:rPr lang="en-US" dirty="0"/>
              <a:t>includes information about behavior that occurs in a context in which an individual can reasonably expect that no observation or recording is taking place, and information which has been provided for specific purposes by an individual and which the individual can reasonably expect will not be made public (for example, a medical record). </a:t>
            </a:r>
          </a:p>
          <a:p>
            <a:pPr marL="0" indent="0">
              <a:buNone/>
            </a:pPr>
            <a:endParaRPr lang="en-US" dirty="0"/>
          </a:p>
          <a:p>
            <a:pPr marL="0" indent="0">
              <a:buNone/>
            </a:pPr>
            <a:r>
              <a:rPr lang="en-US" dirty="0"/>
              <a:t>Private information must be </a:t>
            </a:r>
            <a:r>
              <a:rPr lang="en-US" b="1" dirty="0"/>
              <a:t>individually identifiable </a:t>
            </a:r>
            <a:r>
              <a:rPr lang="en-US" dirty="0"/>
              <a:t>(i.e., the identity of the subject is or may </a:t>
            </a:r>
            <a:r>
              <a:rPr lang="en-US" b="1" dirty="0"/>
              <a:t>readily be ascertained </a:t>
            </a:r>
            <a:r>
              <a:rPr lang="en-US" dirty="0"/>
              <a:t>by the investigator or associated with the information) in order for obtaining the information to constitute research involving human subjects.</a:t>
            </a:r>
          </a:p>
        </p:txBody>
      </p:sp>
    </p:spTree>
    <p:extLst>
      <p:ext uri="{BB962C8B-B14F-4D97-AF65-F5344CB8AC3E}">
        <p14:creationId xmlns:p14="http://schemas.microsoft.com/office/powerpoint/2010/main" val="22434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Exempt from IRB Review</a:t>
            </a:r>
          </a:p>
        </p:txBody>
      </p:sp>
      <p:sp>
        <p:nvSpPr>
          <p:cNvPr id="3" name="Content Placeholder 2"/>
          <p:cNvSpPr>
            <a:spLocks noGrp="1"/>
          </p:cNvSpPr>
          <p:nvPr>
            <p:ph idx="1"/>
          </p:nvPr>
        </p:nvSpPr>
        <p:spPr/>
        <p:txBody>
          <a:bodyPr/>
          <a:lstStyle/>
          <a:p>
            <a:r>
              <a:rPr lang="en-US" dirty="0"/>
              <a:t>6 Categories</a:t>
            </a:r>
          </a:p>
          <a:p>
            <a:r>
              <a:rPr lang="en-US" dirty="0"/>
              <a:t>Not applicable to research involving prisoners</a:t>
            </a:r>
          </a:p>
          <a:p>
            <a:r>
              <a:rPr lang="en-US" dirty="0"/>
              <a:t>Categories 1-5 not applicable to FDA-regulated research</a:t>
            </a:r>
          </a:p>
          <a:p>
            <a:endParaRPr lang="en-US" dirty="0"/>
          </a:p>
        </p:txBody>
      </p:sp>
    </p:spTree>
    <p:extLst>
      <p:ext uri="{BB962C8B-B14F-4D97-AF65-F5344CB8AC3E}">
        <p14:creationId xmlns:p14="http://schemas.microsoft.com/office/powerpoint/2010/main" val="55747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Exempt Category #2</a:t>
            </a:r>
          </a:p>
        </p:txBody>
      </p:sp>
      <p:sp>
        <p:nvSpPr>
          <p:cNvPr id="3" name="Content Placeholder 2"/>
          <p:cNvSpPr>
            <a:spLocks noGrp="1"/>
          </p:cNvSpPr>
          <p:nvPr>
            <p:ph idx="1"/>
          </p:nvPr>
        </p:nvSpPr>
        <p:spPr/>
        <p:txBody>
          <a:bodyPr/>
          <a:lstStyle/>
          <a:p>
            <a:r>
              <a:rPr lang="en-US" dirty="0"/>
              <a:t>Research involving the use of educational tests (cognitive, diagnostic, aptitude, achievement), survey procedures, interview procedures or observation of public behavior, unless:</a:t>
            </a:r>
          </a:p>
          <a:p>
            <a:pPr lvl="1"/>
            <a:r>
              <a:rPr lang="en-US" dirty="0"/>
              <a:t>(i) information obtained is recorded in such a manner that human subjects can be identified, directly or through identifiers linked to the subjects;</a:t>
            </a:r>
          </a:p>
        </p:txBody>
      </p:sp>
    </p:spTree>
    <p:extLst>
      <p:ext uri="{BB962C8B-B14F-4D97-AF65-F5344CB8AC3E}">
        <p14:creationId xmlns:p14="http://schemas.microsoft.com/office/powerpoint/2010/main" val="6558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Exempt Category #2</a:t>
            </a:r>
          </a:p>
        </p:txBody>
      </p:sp>
      <p:sp>
        <p:nvSpPr>
          <p:cNvPr id="3" name="Content Placeholder 2"/>
          <p:cNvSpPr>
            <a:spLocks noGrp="1"/>
          </p:cNvSpPr>
          <p:nvPr>
            <p:ph idx="1"/>
          </p:nvPr>
        </p:nvSpPr>
        <p:spPr/>
        <p:txBody>
          <a:bodyPr/>
          <a:lstStyle/>
          <a:p>
            <a:pPr lvl="1"/>
            <a:r>
              <a:rPr lang="en-US" b="1" u="sng" dirty="0"/>
              <a:t>and</a:t>
            </a:r>
            <a:r>
              <a:rPr lang="en-US" dirty="0"/>
              <a:t> (ii) any disclosure of the human subjects' responses outside the research could reasonably place the subjects at risk of criminal or civil liability or be damaging to the subjects' financial standing, employability, or reputation.</a:t>
            </a:r>
          </a:p>
          <a:p>
            <a:pPr marL="457200" lvl="1" indent="0">
              <a:buNone/>
            </a:pPr>
            <a:endParaRPr lang="en-US" dirty="0"/>
          </a:p>
          <a:p>
            <a:pPr marL="457200" lvl="1" indent="0">
              <a:buNone/>
            </a:pPr>
            <a:r>
              <a:rPr lang="en-US" dirty="0"/>
              <a:t>Research Involving Children: #2 can only apply to observational research where investigators do not participate in activities being observed.</a:t>
            </a:r>
          </a:p>
        </p:txBody>
      </p:sp>
    </p:spTree>
    <p:extLst>
      <p:ext uri="{BB962C8B-B14F-4D97-AF65-F5344CB8AC3E}">
        <p14:creationId xmlns:p14="http://schemas.microsoft.com/office/powerpoint/2010/main" val="241766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Exempt Category #4</a:t>
            </a:r>
          </a:p>
        </p:txBody>
      </p:sp>
      <p:sp>
        <p:nvSpPr>
          <p:cNvPr id="3" name="Content Placeholder 2"/>
          <p:cNvSpPr>
            <a:spLocks noGrp="1"/>
          </p:cNvSpPr>
          <p:nvPr>
            <p:ph idx="1"/>
          </p:nvPr>
        </p:nvSpPr>
        <p:spPr/>
        <p:txBody>
          <a:bodyPr/>
          <a:lstStyle/>
          <a:p>
            <a:pPr marL="0" indent="0">
              <a:buNone/>
            </a:pPr>
            <a:r>
              <a:rPr lang="en-US" dirty="0"/>
              <a:t>Research involving the collection or study of existing data, documents, records, pathological specimens, or diagnostic specimens, if these sources are publicly available or if the information is recorded by the investigator in such a manner that subjects </a:t>
            </a:r>
            <a:r>
              <a:rPr lang="en-US" u="sng" dirty="0"/>
              <a:t>cannot be identified, directly or through identifiers linked to the subjects.</a:t>
            </a:r>
          </a:p>
        </p:txBody>
      </p:sp>
    </p:spTree>
    <p:extLst>
      <p:ext uri="{BB962C8B-B14F-4D97-AF65-F5344CB8AC3E}">
        <p14:creationId xmlns:p14="http://schemas.microsoft.com/office/powerpoint/2010/main" val="2896072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Data</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De-Identified Data</a:t>
            </a:r>
          </a:p>
          <a:p>
            <a:pPr marL="0" indent="0" algn="ctr">
              <a:buNone/>
            </a:pPr>
            <a:r>
              <a:rPr lang="en-US" dirty="0"/>
              <a:t>(HIPAA – Not PHI or HSR)</a:t>
            </a:r>
          </a:p>
          <a:p>
            <a:pPr marL="0" indent="0" algn="ctr">
              <a:buNone/>
            </a:pPr>
            <a:r>
              <a:rPr lang="en-US" dirty="0"/>
              <a:t>vs.</a:t>
            </a:r>
          </a:p>
          <a:p>
            <a:pPr marL="0" indent="0" algn="ctr">
              <a:buNone/>
            </a:pPr>
            <a:r>
              <a:rPr lang="en-US" dirty="0"/>
              <a:t>Not Readily Identifiable Data</a:t>
            </a:r>
          </a:p>
          <a:p>
            <a:pPr marL="0" indent="0" algn="ctr">
              <a:buNone/>
            </a:pPr>
            <a:r>
              <a:rPr lang="en-US" dirty="0"/>
              <a:t>(OHRP/FDA – PHI and HSR )</a:t>
            </a:r>
          </a:p>
        </p:txBody>
      </p:sp>
    </p:spTree>
    <p:extLst>
      <p:ext uri="{BB962C8B-B14F-4D97-AF65-F5344CB8AC3E}">
        <p14:creationId xmlns:p14="http://schemas.microsoft.com/office/powerpoint/2010/main" val="100004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Consent Not Required</a:t>
            </a:r>
          </a:p>
        </p:txBody>
      </p:sp>
      <p:sp>
        <p:nvSpPr>
          <p:cNvPr id="3" name="Content Placeholder 2"/>
          <p:cNvSpPr>
            <a:spLocks noGrp="1"/>
          </p:cNvSpPr>
          <p:nvPr>
            <p:ph idx="1"/>
          </p:nvPr>
        </p:nvSpPr>
        <p:spPr/>
        <p:txBody>
          <a:bodyPr>
            <a:normAutofit fontScale="92500"/>
          </a:bodyPr>
          <a:lstStyle/>
          <a:p>
            <a:pPr marL="0" indent="0">
              <a:buNone/>
            </a:pPr>
            <a:r>
              <a:rPr lang="en-US" dirty="0"/>
              <a:t>However, institution may require the following if exempt research involves interactions with subjects:</a:t>
            </a:r>
          </a:p>
          <a:p>
            <a:pPr marL="0" indent="0">
              <a:buNone/>
            </a:pPr>
            <a:endParaRPr lang="en-US" dirty="0"/>
          </a:p>
          <a:p>
            <a:pPr marL="0" indent="0">
              <a:buNone/>
            </a:pPr>
            <a:r>
              <a:rPr lang="en-US" dirty="0"/>
              <a:t>There will be a consent process that will disclose such information as:</a:t>
            </a:r>
          </a:p>
          <a:p>
            <a:pPr lvl="1"/>
            <a:r>
              <a:rPr lang="en-US" dirty="0"/>
              <a:t>That the activities involve research.</a:t>
            </a:r>
          </a:p>
          <a:p>
            <a:pPr lvl="1"/>
            <a:r>
              <a:rPr lang="en-US" dirty="0"/>
              <a:t> The procedures to be performed.</a:t>
            </a:r>
          </a:p>
          <a:p>
            <a:pPr lvl="1"/>
            <a:r>
              <a:rPr lang="en-US" dirty="0"/>
              <a:t>That participation is voluntary.</a:t>
            </a:r>
          </a:p>
          <a:p>
            <a:pPr lvl="1"/>
            <a:r>
              <a:rPr lang="en-US" dirty="0"/>
              <a:t>Name and contact information for the investigator</a:t>
            </a:r>
          </a:p>
        </p:txBody>
      </p:sp>
    </p:spTree>
    <p:extLst>
      <p:ext uri="{BB962C8B-B14F-4D97-AF65-F5344CB8AC3E}">
        <p14:creationId xmlns:p14="http://schemas.microsoft.com/office/powerpoint/2010/main" val="78575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Expedited Review</a:t>
            </a:r>
          </a:p>
        </p:txBody>
      </p:sp>
      <p:sp>
        <p:nvSpPr>
          <p:cNvPr id="3" name="Content Placeholder 2"/>
          <p:cNvSpPr>
            <a:spLocks noGrp="1"/>
          </p:cNvSpPr>
          <p:nvPr>
            <p:ph idx="1"/>
          </p:nvPr>
        </p:nvSpPr>
        <p:spPr/>
        <p:txBody>
          <a:bodyPr/>
          <a:lstStyle/>
          <a:p>
            <a:r>
              <a:rPr lang="en-US" dirty="0"/>
              <a:t>Minor Modifications to Previously Approved Research 45 CFR46.110(b)(2)</a:t>
            </a:r>
          </a:p>
          <a:p>
            <a:r>
              <a:rPr lang="en-US" dirty="0"/>
              <a:t>Research conducted under Categories 1-9</a:t>
            </a:r>
          </a:p>
          <a:p>
            <a:r>
              <a:rPr lang="en-US" dirty="0"/>
              <a:t>Consent is required unless waived or modified</a:t>
            </a:r>
          </a:p>
        </p:txBody>
      </p:sp>
    </p:spTree>
    <p:extLst>
      <p:ext uri="{BB962C8B-B14F-4D97-AF65-F5344CB8AC3E}">
        <p14:creationId xmlns:p14="http://schemas.microsoft.com/office/powerpoint/2010/main" val="248702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WSU IRB Policy</a:t>
            </a:r>
          </a:p>
        </p:txBody>
      </p:sp>
      <p:sp>
        <p:nvSpPr>
          <p:cNvPr id="3" name="Content Placeholder 2"/>
          <p:cNvSpPr>
            <a:spLocks noGrp="1"/>
          </p:cNvSpPr>
          <p:nvPr>
            <p:ph idx="1"/>
          </p:nvPr>
        </p:nvSpPr>
        <p:spPr/>
        <p:txBody>
          <a:bodyPr/>
          <a:lstStyle/>
          <a:p>
            <a:pPr marL="0" indent="0">
              <a:buNone/>
            </a:pPr>
            <a:r>
              <a:rPr lang="en-US" dirty="0"/>
              <a:t>Human Subject Research Use and Disclosure of Protected Health Information Policy</a:t>
            </a:r>
          </a:p>
          <a:p>
            <a:pPr marL="0" indent="0">
              <a:buNone/>
            </a:pPr>
            <a:r>
              <a:rPr lang="en-US" dirty="0"/>
              <a:t>- P19 Approved March 21, 2017</a:t>
            </a:r>
          </a:p>
          <a:p>
            <a:pPr marL="0" indent="0">
              <a:buNone/>
            </a:pPr>
            <a:endParaRPr lang="en-US" dirty="0"/>
          </a:p>
          <a:p>
            <a:r>
              <a:rPr lang="en-US" dirty="0">
                <a:hlinkClick r:id="rId2"/>
              </a:rPr>
              <a:t>https://www.wright.edu/research/compliance/institutional-review-board-charter-and-standard-operating-procedures</a:t>
            </a:r>
            <a:endParaRPr lang="en-US" dirty="0"/>
          </a:p>
          <a:p>
            <a:endParaRPr lang="en-US" dirty="0"/>
          </a:p>
        </p:txBody>
      </p:sp>
    </p:spTree>
    <p:extLst>
      <p:ext uri="{BB962C8B-B14F-4D97-AF65-F5344CB8AC3E}">
        <p14:creationId xmlns:p14="http://schemas.microsoft.com/office/powerpoint/2010/main" val="1218405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Expedited Category #5</a:t>
            </a:r>
          </a:p>
        </p:txBody>
      </p:sp>
      <p:sp>
        <p:nvSpPr>
          <p:cNvPr id="3" name="Content Placeholder 2"/>
          <p:cNvSpPr>
            <a:spLocks noGrp="1"/>
          </p:cNvSpPr>
          <p:nvPr>
            <p:ph idx="1"/>
          </p:nvPr>
        </p:nvSpPr>
        <p:spPr/>
        <p:txBody>
          <a:bodyPr>
            <a:normAutofit/>
          </a:bodyPr>
          <a:lstStyle/>
          <a:p>
            <a:pPr marL="0" indent="0">
              <a:buNone/>
            </a:pPr>
            <a:r>
              <a:rPr lang="en-US" dirty="0"/>
              <a:t>Research involving materials (data, documents, records, or specimens) that have been collected, or will be collected solely for non-research purposes (such as medical treatment or diagnosis). (NOTE: Some research in this category may be exempt from the HHS regulations for the protection of human subjects. 45 CFR 46.101(b)(4). This listing refers only to research that is not exempt.)</a:t>
            </a:r>
          </a:p>
          <a:p>
            <a:endParaRPr lang="en-US" dirty="0"/>
          </a:p>
        </p:txBody>
      </p:sp>
    </p:spTree>
    <p:extLst>
      <p:ext uri="{BB962C8B-B14F-4D97-AF65-F5344CB8AC3E}">
        <p14:creationId xmlns:p14="http://schemas.microsoft.com/office/powerpoint/2010/main" val="340785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Expedited Category #8</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Continuing review of research previously approved by the convened IRB as follows: </a:t>
            </a:r>
          </a:p>
          <a:p>
            <a:r>
              <a:rPr lang="en-US" dirty="0"/>
              <a:t>where (i) the research is permanently closed to the enrollment of new subjects; (ii) all subjects have completed all research-related interventions; and (iii) the research remains active only for long-term follow-up of subjects; or</a:t>
            </a:r>
          </a:p>
          <a:p>
            <a:r>
              <a:rPr lang="en-US" dirty="0"/>
              <a:t>where no subjects have been enrolled and no additional risks have been identified; or</a:t>
            </a:r>
          </a:p>
          <a:p>
            <a:r>
              <a:rPr lang="en-US" dirty="0"/>
              <a:t>where the remaining research activities are limited to data analysis.</a:t>
            </a:r>
          </a:p>
          <a:p>
            <a:endParaRPr lang="en-US" dirty="0"/>
          </a:p>
        </p:txBody>
      </p:sp>
    </p:spTree>
    <p:extLst>
      <p:ext uri="{BB962C8B-B14F-4D97-AF65-F5344CB8AC3E}">
        <p14:creationId xmlns:p14="http://schemas.microsoft.com/office/powerpoint/2010/main" val="462505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Expedited Category #9</a:t>
            </a:r>
          </a:p>
        </p:txBody>
      </p:sp>
      <p:sp>
        <p:nvSpPr>
          <p:cNvPr id="3" name="Content Placeholder 2"/>
          <p:cNvSpPr>
            <a:spLocks noGrp="1"/>
          </p:cNvSpPr>
          <p:nvPr>
            <p:ph idx="1"/>
          </p:nvPr>
        </p:nvSpPr>
        <p:spPr/>
        <p:txBody>
          <a:bodyPr/>
          <a:lstStyle/>
          <a:p>
            <a:pPr marL="0" indent="0">
              <a:buNone/>
            </a:pPr>
            <a:r>
              <a:rPr lang="en-US" dirty="0"/>
              <a:t>Continuing review of research, not conducted under an investigational new drug application or investigational device exemption where categories two (2) through eight (8) do not apply but the IRB has determined and documented at a convened meeting that the research involves no greater than minimal risk and no additional risks have been identified.</a:t>
            </a:r>
          </a:p>
        </p:txBody>
      </p:sp>
    </p:spTree>
    <p:extLst>
      <p:ext uri="{BB962C8B-B14F-4D97-AF65-F5344CB8AC3E}">
        <p14:creationId xmlns:p14="http://schemas.microsoft.com/office/powerpoint/2010/main" val="3503601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b="1" dirty="0"/>
              <a:t>Documenting Determinations</a:t>
            </a:r>
          </a:p>
        </p:txBody>
      </p:sp>
      <p:sp>
        <p:nvSpPr>
          <p:cNvPr id="3" name="Content Placeholder 2"/>
          <p:cNvSpPr>
            <a:spLocks noGrp="1"/>
          </p:cNvSpPr>
          <p:nvPr>
            <p:ph idx="1"/>
          </p:nvPr>
        </p:nvSpPr>
        <p:spPr/>
        <p:txBody>
          <a:bodyPr>
            <a:normAutofit lnSpcReduction="10000"/>
          </a:bodyPr>
          <a:lstStyle/>
          <a:p>
            <a:pPr marL="0" indent="0">
              <a:buNone/>
            </a:pPr>
            <a:r>
              <a:rPr lang="en-US" dirty="0"/>
              <a:t>InfoED Reviewer Module – Provisions Box</a:t>
            </a:r>
          </a:p>
          <a:p>
            <a:r>
              <a:rPr lang="en-US" dirty="0"/>
              <a:t>Category 1-9 or Minor Mods</a:t>
            </a:r>
          </a:p>
          <a:p>
            <a:r>
              <a:rPr lang="en-US" dirty="0"/>
              <a:t>Children 45 CFR 46.404</a:t>
            </a:r>
          </a:p>
          <a:p>
            <a:r>
              <a:rPr lang="en-US" dirty="0"/>
              <a:t>Prisoners</a:t>
            </a:r>
          </a:p>
          <a:p>
            <a:r>
              <a:rPr lang="en-US" dirty="0"/>
              <a:t>Pregnant Women, Neonates and Fetuses</a:t>
            </a:r>
          </a:p>
          <a:p>
            <a:r>
              <a:rPr lang="en-US" dirty="0"/>
              <a:t>Waiver of Consent and/or Authorization</a:t>
            </a:r>
          </a:p>
          <a:p>
            <a:r>
              <a:rPr lang="en-US" dirty="0"/>
              <a:t>Waiver of Consent Documentation</a:t>
            </a:r>
          </a:p>
          <a:p>
            <a:r>
              <a:rPr lang="en-US" dirty="0"/>
              <a:t>Approving in InfoED = Signature and Date</a:t>
            </a:r>
          </a:p>
        </p:txBody>
      </p:sp>
    </p:spTree>
    <p:extLst>
      <p:ext uri="{BB962C8B-B14F-4D97-AF65-F5344CB8AC3E}">
        <p14:creationId xmlns:p14="http://schemas.microsoft.com/office/powerpoint/2010/main" val="418028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Privacy Board</a:t>
            </a:r>
          </a:p>
        </p:txBody>
      </p:sp>
      <p:sp>
        <p:nvSpPr>
          <p:cNvPr id="3" name="Content Placeholder 2"/>
          <p:cNvSpPr>
            <a:spLocks noGrp="1"/>
          </p:cNvSpPr>
          <p:nvPr>
            <p:ph idx="1"/>
          </p:nvPr>
        </p:nvSpPr>
        <p:spPr/>
        <p:txBody>
          <a:bodyPr/>
          <a:lstStyle/>
          <a:p>
            <a:r>
              <a:rPr lang="en-US" dirty="0"/>
              <a:t>A Privacy Board is a review body empowered to oversee Privacy Rule requirements for the use and disclosure of PHI for a particular research study. </a:t>
            </a:r>
          </a:p>
          <a:p>
            <a:endParaRPr lang="en-US" dirty="0"/>
          </a:p>
          <a:p>
            <a:r>
              <a:rPr lang="en-US" dirty="0"/>
              <a:t>For many institutions, the Institutional Review Board (IRB) is charged with acting as the Privacy Board for all human subject research.</a:t>
            </a:r>
          </a:p>
          <a:p>
            <a:endParaRPr lang="en-US" dirty="0"/>
          </a:p>
          <a:p>
            <a:endParaRPr lang="en-US" dirty="0"/>
          </a:p>
        </p:txBody>
      </p:sp>
    </p:spTree>
    <p:extLst>
      <p:ext uri="{BB962C8B-B14F-4D97-AF65-F5344CB8AC3E}">
        <p14:creationId xmlns:p14="http://schemas.microsoft.com/office/powerpoint/2010/main" val="258722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Implementing Policy</a:t>
            </a:r>
          </a:p>
        </p:txBody>
      </p:sp>
      <p:pic>
        <p:nvPicPr>
          <p:cNvPr id="4" name="Content Placeholder 3"/>
          <p:cNvPicPr>
            <a:picLocks noGrp="1" noChangeAspect="1"/>
          </p:cNvPicPr>
          <p:nvPr>
            <p:ph idx="1"/>
          </p:nvPr>
        </p:nvPicPr>
        <p:blipFill>
          <a:blip r:embed="rId2"/>
          <a:stretch>
            <a:fillRect/>
          </a:stretch>
        </p:blipFill>
        <p:spPr>
          <a:xfrm>
            <a:off x="1" y="2542415"/>
            <a:ext cx="9144000" cy="2319278"/>
          </a:xfrm>
          <a:prstGeom prst="rect">
            <a:avLst/>
          </a:prstGeom>
        </p:spPr>
      </p:pic>
    </p:spTree>
    <p:extLst>
      <p:ext uri="{BB962C8B-B14F-4D97-AF65-F5344CB8AC3E}">
        <p14:creationId xmlns:p14="http://schemas.microsoft.com/office/powerpoint/2010/main" val="265638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Covered Entity</a:t>
            </a:r>
          </a:p>
        </p:txBody>
      </p:sp>
      <p:sp>
        <p:nvSpPr>
          <p:cNvPr id="3" name="Content Placeholder 2"/>
          <p:cNvSpPr>
            <a:spLocks noGrp="1"/>
          </p:cNvSpPr>
          <p:nvPr>
            <p:ph idx="1"/>
          </p:nvPr>
        </p:nvSpPr>
        <p:spPr/>
        <p:txBody>
          <a:bodyPr>
            <a:normAutofit lnSpcReduction="10000"/>
          </a:bodyPr>
          <a:lstStyle/>
          <a:p>
            <a:r>
              <a:rPr lang="en-US" dirty="0"/>
              <a:t>A Covered Entity is a health plan, a health care clearinghouse, or health care provider who transmits health information. A covered entity can be an institution, organization, or person.  </a:t>
            </a:r>
          </a:p>
          <a:p>
            <a:pPr marL="0" indent="0">
              <a:buNone/>
            </a:pPr>
            <a:endParaRPr lang="en-US" dirty="0"/>
          </a:p>
          <a:p>
            <a:r>
              <a:rPr lang="en-US" dirty="0"/>
              <a:t>The covered entity is responsible for implementing Privacy Rule protections for PHI collected, generated, or stored under its auspices. </a:t>
            </a:r>
          </a:p>
          <a:p>
            <a:endParaRPr lang="en-US" dirty="0"/>
          </a:p>
        </p:txBody>
      </p:sp>
    </p:spTree>
    <p:extLst>
      <p:ext uri="{BB962C8B-B14F-4D97-AF65-F5344CB8AC3E}">
        <p14:creationId xmlns:p14="http://schemas.microsoft.com/office/powerpoint/2010/main" val="250330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HIPAA and Research</a:t>
            </a:r>
          </a:p>
        </p:txBody>
      </p:sp>
      <p:sp>
        <p:nvSpPr>
          <p:cNvPr id="3" name="Content Placeholder 2"/>
          <p:cNvSpPr>
            <a:spLocks noGrp="1"/>
          </p:cNvSpPr>
          <p:nvPr>
            <p:ph idx="1"/>
          </p:nvPr>
        </p:nvSpPr>
        <p:spPr>
          <a:xfrm>
            <a:off x="457200" y="1600200"/>
            <a:ext cx="8229600" cy="5077691"/>
          </a:xfrm>
        </p:spPr>
        <p:txBody>
          <a:bodyPr>
            <a:noAutofit/>
          </a:bodyPr>
          <a:lstStyle/>
          <a:p>
            <a:pPr marL="0" indent="0">
              <a:buNone/>
            </a:pPr>
            <a:r>
              <a:rPr lang="en-US" sz="2400" dirty="0"/>
              <a:t>It is important to be aware that a Covered Entity’s Notice of Privacy Practices and non-research HIPAA processes, in of themselves, do not adequately address all of the requirements to use PHI for research.</a:t>
            </a:r>
          </a:p>
          <a:p>
            <a:pPr marL="0" indent="0">
              <a:buNone/>
            </a:pPr>
            <a:endParaRPr lang="en-US" sz="1000" dirty="0"/>
          </a:p>
          <a:p>
            <a:pPr marL="0" indent="0">
              <a:buNone/>
            </a:pPr>
            <a:r>
              <a:rPr lang="en-US" sz="2400" dirty="0"/>
              <a:t>For example, Premier’s HIPAA requirements for healthcare do not include provisions for obtaining written authorization from research subjects or for obtaining waivers of authorization from the Privacy</a:t>
            </a:r>
          </a:p>
          <a:p>
            <a:pPr marL="0" indent="0">
              <a:buNone/>
            </a:pPr>
            <a:r>
              <a:rPr lang="en-US" sz="2400" dirty="0"/>
              <a:t>Board.</a:t>
            </a:r>
          </a:p>
          <a:p>
            <a:pPr marL="0" indent="0">
              <a:buNone/>
            </a:pPr>
            <a:endParaRPr lang="en-US" sz="1000" dirty="0"/>
          </a:p>
          <a:p>
            <a:pPr marL="0" indent="0">
              <a:buNone/>
            </a:pPr>
            <a:r>
              <a:rPr lang="en-US" sz="2400" b="1" dirty="0"/>
              <a:t>Therefore, if you review research involving PHI you must take additional steps to be in compliance with HIPAA.</a:t>
            </a:r>
            <a:endParaRPr lang="en-US" sz="2400" dirty="0"/>
          </a:p>
        </p:txBody>
      </p:sp>
    </p:spTree>
    <p:extLst>
      <p:ext uri="{BB962C8B-B14F-4D97-AF65-F5344CB8AC3E}">
        <p14:creationId xmlns:p14="http://schemas.microsoft.com/office/powerpoint/2010/main" val="291293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Workforce Member</a:t>
            </a:r>
          </a:p>
        </p:txBody>
      </p:sp>
      <p:sp>
        <p:nvSpPr>
          <p:cNvPr id="3" name="Content Placeholder 2"/>
          <p:cNvSpPr>
            <a:spLocks noGrp="1"/>
          </p:cNvSpPr>
          <p:nvPr>
            <p:ph idx="1"/>
          </p:nvPr>
        </p:nvSpPr>
        <p:spPr/>
        <p:txBody>
          <a:bodyPr/>
          <a:lstStyle/>
          <a:p>
            <a:r>
              <a:rPr lang="en-US" dirty="0"/>
              <a:t>Employees, volunteers, trainees, and other persons whose work performance is under the direct control of a covered entity (i.e., Miami Valley or Dayton Children’s), regardless of whether they are paid by the covered entity.</a:t>
            </a:r>
          </a:p>
          <a:p>
            <a:endParaRPr lang="en-US" dirty="0"/>
          </a:p>
        </p:txBody>
      </p:sp>
    </p:spTree>
    <p:extLst>
      <p:ext uri="{BB962C8B-B14F-4D97-AF65-F5344CB8AC3E}">
        <p14:creationId xmlns:p14="http://schemas.microsoft.com/office/powerpoint/2010/main" val="355766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Common Misconception</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r>
              <a:rPr lang="en-US" dirty="0"/>
              <a:t>PHI ≠ Identifiers</a:t>
            </a:r>
          </a:p>
          <a:p>
            <a:pPr marL="0" indent="0" algn="ctr">
              <a:buNone/>
            </a:pPr>
            <a:endParaRPr lang="en-US" dirty="0"/>
          </a:p>
          <a:p>
            <a:pPr marL="0" indent="0" algn="ctr">
              <a:buNone/>
            </a:pPr>
            <a:r>
              <a:rPr lang="en-US" dirty="0"/>
              <a:t>Health Information + Identifiers = PHI</a:t>
            </a:r>
          </a:p>
          <a:p>
            <a:endParaRPr lang="en-US" dirty="0"/>
          </a:p>
        </p:txBody>
      </p:sp>
    </p:spTree>
    <p:extLst>
      <p:ext uri="{BB962C8B-B14F-4D97-AF65-F5344CB8AC3E}">
        <p14:creationId xmlns:p14="http://schemas.microsoft.com/office/powerpoint/2010/main" val="3246402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8094</TotalTime>
  <Words>1778</Words>
  <Application>Microsoft Office PowerPoint</Application>
  <PresentationFormat>On-screen Show (4:3)</PresentationFormat>
  <Paragraphs>173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Times New Roman</vt:lpstr>
      <vt:lpstr>Calibri</vt:lpstr>
      <vt:lpstr>Arial</vt:lpstr>
      <vt:lpstr>MetaBlackLF-Roman</vt:lpstr>
      <vt:lpstr>Office Theme</vt:lpstr>
      <vt:lpstr>Understanding and Applying New HIPAA Policy Requirements</vt:lpstr>
      <vt:lpstr>IRB Member Resources</vt:lpstr>
      <vt:lpstr>WSU IRB Policy</vt:lpstr>
      <vt:lpstr>Privacy Board</vt:lpstr>
      <vt:lpstr>Implementing Policy</vt:lpstr>
      <vt:lpstr>Covered Entity</vt:lpstr>
      <vt:lpstr>HIPAA and Research</vt:lpstr>
      <vt:lpstr>Workforce Member</vt:lpstr>
      <vt:lpstr>Common Misconception</vt:lpstr>
      <vt:lpstr>Protected Health Information</vt:lpstr>
      <vt:lpstr>HIPAA De-Identified</vt:lpstr>
      <vt:lpstr>De-Identified</vt:lpstr>
      <vt:lpstr>De-Identified</vt:lpstr>
      <vt:lpstr>Coded</vt:lpstr>
      <vt:lpstr>Is it PHI?</vt:lpstr>
      <vt:lpstr>Authorization</vt:lpstr>
      <vt:lpstr>Issues with Sponsor  Authorization Language</vt:lpstr>
      <vt:lpstr>Screening Questions</vt:lpstr>
      <vt:lpstr>Expedited Review Refresher</vt:lpstr>
      <vt:lpstr>Types of Review</vt:lpstr>
      <vt:lpstr>Is it human subject research?</vt:lpstr>
      <vt:lpstr>Is it human subject research?</vt:lpstr>
      <vt:lpstr>Exempt from IRB Review</vt:lpstr>
      <vt:lpstr>Exempt Category #2</vt:lpstr>
      <vt:lpstr>Exempt Category #2</vt:lpstr>
      <vt:lpstr>Exempt Category #4</vt:lpstr>
      <vt:lpstr>Data</vt:lpstr>
      <vt:lpstr>Consent Not Required</vt:lpstr>
      <vt:lpstr>Expedited Review</vt:lpstr>
      <vt:lpstr>Expedited Category #5</vt:lpstr>
      <vt:lpstr>Expedited Category #8</vt:lpstr>
      <vt:lpstr>Expedited Category #9</vt:lpstr>
      <vt:lpstr>Documenting Determinations</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WSU</dc:creator>
  <cp:lastModifiedBy>Christian LaMantia</cp:lastModifiedBy>
  <cp:revision>221</cp:revision>
  <cp:lastPrinted>2017-05-13T23:02:01Z</cp:lastPrinted>
  <dcterms:created xsi:type="dcterms:W3CDTF">2001-02-02T15:43:28Z</dcterms:created>
  <dcterms:modified xsi:type="dcterms:W3CDTF">2017-06-08T12:46:38Z</dcterms:modified>
</cp:coreProperties>
</file>