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6" r:id="rId2"/>
    <p:sldId id="257" r:id="rId3"/>
    <p:sldId id="259" r:id="rId4"/>
    <p:sldId id="278" r:id="rId5"/>
    <p:sldId id="279" r:id="rId6"/>
    <p:sldId id="280" r:id="rId7"/>
    <p:sldId id="269" r:id="rId8"/>
    <p:sldId id="281" r:id="rId9"/>
    <p:sldId id="270" r:id="rId10"/>
    <p:sldId id="282" r:id="rId11"/>
    <p:sldId id="287"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10"/>
    <p:restoredTop sz="94586"/>
  </p:normalViewPr>
  <p:slideViewPr>
    <p:cSldViewPr snapToGrid="0" snapToObjects="1">
      <p:cViewPr varScale="1">
        <p:scale>
          <a:sx n="90" d="100"/>
          <a:sy n="90" d="100"/>
        </p:scale>
        <p:origin x="240" y="496"/>
      </p:cViewPr>
      <p:guideLst/>
    </p:cSldViewPr>
  </p:slideViewPr>
  <p:notesTextViewPr>
    <p:cViewPr>
      <p:scale>
        <a:sx n="1" d="1"/>
        <a:sy n="1" d="1"/>
      </p:scale>
      <p:origin x="0" y="0"/>
    </p:cViewPr>
  </p:notesTextViewPr>
  <p:sorterViewPr>
    <p:cViewPr>
      <p:scale>
        <a:sx n="90" d="100"/>
        <a:sy n="90" d="100"/>
      </p:scale>
      <p:origin x="0" y="-2704"/>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29" Type="http://schemas.microsoft.com/office/2015/10/relationships/revisionInfo" Target="revisionInfo.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40238-A087-488C-84BC-AAFA85A2826F}" type="datetimeFigureOut">
              <a:rPr lang="en-US" smtClean="0"/>
              <a:t>3/26/18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C7920-02E0-4F3A-96E3-E36653DA170D}" type="slidenum">
              <a:rPr lang="en-US" smtClean="0"/>
              <a:t>‹#›</a:t>
            </a:fld>
            <a:endParaRPr lang="en-US"/>
          </a:p>
        </p:txBody>
      </p:sp>
    </p:spTree>
    <p:extLst>
      <p:ext uri="{BB962C8B-B14F-4D97-AF65-F5344CB8AC3E}">
        <p14:creationId xmlns:p14="http://schemas.microsoft.com/office/powerpoint/2010/main" val="323915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strategic map is a visual depiction of the outcomes generated by the strategic planning process being used by Wright State.  </a:t>
            </a:r>
          </a:p>
        </p:txBody>
      </p:sp>
      <p:sp>
        <p:nvSpPr>
          <p:cNvPr id="4" name="Slide Number Placeholder 3"/>
          <p:cNvSpPr>
            <a:spLocks noGrp="1"/>
          </p:cNvSpPr>
          <p:nvPr>
            <p:ph type="sldNum" sz="quarter" idx="10"/>
          </p:nvPr>
        </p:nvSpPr>
        <p:spPr/>
        <p:txBody>
          <a:bodyPr/>
          <a:lstStyle/>
          <a:p>
            <a:fld id="{35DC59F4-5195-4895-B272-DBFE17454821}" type="slidenum">
              <a:rPr lang="en-US" smtClean="0"/>
              <a:t>4</a:t>
            </a:fld>
            <a:endParaRPr lang="en-US"/>
          </a:p>
        </p:txBody>
      </p:sp>
    </p:spTree>
    <p:extLst>
      <p:ext uri="{BB962C8B-B14F-4D97-AF65-F5344CB8AC3E}">
        <p14:creationId xmlns:p14="http://schemas.microsoft.com/office/powerpoint/2010/main" val="120447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356">
              <a:defRPr kumimoji="1" sz="4200" b="1">
                <a:solidFill>
                  <a:schemeClr val="tx1"/>
                </a:solidFill>
                <a:latin typeface="Arial" pitchFamily="34" charset="0"/>
                <a:ea typeface="ＭＳ Ｐゴシック" pitchFamily="34" charset="-128"/>
              </a:defRPr>
            </a:lvl1pPr>
            <a:lvl2pPr marL="716130" indent="-275434" defTabSz="930356">
              <a:defRPr kumimoji="1" sz="4200" b="1">
                <a:solidFill>
                  <a:schemeClr val="tx1"/>
                </a:solidFill>
                <a:latin typeface="Arial" pitchFamily="34" charset="0"/>
                <a:ea typeface="ＭＳ Ｐゴシック" pitchFamily="34" charset="-128"/>
              </a:defRPr>
            </a:lvl2pPr>
            <a:lvl3pPr marL="1101738" indent="-220348" defTabSz="930356">
              <a:defRPr kumimoji="1" sz="4200" b="1">
                <a:solidFill>
                  <a:schemeClr val="tx1"/>
                </a:solidFill>
                <a:latin typeface="Arial" pitchFamily="34" charset="0"/>
                <a:ea typeface="ＭＳ Ｐゴシック" pitchFamily="34" charset="-128"/>
              </a:defRPr>
            </a:lvl3pPr>
            <a:lvl4pPr marL="1542433" indent="-220348" defTabSz="930356">
              <a:defRPr kumimoji="1" sz="4200" b="1">
                <a:solidFill>
                  <a:schemeClr val="tx1"/>
                </a:solidFill>
                <a:latin typeface="Arial" pitchFamily="34" charset="0"/>
                <a:ea typeface="ＭＳ Ｐゴシック" pitchFamily="34" charset="-128"/>
              </a:defRPr>
            </a:lvl4pPr>
            <a:lvl5pPr marL="1983128" indent="-220348" defTabSz="930356">
              <a:defRPr kumimoji="1" sz="4200" b="1">
                <a:solidFill>
                  <a:schemeClr val="tx1"/>
                </a:solidFill>
                <a:latin typeface="Arial" pitchFamily="34" charset="0"/>
                <a:ea typeface="ＭＳ Ｐゴシック" pitchFamily="34" charset="-128"/>
              </a:defRPr>
            </a:lvl5pPr>
            <a:lvl6pPr marL="2423823" indent="-220348" defTabSz="930356" eaLnBrk="0" fontAlgn="base" hangingPunct="0">
              <a:spcBef>
                <a:spcPct val="0"/>
              </a:spcBef>
              <a:spcAft>
                <a:spcPct val="0"/>
              </a:spcAft>
              <a:defRPr kumimoji="1" sz="4200" b="1">
                <a:solidFill>
                  <a:schemeClr val="tx1"/>
                </a:solidFill>
                <a:latin typeface="Arial" pitchFamily="34" charset="0"/>
                <a:ea typeface="ＭＳ Ｐゴシック" pitchFamily="34" charset="-128"/>
              </a:defRPr>
            </a:lvl6pPr>
            <a:lvl7pPr marL="2864518" indent="-220348" defTabSz="930356" eaLnBrk="0" fontAlgn="base" hangingPunct="0">
              <a:spcBef>
                <a:spcPct val="0"/>
              </a:spcBef>
              <a:spcAft>
                <a:spcPct val="0"/>
              </a:spcAft>
              <a:defRPr kumimoji="1" sz="4200" b="1">
                <a:solidFill>
                  <a:schemeClr val="tx1"/>
                </a:solidFill>
                <a:latin typeface="Arial" pitchFamily="34" charset="0"/>
                <a:ea typeface="ＭＳ Ｐゴシック" pitchFamily="34" charset="-128"/>
              </a:defRPr>
            </a:lvl7pPr>
            <a:lvl8pPr marL="3305213" indent="-220348" defTabSz="930356" eaLnBrk="0" fontAlgn="base" hangingPunct="0">
              <a:spcBef>
                <a:spcPct val="0"/>
              </a:spcBef>
              <a:spcAft>
                <a:spcPct val="0"/>
              </a:spcAft>
              <a:defRPr kumimoji="1" sz="4200" b="1">
                <a:solidFill>
                  <a:schemeClr val="tx1"/>
                </a:solidFill>
                <a:latin typeface="Arial" pitchFamily="34" charset="0"/>
                <a:ea typeface="ＭＳ Ｐゴシック" pitchFamily="34" charset="-128"/>
              </a:defRPr>
            </a:lvl8pPr>
            <a:lvl9pPr marL="3745908" indent="-220348" defTabSz="930356" eaLnBrk="0" fontAlgn="base" hangingPunct="0">
              <a:spcBef>
                <a:spcPct val="0"/>
              </a:spcBef>
              <a:spcAft>
                <a:spcPct val="0"/>
              </a:spcAft>
              <a:defRPr kumimoji="1" sz="4200" b="1">
                <a:solidFill>
                  <a:schemeClr val="tx1"/>
                </a:solidFill>
                <a:latin typeface="Arial" pitchFamily="34" charset="0"/>
                <a:ea typeface="ＭＳ Ｐゴシック" pitchFamily="34" charset="-128"/>
              </a:defRPr>
            </a:lvl9pPr>
          </a:lstStyle>
          <a:p>
            <a:fld id="{E875322C-C66E-4497-9855-6AF3C37E62A8}" type="slidenum">
              <a:rPr kumimoji="0" lang="en-US" sz="1200" b="0"/>
              <a:pPr/>
              <a:t>10</a:t>
            </a:fld>
            <a:endParaRPr kumimoji="0" lang="en-US" sz="1200" b="0"/>
          </a:p>
        </p:txBody>
      </p:sp>
      <p:sp>
        <p:nvSpPr>
          <p:cNvPr id="35843" name="Rectangle 2"/>
          <p:cNvSpPr>
            <a:spLocks noGrp="1" noRot="1" noChangeAspect="1" noChangeArrowheads="1" noTextEdit="1"/>
          </p:cNvSpPr>
          <p:nvPr>
            <p:ph type="sldImg"/>
          </p:nvPr>
        </p:nvSpPr>
        <p:spPr>
          <a:xfrm>
            <a:off x="406400" y="698500"/>
            <a:ext cx="6197600" cy="3486150"/>
          </a:xfrm>
          <a:ln/>
        </p:spPr>
      </p:sp>
      <p:sp>
        <p:nvSpPr>
          <p:cNvPr id="35844" name="Rectangle 3"/>
          <p:cNvSpPr>
            <a:spLocks noGrp="1" noChangeArrowheads="1"/>
          </p:cNvSpPr>
          <p:nvPr>
            <p:ph type="body" idx="1"/>
          </p:nvPr>
        </p:nvSpPr>
        <p:spPr>
          <a:xfrm>
            <a:off x="934112" y="4416099"/>
            <a:ext cx="5142177" cy="418245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a:latin typeface="Arial" pitchFamily="34" charset="0"/>
                <a:ea typeface="ＭＳ Ｐゴシック" pitchFamily="34" charset="-128"/>
              </a:rPr>
              <a:t>This slide helps us to think about how this works, perhaps with respect to some of the issues of interest to those who do work in sustainability. </a:t>
            </a:r>
          </a:p>
          <a:p>
            <a:pPr eaLnBrk="1" hangingPunct="1">
              <a:lnSpc>
                <a:spcPct val="80000"/>
              </a:lnSpc>
            </a:pPr>
            <a:r>
              <a:rPr lang="en-GB" sz="1000">
                <a:latin typeface="Arial" pitchFamily="34" charset="0"/>
                <a:ea typeface="ＭＳ Ｐゴシック" pitchFamily="34" charset="-128"/>
              </a:rPr>
              <a:t>One way of looking at positive deviance is illustrated in this continuum. The left end of the continuum refers to negative deviance, which can be characterized by harmful, unethical, or dishonest behavior. The middle point represents  acceptable, normal, or ethical behavior. The right end of the continuum describes positive deviance characterized by virtuousness or flourishing. </a:t>
            </a:r>
          </a:p>
          <a:p>
            <a:pPr eaLnBrk="1" hangingPunct="1">
              <a:lnSpc>
                <a:spcPct val="80000"/>
              </a:lnSpc>
            </a:pPr>
            <a:r>
              <a:rPr lang="en-GB" sz="1000">
                <a:latin typeface="Arial" pitchFamily="34" charset="0"/>
                <a:ea typeface="ＭＳ Ｐゴシック" pitchFamily="34" charset="-128"/>
              </a:rPr>
              <a:t>By definition, all organizations exist to facilitate a normal, non-deviant condition (Weick et al., 1999). When deviance exists – either positive or negative – organizational mechanisms are mobilized to pressure a return to a consistent, predictable, and reliable state. The middle point on the continuum is the ordinary, normal, expected, comfortable condition (Spreitzer and Sonenshein, 2003).</a:t>
            </a:r>
            <a:r>
              <a:rPr lang="en-US" sz="1000">
                <a:latin typeface="Arial" pitchFamily="34" charset="0"/>
                <a:ea typeface="ＭＳ Ｐゴシック" pitchFamily="34" charset="-128"/>
              </a:rPr>
              <a:t> </a:t>
            </a:r>
          </a:p>
          <a:p>
            <a:pPr eaLnBrk="1" hangingPunct="1">
              <a:lnSpc>
                <a:spcPct val="80000"/>
              </a:lnSpc>
            </a:pPr>
            <a:r>
              <a:rPr lang="en-US" sz="1000">
                <a:latin typeface="Arial" pitchFamily="34" charset="0"/>
                <a:ea typeface="ＭＳ Ｐゴシック" pitchFamily="34" charset="-128"/>
              </a:rPr>
              <a:t>To focus on the left side of the continuum is to emphasize recovery, healing, and problem solving. It is consistent with a </a:t>
            </a:r>
            <a:r>
              <a:rPr lang="ja-JP" altLang="en-US" sz="1000">
                <a:latin typeface="Arial" pitchFamily="34" charset="0"/>
                <a:ea typeface="ＭＳ Ｐゴシック" pitchFamily="34" charset="-128"/>
              </a:rPr>
              <a:t>‘‘</a:t>
            </a:r>
            <a:r>
              <a:rPr lang="en-US" altLang="ja-JP" sz="1000">
                <a:latin typeface="Arial" pitchFamily="34" charset="0"/>
                <a:ea typeface="ＭＳ Ｐゴシック" pitchFamily="34" charset="-128"/>
              </a:rPr>
              <a:t>do no harm</a:t>
            </a:r>
            <a:r>
              <a:rPr lang="ja-JP" altLang="en-US" sz="1000">
                <a:latin typeface="Arial" pitchFamily="34" charset="0"/>
                <a:ea typeface="ＭＳ Ｐゴシック" pitchFamily="34" charset="-128"/>
              </a:rPr>
              <a:t>’’</a:t>
            </a:r>
            <a:r>
              <a:rPr lang="en-US" altLang="ja-JP" sz="1000">
                <a:latin typeface="Arial" pitchFamily="34" charset="0"/>
                <a:ea typeface="ＭＳ Ｐゴシック" pitchFamily="34" charset="-128"/>
              </a:rPr>
              <a:t> or </a:t>
            </a:r>
            <a:r>
              <a:rPr lang="ja-JP" altLang="en-US" sz="1000">
                <a:latin typeface="Arial" pitchFamily="34" charset="0"/>
                <a:ea typeface="ＭＳ Ｐゴシック" pitchFamily="34" charset="-128"/>
              </a:rPr>
              <a:t>‘‘</a:t>
            </a:r>
            <a:r>
              <a:rPr lang="en-US" altLang="ja-JP" sz="1000">
                <a:latin typeface="Arial" pitchFamily="34" charset="0"/>
                <a:ea typeface="ＭＳ Ｐゴシック" pitchFamily="34" charset="-128"/>
              </a:rPr>
              <a:t>repair the damage</a:t>
            </a:r>
            <a:r>
              <a:rPr lang="ja-JP" altLang="en-US" sz="1000">
                <a:latin typeface="Arial" pitchFamily="34" charset="0"/>
                <a:ea typeface="ＭＳ Ｐゴシック" pitchFamily="34" charset="-128"/>
              </a:rPr>
              <a:t>’’</a:t>
            </a:r>
            <a:r>
              <a:rPr lang="en-US" altLang="ja-JP" sz="1000">
                <a:latin typeface="Arial" pitchFamily="34" charset="0"/>
                <a:ea typeface="ＭＳ Ｐゴシック" pitchFamily="34" charset="-128"/>
              </a:rPr>
              <a:t> (ethics) perspective. To focus on the right side of the continuum is to emphasize abundance, positivity, and vitality. It is consistent with a </a:t>
            </a:r>
            <a:r>
              <a:rPr lang="ja-JP" altLang="en-US" sz="1000">
                <a:latin typeface="Arial" pitchFamily="34" charset="0"/>
                <a:ea typeface="ＭＳ Ｐゴシック" pitchFamily="34" charset="-128"/>
              </a:rPr>
              <a:t>‘‘</a:t>
            </a:r>
            <a:r>
              <a:rPr lang="en-US" altLang="ja-JP" sz="1000">
                <a:latin typeface="Arial" pitchFamily="34" charset="0"/>
                <a:ea typeface="ＭＳ Ｐゴシック" pitchFamily="34" charset="-128"/>
              </a:rPr>
              <a:t>do good</a:t>
            </a:r>
            <a:r>
              <a:rPr lang="ja-JP" altLang="en-US" sz="1000">
                <a:latin typeface="Arial" pitchFamily="34" charset="0"/>
                <a:ea typeface="ＭＳ Ｐゴシック" pitchFamily="34" charset="-128"/>
              </a:rPr>
              <a:t>’’</a:t>
            </a:r>
            <a:r>
              <a:rPr lang="en-US" altLang="ja-JP" sz="1000">
                <a:latin typeface="Arial" pitchFamily="34" charset="0"/>
                <a:ea typeface="ＭＳ Ｐゴシック" pitchFamily="34" charset="-128"/>
              </a:rPr>
              <a:t> or </a:t>
            </a:r>
            <a:r>
              <a:rPr lang="ja-JP" altLang="en-US" sz="1000">
                <a:latin typeface="Arial" pitchFamily="34" charset="0"/>
                <a:ea typeface="ＭＳ Ｐゴシック" pitchFamily="34" charset="-128"/>
              </a:rPr>
              <a:t>‘‘</a:t>
            </a:r>
            <a:r>
              <a:rPr lang="en-US" altLang="ja-JP" sz="1000">
                <a:latin typeface="Arial" pitchFamily="34" charset="0"/>
                <a:ea typeface="ＭＳ Ｐゴシック" pitchFamily="34" charset="-128"/>
              </a:rPr>
              <a:t>enable the best</a:t>
            </a:r>
            <a:r>
              <a:rPr lang="ja-JP" altLang="en-US" sz="1000">
                <a:latin typeface="Arial" pitchFamily="34" charset="0"/>
                <a:ea typeface="ＭＳ Ｐゴシック" pitchFamily="34" charset="-128"/>
              </a:rPr>
              <a:t>’’</a:t>
            </a:r>
            <a:r>
              <a:rPr lang="en-US" altLang="ja-JP" sz="1000">
                <a:latin typeface="Arial" pitchFamily="34" charset="0"/>
                <a:ea typeface="ＭＳ Ｐゴシック" pitchFamily="34" charset="-128"/>
              </a:rPr>
              <a:t> (virtuousness) perspective. This continuum illustrates that a focus on left side, ethical issues is important for organizational success, but it focuses primarily on the prevention of wrong rather than promotion of good. On the other hand, right side issues encourage virtuous thinking because of a concern with the development of excellence in human and organizational character. </a:t>
            </a:r>
          </a:p>
          <a:p>
            <a:pPr eaLnBrk="1" hangingPunct="1">
              <a:lnSpc>
                <a:spcPct val="80000"/>
              </a:lnSpc>
            </a:pPr>
            <a:r>
              <a:rPr lang="en-US" sz="1000">
                <a:latin typeface="Arial" pitchFamily="34" charset="0"/>
                <a:ea typeface="ＭＳ Ｐゴシック" pitchFamily="34" charset="-128"/>
              </a:rPr>
              <a:t>Most of our scholarly attention has focused on how to prevent or fix negative deviance. For example, one of our psychologist friends found that of 377,000 articles in psychological journals published since World War II, only 18,000 would correspond to the right end of this continuum. Relatively speaking, this means that we know less about the right end of this continuum than we do the right.</a:t>
            </a:r>
          </a:p>
          <a:p>
            <a:pPr eaLnBrk="1" hangingPunct="1">
              <a:lnSpc>
                <a:spcPct val="80000"/>
              </a:lnSpc>
            </a:pPr>
            <a:r>
              <a:rPr lang="en-US" sz="1000">
                <a:latin typeface="Arial" pitchFamily="34" charset="0"/>
                <a:ea typeface="ＭＳ Ｐゴシック" pitchFamily="34" charset="-128"/>
              </a:rPr>
              <a:t>However, some evidence indicates that the social dynamics associated with positive deviance are distinct from those associated with negative deviance (Cameron et al., 2003). For instance, a focus on problem solving tends to work </a:t>
            </a:r>
            <a:r>
              <a:rPr lang="en-US" sz="1000" i="1">
                <a:latin typeface="Arial" pitchFamily="34" charset="0"/>
                <a:ea typeface="ＭＳ Ｐゴシック" pitchFamily="34" charset="-128"/>
              </a:rPr>
              <a:t>with</a:t>
            </a:r>
            <a:r>
              <a:rPr lang="en-US" sz="1000">
                <a:latin typeface="Arial" pitchFamily="34" charset="0"/>
                <a:ea typeface="ＭＳ Ｐゴシック" pitchFamily="34" charset="-128"/>
              </a:rPr>
              <a:t> the normative momentum in organizations, whereas, a focus on extending and elevating strengths tends to work </a:t>
            </a:r>
            <a:r>
              <a:rPr lang="en-US" sz="1000" i="1">
                <a:latin typeface="Arial" pitchFamily="34" charset="0"/>
                <a:ea typeface="ＭＳ Ｐゴシック" pitchFamily="34" charset="-128"/>
              </a:rPr>
              <a:t>against</a:t>
            </a:r>
            <a:r>
              <a:rPr lang="en-US" sz="1000">
                <a:latin typeface="Arial" pitchFamily="34" charset="0"/>
                <a:ea typeface="ＭＳ Ｐゴシック" pitchFamily="34" charset="-128"/>
              </a:rPr>
              <a:t> this normative momentum. We could talk about this more.</a:t>
            </a:r>
          </a:p>
        </p:txBody>
      </p:sp>
    </p:spTree>
    <p:extLst>
      <p:ext uri="{BB962C8B-B14F-4D97-AF65-F5344CB8AC3E}">
        <p14:creationId xmlns:p14="http://schemas.microsoft.com/office/powerpoint/2010/main" val="23252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42984DB6-DAAE-F647-B503-D63C4D893D11}"/>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a:extLst>
              <a:ext uri="{FF2B5EF4-FFF2-40B4-BE49-F238E27FC236}">
                <a16:creationId xmlns="" xmlns:a16="http://schemas.microsoft.com/office/drawing/2014/main" id="{2663B5AE-A4E0-8945-9230-C6BC885E9ECA}"/>
              </a:ext>
            </a:extLst>
          </p:cNvPr>
          <p:cNvSpPr>
            <a:spLocks noGrp="1"/>
          </p:cNvSpPr>
          <p:nvPr>
            <p:ph type="title"/>
          </p:nvPr>
        </p:nvSpPr>
        <p:spPr>
          <a:xfrm>
            <a:off x="838200" y="1115403"/>
            <a:ext cx="10515600" cy="1325563"/>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5840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911426-7ED0-024B-997F-63F4725F1E6F}"/>
              </a:ext>
            </a:extLst>
          </p:cNvPr>
          <p:cNvSpPr>
            <a:spLocks noGrp="1"/>
          </p:cNvSpPr>
          <p:nvPr>
            <p:ph type="title"/>
          </p:nvPr>
        </p:nvSpPr>
        <p:spPr>
          <a:xfrm>
            <a:off x="838200" y="1127674"/>
            <a:ext cx="10515600" cy="1325563"/>
          </a:xfr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FBC6A7B-0746-8F42-BE5C-B385A9505BDF}"/>
              </a:ext>
            </a:extLst>
          </p:cNvPr>
          <p:cNvSpPr>
            <a:spLocks noGrp="1"/>
          </p:cNvSpPr>
          <p:nvPr>
            <p:ph type="body" orient="vert" idx="1"/>
          </p:nvPr>
        </p:nvSpPr>
        <p:spPr>
          <a:xfrm>
            <a:off x="838200" y="2506662"/>
            <a:ext cx="10515600" cy="39293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249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5396060-AD85-1446-AC4E-7FCE5426D7BA}"/>
              </a:ext>
            </a:extLst>
          </p:cNvPr>
          <p:cNvSpPr>
            <a:spLocks noGrp="1"/>
          </p:cNvSpPr>
          <p:nvPr>
            <p:ph type="title" orient="vert"/>
          </p:nvPr>
        </p:nvSpPr>
        <p:spPr>
          <a:xfrm>
            <a:off x="8724900" y="1127125"/>
            <a:ext cx="2628900" cy="520333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7974608-DAB6-DC45-871E-C5288714BFAB}"/>
              </a:ext>
            </a:extLst>
          </p:cNvPr>
          <p:cNvSpPr>
            <a:spLocks noGrp="1"/>
          </p:cNvSpPr>
          <p:nvPr>
            <p:ph type="body" orient="vert" idx="1"/>
          </p:nvPr>
        </p:nvSpPr>
        <p:spPr>
          <a:xfrm>
            <a:off x="838200" y="1139946"/>
            <a:ext cx="7734300" cy="51905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07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04"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3/26/18</a:t>
            </a:fld>
            <a:endParaRPr lang="en-US"/>
          </a:p>
        </p:txBody>
      </p:sp>
      <p:sp>
        <p:nvSpPr>
          <p:cNvPr id="6" name="Holder 6"/>
          <p:cNvSpPr>
            <a:spLocks noGrp="1"/>
          </p:cNvSpPr>
          <p:nvPr>
            <p:ph type="sldNum" sz="quarter" idx="7"/>
          </p:nvPr>
        </p:nvSpPr>
        <p:spPr>
          <a:xfrm>
            <a:off x="8778241"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209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6BAB907-3F85-7344-BD7F-A606BA315517}"/>
              </a:ext>
            </a:extLst>
          </p:cNvPr>
          <p:cNvSpPr>
            <a:spLocks noGrp="1"/>
          </p:cNvSpPr>
          <p:nvPr>
            <p:ph idx="1"/>
          </p:nvPr>
        </p:nvSpPr>
        <p:spPr>
          <a:xfrm>
            <a:off x="838200" y="2488406"/>
            <a:ext cx="10515600" cy="39827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 xmlns:a16="http://schemas.microsoft.com/office/drawing/2014/main" id="{BA4599DA-64FA-5946-86A9-85855F26C358}"/>
              </a:ext>
            </a:extLst>
          </p:cNvPr>
          <p:cNvSpPr>
            <a:spLocks noGrp="1"/>
          </p:cNvSpPr>
          <p:nvPr>
            <p:ph type="title"/>
          </p:nvPr>
        </p:nvSpPr>
        <p:spPr>
          <a:xfrm>
            <a:off x="838200" y="1115951"/>
            <a:ext cx="10515600" cy="1325563"/>
          </a:xfrm>
        </p:spPr>
        <p:txBody>
          <a:bodyPr/>
          <a:lstStyle/>
          <a:p>
            <a:r>
              <a:rPr lang="en-US"/>
              <a:t>Click to edit Master title style</a:t>
            </a:r>
          </a:p>
        </p:txBody>
      </p:sp>
    </p:spTree>
    <p:extLst>
      <p:ext uri="{BB962C8B-B14F-4D97-AF65-F5344CB8AC3E}">
        <p14:creationId xmlns:p14="http://schemas.microsoft.com/office/powerpoint/2010/main" val="400730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A0016B-E9BA-BC4E-8EF7-C24EE531E3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D46E365-9E8E-7048-B85E-FA368162CD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1805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324F09-E7EB-0E46-A9CB-1B9977BB13EF}"/>
              </a:ext>
            </a:extLst>
          </p:cNvPr>
          <p:cNvSpPr>
            <a:spLocks noGrp="1"/>
          </p:cNvSpPr>
          <p:nvPr>
            <p:ph type="title"/>
          </p:nvPr>
        </p:nvSpPr>
        <p:spPr>
          <a:xfrm>
            <a:off x="838200" y="1115951"/>
            <a:ext cx="10515600" cy="1325563"/>
          </a:xfr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E6942FC-8C0C-B44D-8C77-B7A8998FDC1C}"/>
              </a:ext>
            </a:extLst>
          </p:cNvPr>
          <p:cNvSpPr>
            <a:spLocks noGrp="1"/>
          </p:cNvSpPr>
          <p:nvPr>
            <p:ph sz="half" idx="1"/>
          </p:nvPr>
        </p:nvSpPr>
        <p:spPr>
          <a:xfrm>
            <a:off x="838200" y="2530108"/>
            <a:ext cx="5181600" cy="4046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294FAD3-5B30-E240-A290-65C3C38579E8}"/>
              </a:ext>
            </a:extLst>
          </p:cNvPr>
          <p:cNvSpPr>
            <a:spLocks noGrp="1"/>
          </p:cNvSpPr>
          <p:nvPr>
            <p:ph sz="half" idx="2"/>
          </p:nvPr>
        </p:nvSpPr>
        <p:spPr>
          <a:xfrm>
            <a:off x="6172200" y="2530108"/>
            <a:ext cx="5181600" cy="4046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53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CE0B14-6BC9-9648-9CC6-BB73A18EA35E}"/>
              </a:ext>
            </a:extLst>
          </p:cNvPr>
          <p:cNvSpPr>
            <a:spLocks noGrp="1"/>
          </p:cNvSpPr>
          <p:nvPr>
            <p:ph type="title"/>
          </p:nvPr>
        </p:nvSpPr>
        <p:spPr>
          <a:xfrm>
            <a:off x="839788" y="1120897"/>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84B071E-C297-5949-9F19-C3451222437B}"/>
              </a:ext>
            </a:extLst>
          </p:cNvPr>
          <p:cNvSpPr>
            <a:spLocks noGrp="1"/>
          </p:cNvSpPr>
          <p:nvPr>
            <p:ph type="body" idx="1"/>
          </p:nvPr>
        </p:nvSpPr>
        <p:spPr>
          <a:xfrm>
            <a:off x="839788" y="249335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38C034D-13B6-CD42-AA09-231788D1E2F5}"/>
              </a:ext>
            </a:extLst>
          </p:cNvPr>
          <p:cNvSpPr>
            <a:spLocks noGrp="1"/>
          </p:cNvSpPr>
          <p:nvPr>
            <p:ph sz="half" idx="2"/>
          </p:nvPr>
        </p:nvSpPr>
        <p:spPr>
          <a:xfrm>
            <a:off x="839788" y="3454644"/>
            <a:ext cx="5157787" cy="30164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63B071A-3FF7-B449-B916-4DEE377465CE}"/>
              </a:ext>
            </a:extLst>
          </p:cNvPr>
          <p:cNvSpPr>
            <a:spLocks noGrp="1"/>
          </p:cNvSpPr>
          <p:nvPr>
            <p:ph type="body" sz="quarter" idx="3"/>
          </p:nvPr>
        </p:nvSpPr>
        <p:spPr>
          <a:xfrm>
            <a:off x="6172200" y="249335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406626E-539E-FA49-9537-7C7F7F5C492A}"/>
              </a:ext>
            </a:extLst>
          </p:cNvPr>
          <p:cNvSpPr>
            <a:spLocks noGrp="1"/>
          </p:cNvSpPr>
          <p:nvPr>
            <p:ph sz="quarter" idx="4"/>
          </p:nvPr>
        </p:nvSpPr>
        <p:spPr>
          <a:xfrm>
            <a:off x="6172200" y="3454644"/>
            <a:ext cx="5183188" cy="30164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006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ACAA66-4E7C-E342-B749-C6B0194EF964}"/>
              </a:ext>
            </a:extLst>
          </p:cNvPr>
          <p:cNvSpPr>
            <a:spLocks noGrp="1"/>
          </p:cNvSpPr>
          <p:nvPr>
            <p:ph type="title"/>
          </p:nvPr>
        </p:nvSpPr>
        <p:spPr>
          <a:xfrm>
            <a:off x="838200" y="1115402"/>
            <a:ext cx="10515600" cy="1325563"/>
          </a:xfrm>
        </p:spPr>
        <p:txBody>
          <a:bodyPr/>
          <a:lstStyle/>
          <a:p>
            <a:r>
              <a:rPr lang="en-US"/>
              <a:t>Click to edit Master title style</a:t>
            </a:r>
          </a:p>
        </p:txBody>
      </p:sp>
    </p:spTree>
    <p:extLst>
      <p:ext uri="{BB962C8B-B14F-4D97-AF65-F5344CB8AC3E}">
        <p14:creationId xmlns:p14="http://schemas.microsoft.com/office/powerpoint/2010/main" val="172981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CAA5370-FA5A-3B4A-9D95-2ABE10CA0080}"/>
              </a:ext>
            </a:extLst>
          </p:cNvPr>
          <p:cNvSpPr>
            <a:spLocks noGrp="1"/>
          </p:cNvSpPr>
          <p:nvPr>
            <p:ph type="title"/>
          </p:nvPr>
        </p:nvSpPr>
        <p:spPr>
          <a:xfrm>
            <a:off x="838200" y="1115401"/>
            <a:ext cx="10515600" cy="1325563"/>
          </a:xfrm>
        </p:spPr>
        <p:txBody>
          <a:bodyPr/>
          <a:lstStyle/>
          <a:p>
            <a:r>
              <a:rPr lang="en-US"/>
              <a:t>Click to edit Master title style</a:t>
            </a:r>
          </a:p>
        </p:txBody>
      </p:sp>
    </p:spTree>
    <p:extLst>
      <p:ext uri="{BB962C8B-B14F-4D97-AF65-F5344CB8AC3E}">
        <p14:creationId xmlns:p14="http://schemas.microsoft.com/office/powerpoint/2010/main" val="238641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B0EE0C-E3F3-DF4F-867D-154FA920E894}"/>
              </a:ext>
            </a:extLst>
          </p:cNvPr>
          <p:cNvSpPr>
            <a:spLocks noGrp="1"/>
          </p:cNvSpPr>
          <p:nvPr>
            <p:ph type="title"/>
          </p:nvPr>
        </p:nvSpPr>
        <p:spPr>
          <a:xfrm>
            <a:off x="839788" y="1113693"/>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9D42536-5147-E848-86E7-A02ED58474B3}"/>
              </a:ext>
            </a:extLst>
          </p:cNvPr>
          <p:cNvSpPr>
            <a:spLocks noGrp="1"/>
          </p:cNvSpPr>
          <p:nvPr>
            <p:ph idx="1"/>
          </p:nvPr>
        </p:nvSpPr>
        <p:spPr>
          <a:xfrm>
            <a:off x="5183188" y="1213094"/>
            <a:ext cx="6172200" cy="5117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CFF2890-9256-344A-A334-C915FC9E468C}"/>
              </a:ext>
            </a:extLst>
          </p:cNvPr>
          <p:cNvSpPr>
            <a:spLocks noGrp="1"/>
          </p:cNvSpPr>
          <p:nvPr>
            <p:ph type="body" sz="half" idx="2"/>
          </p:nvPr>
        </p:nvSpPr>
        <p:spPr>
          <a:xfrm>
            <a:off x="839788" y="2713893"/>
            <a:ext cx="3932237" cy="3616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501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CB3A2C-9B62-034F-96B5-FC5012FDE188}"/>
              </a:ext>
            </a:extLst>
          </p:cNvPr>
          <p:cNvSpPr>
            <a:spLocks noGrp="1"/>
          </p:cNvSpPr>
          <p:nvPr>
            <p:ph type="title"/>
          </p:nvPr>
        </p:nvSpPr>
        <p:spPr>
          <a:xfrm>
            <a:off x="839788" y="1116378"/>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CEE9E25-829A-974C-BCCF-63B66DEE284B}"/>
              </a:ext>
            </a:extLst>
          </p:cNvPr>
          <p:cNvSpPr>
            <a:spLocks noGrp="1"/>
          </p:cNvSpPr>
          <p:nvPr>
            <p:ph type="pic" idx="1"/>
          </p:nvPr>
        </p:nvSpPr>
        <p:spPr>
          <a:xfrm>
            <a:off x="5183188" y="111637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BEE2BB5-4633-BC42-A8D7-036EACB167E4}"/>
              </a:ext>
            </a:extLst>
          </p:cNvPr>
          <p:cNvSpPr>
            <a:spLocks noGrp="1"/>
          </p:cNvSpPr>
          <p:nvPr>
            <p:ph type="body" sz="half" idx="2"/>
          </p:nvPr>
        </p:nvSpPr>
        <p:spPr>
          <a:xfrm>
            <a:off x="839788" y="2716578"/>
            <a:ext cx="3932237" cy="36256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180787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D7E3B39-35FD-614B-B1C5-9D3962914BC3}"/>
              </a:ext>
            </a:extLst>
          </p:cNvPr>
          <p:cNvSpPr>
            <a:spLocks noGrp="1"/>
          </p:cNvSpPr>
          <p:nvPr>
            <p:ph type="title"/>
          </p:nvPr>
        </p:nvSpPr>
        <p:spPr>
          <a:xfrm>
            <a:off x="838200" y="111595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DFDF4F79-4128-644B-B67C-EFACF3F34B32}"/>
              </a:ext>
            </a:extLst>
          </p:cNvPr>
          <p:cNvSpPr>
            <a:spLocks noGrp="1"/>
          </p:cNvSpPr>
          <p:nvPr>
            <p:ph type="body" idx="1"/>
          </p:nvPr>
        </p:nvSpPr>
        <p:spPr>
          <a:xfrm>
            <a:off x="838200" y="2453237"/>
            <a:ext cx="10515600" cy="37834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3718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video" Target="https://www.youtube.com/embed/VQiq928ktPg" TargetMode="External"/><Relationship Id="rId2" Type="http://schemas.openxmlformats.org/officeDocument/2006/relationships/slideLayout" Target="../slideLayouts/slideLayout6.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E20BF90-AA6B-5A48-9779-8F6C808FF20E}"/>
              </a:ext>
            </a:extLst>
          </p:cNvPr>
          <p:cNvSpPr>
            <a:spLocks noGrp="1"/>
          </p:cNvSpPr>
          <p:nvPr>
            <p:ph idx="1"/>
          </p:nvPr>
        </p:nvSpPr>
        <p:spPr>
          <a:xfrm>
            <a:off x="838200" y="2009199"/>
            <a:ext cx="10515600" cy="3065218"/>
          </a:xfrm>
        </p:spPr>
        <p:txBody>
          <a:bodyPr/>
          <a:lstStyle/>
          <a:p>
            <a:pPr marL="0" indent="0">
              <a:buNone/>
            </a:pPr>
            <a:r>
              <a:rPr lang="en-US" dirty="0" smtClean="0">
                <a:solidFill>
                  <a:schemeClr val="bg1"/>
                </a:solidFill>
              </a:rPr>
              <a:t>March </a:t>
            </a:r>
            <a:r>
              <a:rPr lang="en-US" dirty="0" smtClean="0">
                <a:solidFill>
                  <a:schemeClr val="bg1"/>
                </a:solidFill>
              </a:rPr>
              <a:t>20</a:t>
            </a:r>
            <a:r>
              <a:rPr lang="en-US" dirty="0" smtClean="0">
                <a:solidFill>
                  <a:schemeClr val="bg1"/>
                </a:solidFill>
              </a:rPr>
              <a:t>, </a:t>
            </a:r>
            <a:r>
              <a:rPr lang="en-US" dirty="0">
                <a:solidFill>
                  <a:schemeClr val="bg1"/>
                </a:solidFill>
              </a:rPr>
              <a:t>2018</a:t>
            </a:r>
          </a:p>
        </p:txBody>
      </p:sp>
      <p:sp>
        <p:nvSpPr>
          <p:cNvPr id="3" name="Title 2">
            <a:extLst>
              <a:ext uri="{FF2B5EF4-FFF2-40B4-BE49-F238E27FC236}">
                <a16:creationId xmlns="" xmlns:a16="http://schemas.microsoft.com/office/drawing/2014/main" id="{2A9277FE-ECAF-294B-8A23-9FBB12892299}"/>
              </a:ext>
            </a:extLst>
          </p:cNvPr>
          <p:cNvSpPr>
            <a:spLocks noGrp="1"/>
          </p:cNvSpPr>
          <p:nvPr>
            <p:ph type="title"/>
          </p:nvPr>
        </p:nvSpPr>
        <p:spPr>
          <a:xfrm>
            <a:off x="838200" y="318782"/>
            <a:ext cx="10515600" cy="1325563"/>
          </a:xfrm>
        </p:spPr>
        <p:txBody>
          <a:bodyPr>
            <a:normAutofit/>
          </a:bodyPr>
          <a:lstStyle/>
          <a:p>
            <a:r>
              <a:rPr lang="en-US" dirty="0" smtClean="0">
                <a:solidFill>
                  <a:schemeClr val="bg1"/>
                </a:solidFill>
              </a:rPr>
              <a:t>Stakeholder Summit </a:t>
            </a:r>
            <a:r>
              <a:rPr lang="en-US" dirty="0" smtClean="0">
                <a:solidFill>
                  <a:schemeClr val="bg1"/>
                </a:solidFill>
              </a:rPr>
              <a:t/>
            </a:r>
            <a:br>
              <a:rPr lang="en-US" dirty="0" smtClean="0">
                <a:solidFill>
                  <a:schemeClr val="bg1"/>
                </a:solidFill>
              </a:rPr>
            </a:br>
            <a:r>
              <a:rPr lang="en-US" dirty="0" smtClean="0">
                <a:solidFill>
                  <a:schemeClr val="bg1"/>
                </a:solidFill>
              </a:rPr>
              <a:t>Session 1: Values, Vision &amp; Mission</a:t>
            </a:r>
            <a:endParaRPr lang="en-US" dirty="0">
              <a:solidFill>
                <a:schemeClr val="bg1"/>
              </a:solidFill>
            </a:endParaRPr>
          </a:p>
        </p:txBody>
      </p:sp>
    </p:spTree>
    <p:extLst>
      <p:ext uri="{BB962C8B-B14F-4D97-AF65-F5344CB8AC3E}">
        <p14:creationId xmlns:p14="http://schemas.microsoft.com/office/powerpoint/2010/main" val="221139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1" name="Rectangle 16"/>
          <p:cNvSpPr>
            <a:spLocks noChangeArrowheads="1"/>
          </p:cNvSpPr>
          <p:nvPr/>
        </p:nvSpPr>
        <p:spPr bwMode="auto">
          <a:xfrm>
            <a:off x="2947602" y="2083486"/>
            <a:ext cx="166872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latin typeface="Arial" charset="0"/>
                <a:ea typeface="Arial" charset="0"/>
                <a:cs typeface="Arial" charset="0"/>
              </a:rPr>
              <a:t>Dysfunctional State</a:t>
            </a:r>
            <a:endParaRPr lang="en-US" sz="1600" b="1" dirty="0">
              <a:latin typeface="Arial" charset="0"/>
              <a:ea typeface="Arial" charset="0"/>
              <a:cs typeface="Arial" charset="0"/>
            </a:endParaRPr>
          </a:p>
        </p:txBody>
      </p:sp>
      <p:sp>
        <p:nvSpPr>
          <p:cNvPr id="20492" name="Rectangle 17"/>
          <p:cNvSpPr>
            <a:spLocks noChangeArrowheads="1"/>
          </p:cNvSpPr>
          <p:nvPr/>
        </p:nvSpPr>
        <p:spPr bwMode="auto">
          <a:xfrm>
            <a:off x="2958355" y="2312085"/>
            <a:ext cx="1072409"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Arial" charset="0"/>
                <a:ea typeface="Arial" charset="0"/>
                <a:cs typeface="Arial" charset="0"/>
              </a:rPr>
              <a:t>Negative</a:t>
            </a:r>
            <a:r>
              <a:rPr lang="en-US" sz="1050" dirty="0">
                <a:solidFill>
                  <a:srgbClr val="000000"/>
                </a:solidFill>
                <a:latin typeface="Arial" charset="0"/>
                <a:ea typeface="Arial" charset="0"/>
                <a:cs typeface="Arial" charset="0"/>
              </a:rPr>
              <a:t> </a:t>
            </a:r>
            <a:r>
              <a:rPr lang="en-US" sz="1000" dirty="0">
                <a:solidFill>
                  <a:srgbClr val="000000"/>
                </a:solidFill>
                <a:latin typeface="Arial" charset="0"/>
                <a:ea typeface="Arial" charset="0"/>
                <a:cs typeface="Arial" charset="0"/>
              </a:rPr>
              <a:t>Deviance</a:t>
            </a:r>
            <a:endParaRPr lang="en-US" sz="1400" dirty="0">
              <a:latin typeface="Arial" charset="0"/>
              <a:ea typeface="Arial" charset="0"/>
              <a:cs typeface="Arial" charset="0"/>
            </a:endParaRPr>
          </a:p>
        </p:txBody>
      </p:sp>
      <p:sp>
        <p:nvSpPr>
          <p:cNvPr id="20493" name="Rectangle 18"/>
          <p:cNvSpPr>
            <a:spLocks noChangeArrowheads="1"/>
          </p:cNvSpPr>
          <p:nvPr/>
        </p:nvSpPr>
        <p:spPr bwMode="auto">
          <a:xfrm>
            <a:off x="3069742" y="2570848"/>
            <a:ext cx="4648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ea typeface="Arial" charset="0"/>
                <a:cs typeface="Arial" charset="0"/>
              </a:rPr>
              <a:t>|</a:t>
            </a:r>
            <a:endParaRPr lang="en-US">
              <a:latin typeface="Arial" charset="0"/>
              <a:ea typeface="Arial" charset="0"/>
              <a:cs typeface="Arial" charset="0"/>
            </a:endParaRPr>
          </a:p>
        </p:txBody>
      </p:sp>
      <p:sp>
        <p:nvSpPr>
          <p:cNvPr id="20494" name="Rectangle 19"/>
          <p:cNvSpPr>
            <a:spLocks noChangeArrowheads="1"/>
          </p:cNvSpPr>
          <p:nvPr/>
        </p:nvSpPr>
        <p:spPr bwMode="auto">
          <a:xfrm>
            <a:off x="5470251" y="2083486"/>
            <a:ext cx="110607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Arial" charset="0"/>
                <a:ea typeface="Arial" charset="0"/>
                <a:cs typeface="Arial" charset="0"/>
              </a:rPr>
              <a:t>Normal State</a:t>
            </a:r>
            <a:endParaRPr lang="en-US" sz="1600" b="1">
              <a:latin typeface="Arial" charset="0"/>
              <a:ea typeface="Arial" charset="0"/>
              <a:cs typeface="Arial" charset="0"/>
            </a:endParaRPr>
          </a:p>
        </p:txBody>
      </p:sp>
      <p:sp>
        <p:nvSpPr>
          <p:cNvPr id="20495" name="Rectangle 20"/>
          <p:cNvSpPr>
            <a:spLocks noChangeArrowheads="1"/>
          </p:cNvSpPr>
          <p:nvPr/>
        </p:nvSpPr>
        <p:spPr bwMode="auto">
          <a:xfrm>
            <a:off x="5604979" y="2312085"/>
            <a:ext cx="636393"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Arial" charset="0"/>
                <a:ea typeface="Arial" charset="0"/>
                <a:cs typeface="Arial" charset="0"/>
              </a:rPr>
              <a:t>Status Quo</a:t>
            </a:r>
            <a:endParaRPr lang="en-US" sz="1200">
              <a:latin typeface="Arial" charset="0"/>
              <a:ea typeface="Arial" charset="0"/>
              <a:cs typeface="Arial" charset="0"/>
            </a:endParaRPr>
          </a:p>
        </p:txBody>
      </p:sp>
      <p:sp>
        <p:nvSpPr>
          <p:cNvPr id="20496" name="Rectangle 21"/>
          <p:cNvSpPr>
            <a:spLocks noChangeArrowheads="1"/>
          </p:cNvSpPr>
          <p:nvPr/>
        </p:nvSpPr>
        <p:spPr bwMode="auto">
          <a:xfrm>
            <a:off x="5992329" y="2570848"/>
            <a:ext cx="4648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ea typeface="Arial" charset="0"/>
                <a:cs typeface="Arial" charset="0"/>
              </a:rPr>
              <a:t>|</a:t>
            </a:r>
            <a:endParaRPr lang="en-US">
              <a:latin typeface="Arial" charset="0"/>
              <a:ea typeface="Arial" charset="0"/>
              <a:cs typeface="Arial" charset="0"/>
            </a:endParaRPr>
          </a:p>
        </p:txBody>
      </p:sp>
      <p:sp>
        <p:nvSpPr>
          <p:cNvPr id="20497" name="Rectangle 22"/>
          <p:cNvSpPr>
            <a:spLocks noChangeArrowheads="1"/>
          </p:cNvSpPr>
          <p:nvPr/>
        </p:nvSpPr>
        <p:spPr bwMode="auto">
          <a:xfrm>
            <a:off x="7389995" y="2083486"/>
            <a:ext cx="165269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b="1" dirty="0">
                <a:solidFill>
                  <a:srgbClr val="000000"/>
                </a:solidFill>
                <a:latin typeface="Arial" charset="0"/>
                <a:ea typeface="Arial" charset="0"/>
                <a:cs typeface="Arial" charset="0"/>
              </a:rPr>
              <a:t>Extraordinary State</a:t>
            </a:r>
            <a:endParaRPr lang="en-US" sz="1600" b="1" dirty="0">
              <a:latin typeface="Arial" charset="0"/>
              <a:ea typeface="Arial" charset="0"/>
              <a:cs typeface="Arial" charset="0"/>
            </a:endParaRPr>
          </a:p>
        </p:txBody>
      </p:sp>
      <p:sp>
        <p:nvSpPr>
          <p:cNvPr id="20498" name="Rectangle 23"/>
          <p:cNvSpPr>
            <a:spLocks noChangeArrowheads="1"/>
          </p:cNvSpPr>
          <p:nvPr/>
        </p:nvSpPr>
        <p:spPr bwMode="auto">
          <a:xfrm>
            <a:off x="8029708" y="2312085"/>
            <a:ext cx="101470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Arial" charset="0"/>
                <a:ea typeface="Arial" charset="0"/>
                <a:cs typeface="Arial" charset="0"/>
              </a:rPr>
              <a:t>Positive Deviance</a:t>
            </a:r>
            <a:endParaRPr lang="en-US" sz="1200" dirty="0">
              <a:latin typeface="Arial" charset="0"/>
              <a:ea typeface="Arial" charset="0"/>
              <a:cs typeface="Arial" charset="0"/>
            </a:endParaRPr>
          </a:p>
        </p:txBody>
      </p:sp>
      <p:sp>
        <p:nvSpPr>
          <p:cNvPr id="20499" name="Rectangle 24"/>
          <p:cNvSpPr>
            <a:spLocks noChangeArrowheads="1"/>
          </p:cNvSpPr>
          <p:nvPr/>
        </p:nvSpPr>
        <p:spPr bwMode="auto">
          <a:xfrm>
            <a:off x="8951429" y="2570848"/>
            <a:ext cx="4648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ea typeface="Arial" charset="0"/>
                <a:cs typeface="Arial" charset="0"/>
              </a:rPr>
              <a:t>|</a:t>
            </a:r>
            <a:endParaRPr lang="en-US">
              <a:latin typeface="Arial" charset="0"/>
              <a:ea typeface="Arial" charset="0"/>
              <a:cs typeface="Arial" charset="0"/>
            </a:endParaRPr>
          </a:p>
        </p:txBody>
      </p:sp>
      <p:sp>
        <p:nvSpPr>
          <p:cNvPr id="20507" name="Rectangle 32"/>
          <p:cNvSpPr>
            <a:spLocks noChangeArrowheads="1"/>
          </p:cNvSpPr>
          <p:nvPr/>
        </p:nvSpPr>
        <p:spPr bwMode="auto">
          <a:xfrm>
            <a:off x="3103079" y="2612124"/>
            <a:ext cx="5867400" cy="9525"/>
          </a:xfrm>
          <a:prstGeom prst="rect">
            <a:avLst/>
          </a:prstGeom>
          <a:solidFill>
            <a:srgbClr val="000000"/>
          </a:solidFill>
          <a:ln w="0">
            <a:solidFill>
              <a:srgbClr val="000000"/>
            </a:solidFill>
            <a:round/>
            <a:headEnd/>
            <a:tailEnd/>
          </a:ln>
        </p:spPr>
        <p:txBody>
          <a:bodyPr/>
          <a:lstStyle/>
          <a:p>
            <a:endParaRPr lang="en-US">
              <a:latin typeface="Arial" charset="0"/>
              <a:ea typeface="Arial" charset="0"/>
              <a:cs typeface="Arial" charset="0"/>
            </a:endParaRPr>
          </a:p>
        </p:txBody>
      </p:sp>
      <p:grpSp>
        <p:nvGrpSpPr>
          <p:cNvPr id="16" name="Group 15"/>
          <p:cNvGrpSpPr/>
          <p:nvPr/>
        </p:nvGrpSpPr>
        <p:grpSpPr>
          <a:xfrm>
            <a:off x="3080502" y="2851394"/>
            <a:ext cx="5886785" cy="2033500"/>
            <a:chOff x="3080502" y="2851394"/>
            <a:chExt cx="5886785" cy="2033500"/>
          </a:xfrm>
        </p:grpSpPr>
        <p:sp>
          <p:nvSpPr>
            <p:cNvPr id="36" name="Freeform 25"/>
            <p:cNvSpPr>
              <a:spLocks noEditPoints="1"/>
            </p:cNvSpPr>
            <p:nvPr/>
          </p:nvSpPr>
          <p:spPr bwMode="auto">
            <a:xfrm>
              <a:off x="5997492" y="2851394"/>
              <a:ext cx="9525" cy="2009775"/>
            </a:xfrm>
            <a:custGeom>
              <a:avLst/>
              <a:gdLst>
                <a:gd name="T0" fmla="*/ 0 w 6"/>
                <a:gd name="T1" fmla="*/ 2147483647 h 1266"/>
                <a:gd name="T2" fmla="*/ 2147483647 w 6"/>
                <a:gd name="T3" fmla="*/ 2147483647 h 1266"/>
                <a:gd name="T4" fmla="*/ 0 w 6"/>
                <a:gd name="T5" fmla="*/ 2147483647 h 1266"/>
                <a:gd name="T6" fmla="*/ 2147483647 w 6"/>
                <a:gd name="T7" fmla="*/ 2147483647 h 1266"/>
                <a:gd name="T8" fmla="*/ 2147483647 w 6"/>
                <a:gd name="T9" fmla="*/ 2147483647 h 1266"/>
                <a:gd name="T10" fmla="*/ 0 w 6"/>
                <a:gd name="T11" fmla="*/ 2147483647 h 1266"/>
                <a:gd name="T12" fmla="*/ 2147483647 w 6"/>
                <a:gd name="T13" fmla="*/ 2147483647 h 1266"/>
                <a:gd name="T14" fmla="*/ 0 w 6"/>
                <a:gd name="T15" fmla="*/ 2147483647 h 1266"/>
                <a:gd name="T16" fmla="*/ 2147483647 w 6"/>
                <a:gd name="T17" fmla="*/ 2147483647 h 1266"/>
                <a:gd name="T18" fmla="*/ 2147483647 w 6"/>
                <a:gd name="T19" fmla="*/ 2147483647 h 1266"/>
                <a:gd name="T20" fmla="*/ 0 w 6"/>
                <a:gd name="T21" fmla="*/ 2147483647 h 1266"/>
                <a:gd name="T22" fmla="*/ 2147483647 w 6"/>
                <a:gd name="T23" fmla="*/ 2147483647 h 1266"/>
                <a:gd name="T24" fmla="*/ 0 w 6"/>
                <a:gd name="T25" fmla="*/ 2147483647 h 1266"/>
                <a:gd name="T26" fmla="*/ 2147483647 w 6"/>
                <a:gd name="T27" fmla="*/ 2147483647 h 1266"/>
                <a:gd name="T28" fmla="*/ 2147483647 w 6"/>
                <a:gd name="T29" fmla="*/ 2147483647 h 1266"/>
                <a:gd name="T30" fmla="*/ 0 w 6"/>
                <a:gd name="T31" fmla="*/ 2147483647 h 1266"/>
                <a:gd name="T32" fmla="*/ 2147483647 w 6"/>
                <a:gd name="T33" fmla="*/ 2147483647 h 1266"/>
                <a:gd name="T34" fmla="*/ 0 w 6"/>
                <a:gd name="T35" fmla="*/ 2147483647 h 1266"/>
                <a:gd name="T36" fmla="*/ 2147483647 w 6"/>
                <a:gd name="T37" fmla="*/ 2147483647 h 1266"/>
                <a:gd name="T38" fmla="*/ 2147483647 w 6"/>
                <a:gd name="T39" fmla="*/ 2147483647 h 1266"/>
                <a:gd name="T40" fmla="*/ 0 w 6"/>
                <a:gd name="T41" fmla="*/ 2147483647 h 1266"/>
                <a:gd name="T42" fmla="*/ 2147483647 w 6"/>
                <a:gd name="T43" fmla="*/ 2147483647 h 1266"/>
                <a:gd name="T44" fmla="*/ 0 w 6"/>
                <a:gd name="T45" fmla="*/ 2147483647 h 1266"/>
                <a:gd name="T46" fmla="*/ 2147483647 w 6"/>
                <a:gd name="T47" fmla="*/ 2147483647 h 1266"/>
                <a:gd name="T48" fmla="*/ 2147483647 w 6"/>
                <a:gd name="T49" fmla="*/ 2147483647 h 1266"/>
                <a:gd name="T50" fmla="*/ 0 w 6"/>
                <a:gd name="T51" fmla="*/ 2147483647 h 1266"/>
                <a:gd name="T52" fmla="*/ 2147483647 w 6"/>
                <a:gd name="T53" fmla="*/ 2147483647 h 1266"/>
                <a:gd name="T54" fmla="*/ 0 w 6"/>
                <a:gd name="T55" fmla="*/ 2147483647 h 1266"/>
                <a:gd name="T56" fmla="*/ 2147483647 w 6"/>
                <a:gd name="T57" fmla="*/ 2147483647 h 1266"/>
                <a:gd name="T58" fmla="*/ 2147483647 w 6"/>
                <a:gd name="T59" fmla="*/ 2147483647 h 1266"/>
                <a:gd name="T60" fmla="*/ 0 w 6"/>
                <a:gd name="T61" fmla="*/ 2147483647 h 1266"/>
                <a:gd name="T62" fmla="*/ 2147483647 w 6"/>
                <a:gd name="T63" fmla="*/ 2147483647 h 1266"/>
                <a:gd name="T64" fmla="*/ 0 w 6"/>
                <a:gd name="T65" fmla="*/ 2147483647 h 1266"/>
                <a:gd name="T66" fmla="*/ 2147483647 w 6"/>
                <a:gd name="T67" fmla="*/ 2147483647 h 1266"/>
                <a:gd name="T68" fmla="*/ 2147483647 w 6"/>
                <a:gd name="T69" fmla="*/ 2147483647 h 1266"/>
                <a:gd name="T70" fmla="*/ 0 w 6"/>
                <a:gd name="T71" fmla="*/ 2147483647 h 1266"/>
                <a:gd name="T72" fmla="*/ 2147483647 w 6"/>
                <a:gd name="T73" fmla="*/ 2147483647 h 1266"/>
                <a:gd name="T74" fmla="*/ 0 w 6"/>
                <a:gd name="T75" fmla="*/ 2147483647 h 1266"/>
                <a:gd name="T76" fmla="*/ 2147483647 w 6"/>
                <a:gd name="T77" fmla="*/ 2147483647 h 1266"/>
                <a:gd name="T78" fmla="*/ 2147483647 w 6"/>
                <a:gd name="T79" fmla="*/ 2147483647 h 1266"/>
                <a:gd name="T80" fmla="*/ 0 w 6"/>
                <a:gd name="T81" fmla="*/ 2147483647 h 1266"/>
                <a:gd name="T82" fmla="*/ 2147483647 w 6"/>
                <a:gd name="T83" fmla="*/ 2147483647 h 1266"/>
                <a:gd name="T84" fmla="*/ 0 w 6"/>
                <a:gd name="T85" fmla="*/ 2147483647 h 1266"/>
                <a:gd name="T86" fmla="*/ 2147483647 w 6"/>
                <a:gd name="T87" fmla="*/ 2147483647 h 1266"/>
                <a:gd name="T88" fmla="*/ 2147483647 w 6"/>
                <a:gd name="T89" fmla="*/ 2147483647 h 1266"/>
                <a:gd name="T90" fmla="*/ 0 w 6"/>
                <a:gd name="T91" fmla="*/ 2147483647 h 1266"/>
                <a:gd name="T92" fmla="*/ 2147483647 w 6"/>
                <a:gd name="T93" fmla="*/ 2147483647 h 1266"/>
                <a:gd name="T94" fmla="*/ 0 w 6"/>
                <a:gd name="T95" fmla="*/ 2147483647 h 1266"/>
                <a:gd name="T96" fmla="*/ 2147483647 w 6"/>
                <a:gd name="T97" fmla="*/ 2147483647 h 1266"/>
                <a:gd name="T98" fmla="*/ 2147483647 w 6"/>
                <a:gd name="T99" fmla="*/ 2147483647 h 1266"/>
                <a:gd name="T100" fmla="*/ 0 w 6"/>
                <a:gd name="T101" fmla="*/ 2147483647 h 12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
                <a:gd name="T154" fmla="*/ 0 h 1266"/>
                <a:gd name="T155" fmla="*/ 6 w 6"/>
                <a:gd name="T156" fmla="*/ 1266 h 12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 h="1266">
                  <a:moveTo>
                    <a:pt x="6" y="0"/>
                  </a:moveTo>
                  <a:lnTo>
                    <a:pt x="6" y="24"/>
                  </a:lnTo>
                  <a:lnTo>
                    <a:pt x="0" y="24"/>
                  </a:lnTo>
                  <a:lnTo>
                    <a:pt x="0" y="0"/>
                  </a:lnTo>
                  <a:lnTo>
                    <a:pt x="6" y="0"/>
                  </a:lnTo>
                  <a:close/>
                  <a:moveTo>
                    <a:pt x="6" y="42"/>
                  </a:moveTo>
                  <a:lnTo>
                    <a:pt x="6" y="66"/>
                  </a:lnTo>
                  <a:lnTo>
                    <a:pt x="0" y="66"/>
                  </a:lnTo>
                  <a:lnTo>
                    <a:pt x="0" y="42"/>
                  </a:lnTo>
                  <a:lnTo>
                    <a:pt x="6" y="42"/>
                  </a:lnTo>
                  <a:close/>
                  <a:moveTo>
                    <a:pt x="6" y="84"/>
                  </a:moveTo>
                  <a:lnTo>
                    <a:pt x="6" y="108"/>
                  </a:lnTo>
                  <a:lnTo>
                    <a:pt x="0" y="108"/>
                  </a:lnTo>
                  <a:lnTo>
                    <a:pt x="0" y="84"/>
                  </a:lnTo>
                  <a:lnTo>
                    <a:pt x="6" y="84"/>
                  </a:lnTo>
                  <a:close/>
                  <a:moveTo>
                    <a:pt x="6" y="126"/>
                  </a:moveTo>
                  <a:lnTo>
                    <a:pt x="6" y="150"/>
                  </a:lnTo>
                  <a:lnTo>
                    <a:pt x="0" y="150"/>
                  </a:lnTo>
                  <a:lnTo>
                    <a:pt x="0" y="126"/>
                  </a:lnTo>
                  <a:lnTo>
                    <a:pt x="6" y="126"/>
                  </a:lnTo>
                  <a:close/>
                  <a:moveTo>
                    <a:pt x="6" y="168"/>
                  </a:moveTo>
                  <a:lnTo>
                    <a:pt x="6" y="192"/>
                  </a:lnTo>
                  <a:lnTo>
                    <a:pt x="0" y="192"/>
                  </a:lnTo>
                  <a:lnTo>
                    <a:pt x="0" y="168"/>
                  </a:lnTo>
                  <a:lnTo>
                    <a:pt x="6" y="168"/>
                  </a:lnTo>
                  <a:close/>
                  <a:moveTo>
                    <a:pt x="6" y="210"/>
                  </a:moveTo>
                  <a:lnTo>
                    <a:pt x="6" y="234"/>
                  </a:lnTo>
                  <a:lnTo>
                    <a:pt x="0" y="234"/>
                  </a:lnTo>
                  <a:lnTo>
                    <a:pt x="0" y="210"/>
                  </a:lnTo>
                  <a:lnTo>
                    <a:pt x="6" y="210"/>
                  </a:lnTo>
                  <a:close/>
                  <a:moveTo>
                    <a:pt x="6" y="252"/>
                  </a:moveTo>
                  <a:lnTo>
                    <a:pt x="6" y="276"/>
                  </a:lnTo>
                  <a:lnTo>
                    <a:pt x="0" y="276"/>
                  </a:lnTo>
                  <a:lnTo>
                    <a:pt x="0" y="252"/>
                  </a:lnTo>
                  <a:lnTo>
                    <a:pt x="6" y="252"/>
                  </a:lnTo>
                  <a:close/>
                  <a:moveTo>
                    <a:pt x="6" y="294"/>
                  </a:moveTo>
                  <a:lnTo>
                    <a:pt x="6" y="318"/>
                  </a:lnTo>
                  <a:lnTo>
                    <a:pt x="0" y="318"/>
                  </a:lnTo>
                  <a:lnTo>
                    <a:pt x="0" y="294"/>
                  </a:lnTo>
                  <a:lnTo>
                    <a:pt x="6" y="294"/>
                  </a:lnTo>
                  <a:close/>
                  <a:moveTo>
                    <a:pt x="6" y="336"/>
                  </a:moveTo>
                  <a:lnTo>
                    <a:pt x="6" y="360"/>
                  </a:lnTo>
                  <a:lnTo>
                    <a:pt x="0" y="360"/>
                  </a:lnTo>
                  <a:lnTo>
                    <a:pt x="0" y="336"/>
                  </a:lnTo>
                  <a:lnTo>
                    <a:pt x="6" y="336"/>
                  </a:lnTo>
                  <a:close/>
                  <a:moveTo>
                    <a:pt x="6" y="378"/>
                  </a:moveTo>
                  <a:lnTo>
                    <a:pt x="6" y="403"/>
                  </a:lnTo>
                  <a:lnTo>
                    <a:pt x="0" y="403"/>
                  </a:lnTo>
                  <a:lnTo>
                    <a:pt x="0" y="378"/>
                  </a:lnTo>
                  <a:lnTo>
                    <a:pt x="6" y="378"/>
                  </a:lnTo>
                  <a:close/>
                  <a:moveTo>
                    <a:pt x="6" y="421"/>
                  </a:moveTo>
                  <a:lnTo>
                    <a:pt x="6" y="445"/>
                  </a:lnTo>
                  <a:lnTo>
                    <a:pt x="0" y="445"/>
                  </a:lnTo>
                  <a:lnTo>
                    <a:pt x="0" y="421"/>
                  </a:lnTo>
                  <a:lnTo>
                    <a:pt x="6" y="421"/>
                  </a:lnTo>
                  <a:close/>
                  <a:moveTo>
                    <a:pt x="6" y="463"/>
                  </a:moveTo>
                  <a:lnTo>
                    <a:pt x="6" y="487"/>
                  </a:lnTo>
                  <a:lnTo>
                    <a:pt x="0" y="487"/>
                  </a:lnTo>
                  <a:lnTo>
                    <a:pt x="0" y="463"/>
                  </a:lnTo>
                  <a:lnTo>
                    <a:pt x="6" y="463"/>
                  </a:lnTo>
                  <a:close/>
                  <a:moveTo>
                    <a:pt x="6" y="505"/>
                  </a:moveTo>
                  <a:lnTo>
                    <a:pt x="6" y="529"/>
                  </a:lnTo>
                  <a:lnTo>
                    <a:pt x="0" y="529"/>
                  </a:lnTo>
                  <a:lnTo>
                    <a:pt x="0" y="505"/>
                  </a:lnTo>
                  <a:lnTo>
                    <a:pt x="6" y="505"/>
                  </a:lnTo>
                  <a:close/>
                  <a:moveTo>
                    <a:pt x="6" y="547"/>
                  </a:moveTo>
                  <a:lnTo>
                    <a:pt x="6" y="571"/>
                  </a:lnTo>
                  <a:lnTo>
                    <a:pt x="0" y="571"/>
                  </a:lnTo>
                  <a:lnTo>
                    <a:pt x="0" y="547"/>
                  </a:lnTo>
                  <a:lnTo>
                    <a:pt x="6" y="547"/>
                  </a:lnTo>
                  <a:close/>
                  <a:moveTo>
                    <a:pt x="6" y="589"/>
                  </a:moveTo>
                  <a:lnTo>
                    <a:pt x="6" y="613"/>
                  </a:lnTo>
                  <a:lnTo>
                    <a:pt x="0" y="613"/>
                  </a:lnTo>
                  <a:lnTo>
                    <a:pt x="0" y="589"/>
                  </a:lnTo>
                  <a:lnTo>
                    <a:pt x="6" y="589"/>
                  </a:lnTo>
                  <a:close/>
                  <a:moveTo>
                    <a:pt x="6" y="631"/>
                  </a:moveTo>
                  <a:lnTo>
                    <a:pt x="6" y="655"/>
                  </a:lnTo>
                  <a:lnTo>
                    <a:pt x="0" y="655"/>
                  </a:lnTo>
                  <a:lnTo>
                    <a:pt x="0" y="631"/>
                  </a:lnTo>
                  <a:lnTo>
                    <a:pt x="6" y="631"/>
                  </a:lnTo>
                  <a:close/>
                  <a:moveTo>
                    <a:pt x="6" y="673"/>
                  </a:moveTo>
                  <a:lnTo>
                    <a:pt x="6" y="697"/>
                  </a:lnTo>
                  <a:lnTo>
                    <a:pt x="0" y="697"/>
                  </a:lnTo>
                  <a:lnTo>
                    <a:pt x="0" y="673"/>
                  </a:lnTo>
                  <a:lnTo>
                    <a:pt x="6" y="673"/>
                  </a:lnTo>
                  <a:close/>
                  <a:moveTo>
                    <a:pt x="6" y="715"/>
                  </a:moveTo>
                  <a:lnTo>
                    <a:pt x="6" y="739"/>
                  </a:lnTo>
                  <a:lnTo>
                    <a:pt x="0" y="739"/>
                  </a:lnTo>
                  <a:lnTo>
                    <a:pt x="0" y="715"/>
                  </a:lnTo>
                  <a:lnTo>
                    <a:pt x="6" y="715"/>
                  </a:lnTo>
                  <a:close/>
                  <a:moveTo>
                    <a:pt x="6" y="757"/>
                  </a:moveTo>
                  <a:lnTo>
                    <a:pt x="6" y="781"/>
                  </a:lnTo>
                  <a:lnTo>
                    <a:pt x="0" y="781"/>
                  </a:lnTo>
                  <a:lnTo>
                    <a:pt x="0" y="757"/>
                  </a:lnTo>
                  <a:lnTo>
                    <a:pt x="6" y="757"/>
                  </a:lnTo>
                  <a:close/>
                  <a:moveTo>
                    <a:pt x="6" y="799"/>
                  </a:moveTo>
                  <a:lnTo>
                    <a:pt x="6" y="823"/>
                  </a:lnTo>
                  <a:lnTo>
                    <a:pt x="0" y="823"/>
                  </a:lnTo>
                  <a:lnTo>
                    <a:pt x="0" y="799"/>
                  </a:lnTo>
                  <a:lnTo>
                    <a:pt x="6" y="799"/>
                  </a:lnTo>
                  <a:close/>
                  <a:moveTo>
                    <a:pt x="6" y="841"/>
                  </a:moveTo>
                  <a:lnTo>
                    <a:pt x="6" y="865"/>
                  </a:lnTo>
                  <a:lnTo>
                    <a:pt x="0" y="865"/>
                  </a:lnTo>
                  <a:lnTo>
                    <a:pt x="0" y="841"/>
                  </a:lnTo>
                  <a:lnTo>
                    <a:pt x="6" y="841"/>
                  </a:lnTo>
                  <a:close/>
                  <a:moveTo>
                    <a:pt x="6" y="883"/>
                  </a:moveTo>
                  <a:lnTo>
                    <a:pt x="6" y="907"/>
                  </a:lnTo>
                  <a:lnTo>
                    <a:pt x="0" y="907"/>
                  </a:lnTo>
                  <a:lnTo>
                    <a:pt x="0" y="883"/>
                  </a:lnTo>
                  <a:lnTo>
                    <a:pt x="6" y="883"/>
                  </a:lnTo>
                  <a:close/>
                  <a:moveTo>
                    <a:pt x="6" y="925"/>
                  </a:moveTo>
                  <a:lnTo>
                    <a:pt x="6" y="949"/>
                  </a:lnTo>
                  <a:lnTo>
                    <a:pt x="0" y="949"/>
                  </a:lnTo>
                  <a:lnTo>
                    <a:pt x="0" y="925"/>
                  </a:lnTo>
                  <a:lnTo>
                    <a:pt x="6" y="925"/>
                  </a:lnTo>
                  <a:close/>
                  <a:moveTo>
                    <a:pt x="6" y="967"/>
                  </a:moveTo>
                  <a:lnTo>
                    <a:pt x="6" y="991"/>
                  </a:lnTo>
                  <a:lnTo>
                    <a:pt x="0" y="991"/>
                  </a:lnTo>
                  <a:lnTo>
                    <a:pt x="0" y="967"/>
                  </a:lnTo>
                  <a:lnTo>
                    <a:pt x="6" y="967"/>
                  </a:lnTo>
                  <a:close/>
                  <a:moveTo>
                    <a:pt x="6" y="1009"/>
                  </a:moveTo>
                  <a:lnTo>
                    <a:pt x="6" y="1033"/>
                  </a:lnTo>
                  <a:lnTo>
                    <a:pt x="0" y="1033"/>
                  </a:lnTo>
                  <a:lnTo>
                    <a:pt x="0" y="1009"/>
                  </a:lnTo>
                  <a:lnTo>
                    <a:pt x="6" y="1009"/>
                  </a:lnTo>
                  <a:close/>
                  <a:moveTo>
                    <a:pt x="6" y="1051"/>
                  </a:moveTo>
                  <a:lnTo>
                    <a:pt x="6" y="1075"/>
                  </a:lnTo>
                  <a:lnTo>
                    <a:pt x="0" y="1075"/>
                  </a:lnTo>
                  <a:lnTo>
                    <a:pt x="0" y="1051"/>
                  </a:lnTo>
                  <a:lnTo>
                    <a:pt x="6" y="1051"/>
                  </a:lnTo>
                  <a:close/>
                  <a:moveTo>
                    <a:pt x="6" y="1093"/>
                  </a:moveTo>
                  <a:lnTo>
                    <a:pt x="6" y="1117"/>
                  </a:lnTo>
                  <a:lnTo>
                    <a:pt x="0" y="1117"/>
                  </a:lnTo>
                  <a:lnTo>
                    <a:pt x="0" y="1093"/>
                  </a:lnTo>
                  <a:lnTo>
                    <a:pt x="6" y="1093"/>
                  </a:lnTo>
                  <a:close/>
                  <a:moveTo>
                    <a:pt x="6" y="1135"/>
                  </a:moveTo>
                  <a:lnTo>
                    <a:pt x="6" y="1160"/>
                  </a:lnTo>
                  <a:lnTo>
                    <a:pt x="0" y="1160"/>
                  </a:lnTo>
                  <a:lnTo>
                    <a:pt x="0" y="1135"/>
                  </a:lnTo>
                  <a:lnTo>
                    <a:pt x="6" y="1135"/>
                  </a:lnTo>
                  <a:close/>
                  <a:moveTo>
                    <a:pt x="6" y="1178"/>
                  </a:moveTo>
                  <a:lnTo>
                    <a:pt x="6" y="1202"/>
                  </a:lnTo>
                  <a:lnTo>
                    <a:pt x="0" y="1202"/>
                  </a:lnTo>
                  <a:lnTo>
                    <a:pt x="0" y="1178"/>
                  </a:lnTo>
                  <a:lnTo>
                    <a:pt x="6" y="1178"/>
                  </a:lnTo>
                  <a:close/>
                  <a:moveTo>
                    <a:pt x="6" y="1220"/>
                  </a:moveTo>
                  <a:lnTo>
                    <a:pt x="6" y="1244"/>
                  </a:lnTo>
                  <a:lnTo>
                    <a:pt x="0" y="1244"/>
                  </a:lnTo>
                  <a:lnTo>
                    <a:pt x="0" y="1220"/>
                  </a:lnTo>
                  <a:lnTo>
                    <a:pt x="6" y="1220"/>
                  </a:lnTo>
                  <a:close/>
                  <a:moveTo>
                    <a:pt x="6" y="1262"/>
                  </a:moveTo>
                  <a:lnTo>
                    <a:pt x="6" y="1266"/>
                  </a:lnTo>
                  <a:lnTo>
                    <a:pt x="0" y="1266"/>
                  </a:lnTo>
                  <a:lnTo>
                    <a:pt x="0" y="1262"/>
                  </a:lnTo>
                  <a:lnTo>
                    <a:pt x="6" y="1262"/>
                  </a:lnTo>
                  <a:close/>
                </a:path>
              </a:pathLst>
            </a:custGeom>
            <a:noFill/>
            <a:ln w="0" cap="flat">
              <a:solidFill>
                <a:schemeClr val="bg1">
                  <a:lumMod val="65000"/>
                </a:schemeClr>
              </a:solidFill>
              <a:prstDash val="solid"/>
              <a:round/>
              <a:headEnd/>
              <a:tailEnd/>
            </a:ln>
          </p:spPr>
          <p:txBody>
            <a:bodyPr/>
            <a:lstStyle/>
            <a:p>
              <a:endParaRPr lang="en-US">
                <a:latin typeface="Arial" charset="0"/>
                <a:ea typeface="Arial" charset="0"/>
                <a:cs typeface="Arial" charset="0"/>
              </a:endParaRPr>
            </a:p>
          </p:txBody>
        </p:sp>
        <p:sp>
          <p:nvSpPr>
            <p:cNvPr id="37" name="Freeform 26"/>
            <p:cNvSpPr>
              <a:spLocks noEditPoints="1"/>
            </p:cNvSpPr>
            <p:nvPr/>
          </p:nvSpPr>
          <p:spPr bwMode="auto">
            <a:xfrm>
              <a:off x="3080502" y="2857238"/>
              <a:ext cx="9525" cy="2019300"/>
            </a:xfrm>
            <a:custGeom>
              <a:avLst/>
              <a:gdLst>
                <a:gd name="T0" fmla="*/ 0 w 6"/>
                <a:gd name="T1" fmla="*/ 2147483647 h 1272"/>
                <a:gd name="T2" fmla="*/ 2147483647 w 6"/>
                <a:gd name="T3" fmla="*/ 2147483647 h 1272"/>
                <a:gd name="T4" fmla="*/ 0 w 6"/>
                <a:gd name="T5" fmla="*/ 2147483647 h 1272"/>
                <a:gd name="T6" fmla="*/ 2147483647 w 6"/>
                <a:gd name="T7" fmla="*/ 2147483647 h 1272"/>
                <a:gd name="T8" fmla="*/ 2147483647 w 6"/>
                <a:gd name="T9" fmla="*/ 2147483647 h 1272"/>
                <a:gd name="T10" fmla="*/ 0 w 6"/>
                <a:gd name="T11" fmla="*/ 2147483647 h 1272"/>
                <a:gd name="T12" fmla="*/ 2147483647 w 6"/>
                <a:gd name="T13" fmla="*/ 2147483647 h 1272"/>
                <a:gd name="T14" fmla="*/ 0 w 6"/>
                <a:gd name="T15" fmla="*/ 2147483647 h 1272"/>
                <a:gd name="T16" fmla="*/ 2147483647 w 6"/>
                <a:gd name="T17" fmla="*/ 2147483647 h 1272"/>
                <a:gd name="T18" fmla="*/ 2147483647 w 6"/>
                <a:gd name="T19" fmla="*/ 2147483647 h 1272"/>
                <a:gd name="T20" fmla="*/ 0 w 6"/>
                <a:gd name="T21" fmla="*/ 2147483647 h 1272"/>
                <a:gd name="T22" fmla="*/ 2147483647 w 6"/>
                <a:gd name="T23" fmla="*/ 2147483647 h 1272"/>
                <a:gd name="T24" fmla="*/ 0 w 6"/>
                <a:gd name="T25" fmla="*/ 2147483647 h 1272"/>
                <a:gd name="T26" fmla="*/ 2147483647 w 6"/>
                <a:gd name="T27" fmla="*/ 2147483647 h 1272"/>
                <a:gd name="T28" fmla="*/ 2147483647 w 6"/>
                <a:gd name="T29" fmla="*/ 2147483647 h 1272"/>
                <a:gd name="T30" fmla="*/ 0 w 6"/>
                <a:gd name="T31" fmla="*/ 2147483647 h 1272"/>
                <a:gd name="T32" fmla="*/ 2147483647 w 6"/>
                <a:gd name="T33" fmla="*/ 2147483647 h 1272"/>
                <a:gd name="T34" fmla="*/ 0 w 6"/>
                <a:gd name="T35" fmla="*/ 2147483647 h 1272"/>
                <a:gd name="T36" fmla="*/ 2147483647 w 6"/>
                <a:gd name="T37" fmla="*/ 2147483647 h 1272"/>
                <a:gd name="T38" fmla="*/ 2147483647 w 6"/>
                <a:gd name="T39" fmla="*/ 2147483647 h 1272"/>
                <a:gd name="T40" fmla="*/ 0 w 6"/>
                <a:gd name="T41" fmla="*/ 2147483647 h 1272"/>
                <a:gd name="T42" fmla="*/ 2147483647 w 6"/>
                <a:gd name="T43" fmla="*/ 2147483647 h 1272"/>
                <a:gd name="T44" fmla="*/ 0 w 6"/>
                <a:gd name="T45" fmla="*/ 2147483647 h 1272"/>
                <a:gd name="T46" fmla="*/ 2147483647 w 6"/>
                <a:gd name="T47" fmla="*/ 2147483647 h 1272"/>
                <a:gd name="T48" fmla="*/ 2147483647 w 6"/>
                <a:gd name="T49" fmla="*/ 2147483647 h 1272"/>
                <a:gd name="T50" fmla="*/ 0 w 6"/>
                <a:gd name="T51" fmla="*/ 2147483647 h 1272"/>
                <a:gd name="T52" fmla="*/ 2147483647 w 6"/>
                <a:gd name="T53" fmla="*/ 2147483647 h 1272"/>
                <a:gd name="T54" fmla="*/ 0 w 6"/>
                <a:gd name="T55" fmla="*/ 2147483647 h 1272"/>
                <a:gd name="T56" fmla="*/ 2147483647 w 6"/>
                <a:gd name="T57" fmla="*/ 2147483647 h 1272"/>
                <a:gd name="T58" fmla="*/ 2147483647 w 6"/>
                <a:gd name="T59" fmla="*/ 2147483647 h 1272"/>
                <a:gd name="T60" fmla="*/ 0 w 6"/>
                <a:gd name="T61" fmla="*/ 2147483647 h 1272"/>
                <a:gd name="T62" fmla="*/ 2147483647 w 6"/>
                <a:gd name="T63" fmla="*/ 2147483647 h 1272"/>
                <a:gd name="T64" fmla="*/ 0 w 6"/>
                <a:gd name="T65" fmla="*/ 2147483647 h 1272"/>
                <a:gd name="T66" fmla="*/ 2147483647 w 6"/>
                <a:gd name="T67" fmla="*/ 2147483647 h 1272"/>
                <a:gd name="T68" fmla="*/ 2147483647 w 6"/>
                <a:gd name="T69" fmla="*/ 2147483647 h 1272"/>
                <a:gd name="T70" fmla="*/ 0 w 6"/>
                <a:gd name="T71" fmla="*/ 2147483647 h 1272"/>
                <a:gd name="T72" fmla="*/ 2147483647 w 6"/>
                <a:gd name="T73" fmla="*/ 2147483647 h 1272"/>
                <a:gd name="T74" fmla="*/ 0 w 6"/>
                <a:gd name="T75" fmla="*/ 2147483647 h 1272"/>
                <a:gd name="T76" fmla="*/ 2147483647 w 6"/>
                <a:gd name="T77" fmla="*/ 2147483647 h 1272"/>
                <a:gd name="T78" fmla="*/ 2147483647 w 6"/>
                <a:gd name="T79" fmla="*/ 2147483647 h 1272"/>
                <a:gd name="T80" fmla="*/ 0 w 6"/>
                <a:gd name="T81" fmla="*/ 2147483647 h 1272"/>
                <a:gd name="T82" fmla="*/ 2147483647 w 6"/>
                <a:gd name="T83" fmla="*/ 2147483647 h 1272"/>
                <a:gd name="T84" fmla="*/ 0 w 6"/>
                <a:gd name="T85" fmla="*/ 2147483647 h 1272"/>
                <a:gd name="T86" fmla="*/ 2147483647 w 6"/>
                <a:gd name="T87" fmla="*/ 2147483647 h 1272"/>
                <a:gd name="T88" fmla="*/ 2147483647 w 6"/>
                <a:gd name="T89" fmla="*/ 2147483647 h 1272"/>
                <a:gd name="T90" fmla="*/ 0 w 6"/>
                <a:gd name="T91" fmla="*/ 2147483647 h 1272"/>
                <a:gd name="T92" fmla="*/ 2147483647 w 6"/>
                <a:gd name="T93" fmla="*/ 2147483647 h 1272"/>
                <a:gd name="T94" fmla="*/ 0 w 6"/>
                <a:gd name="T95" fmla="*/ 2147483647 h 1272"/>
                <a:gd name="T96" fmla="*/ 2147483647 w 6"/>
                <a:gd name="T97" fmla="*/ 2147483647 h 1272"/>
                <a:gd name="T98" fmla="*/ 2147483647 w 6"/>
                <a:gd name="T99" fmla="*/ 2147483647 h 1272"/>
                <a:gd name="T100" fmla="*/ 0 w 6"/>
                <a:gd name="T101" fmla="*/ 2147483647 h 1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
                <a:gd name="T154" fmla="*/ 0 h 1272"/>
                <a:gd name="T155" fmla="*/ 6 w 6"/>
                <a:gd name="T156" fmla="*/ 1272 h 12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 h="1272">
                  <a:moveTo>
                    <a:pt x="6" y="0"/>
                  </a:moveTo>
                  <a:lnTo>
                    <a:pt x="6" y="24"/>
                  </a:lnTo>
                  <a:lnTo>
                    <a:pt x="0" y="24"/>
                  </a:lnTo>
                  <a:lnTo>
                    <a:pt x="0" y="0"/>
                  </a:lnTo>
                  <a:lnTo>
                    <a:pt x="6" y="0"/>
                  </a:lnTo>
                  <a:close/>
                  <a:moveTo>
                    <a:pt x="6" y="42"/>
                  </a:moveTo>
                  <a:lnTo>
                    <a:pt x="6" y="66"/>
                  </a:lnTo>
                  <a:lnTo>
                    <a:pt x="0" y="66"/>
                  </a:lnTo>
                  <a:lnTo>
                    <a:pt x="0" y="42"/>
                  </a:lnTo>
                  <a:lnTo>
                    <a:pt x="6" y="42"/>
                  </a:lnTo>
                  <a:close/>
                  <a:moveTo>
                    <a:pt x="6" y="84"/>
                  </a:moveTo>
                  <a:lnTo>
                    <a:pt x="6" y="108"/>
                  </a:lnTo>
                  <a:lnTo>
                    <a:pt x="0" y="108"/>
                  </a:lnTo>
                  <a:lnTo>
                    <a:pt x="0" y="84"/>
                  </a:lnTo>
                  <a:lnTo>
                    <a:pt x="6" y="84"/>
                  </a:lnTo>
                  <a:close/>
                  <a:moveTo>
                    <a:pt x="6" y="126"/>
                  </a:moveTo>
                  <a:lnTo>
                    <a:pt x="6" y="150"/>
                  </a:lnTo>
                  <a:lnTo>
                    <a:pt x="0" y="150"/>
                  </a:lnTo>
                  <a:lnTo>
                    <a:pt x="0" y="126"/>
                  </a:lnTo>
                  <a:lnTo>
                    <a:pt x="6" y="126"/>
                  </a:lnTo>
                  <a:close/>
                  <a:moveTo>
                    <a:pt x="6" y="168"/>
                  </a:moveTo>
                  <a:lnTo>
                    <a:pt x="6" y="192"/>
                  </a:lnTo>
                  <a:lnTo>
                    <a:pt x="0" y="192"/>
                  </a:lnTo>
                  <a:lnTo>
                    <a:pt x="0" y="168"/>
                  </a:lnTo>
                  <a:lnTo>
                    <a:pt x="6" y="168"/>
                  </a:lnTo>
                  <a:close/>
                  <a:moveTo>
                    <a:pt x="6" y="210"/>
                  </a:moveTo>
                  <a:lnTo>
                    <a:pt x="6" y="234"/>
                  </a:lnTo>
                  <a:lnTo>
                    <a:pt x="0" y="234"/>
                  </a:lnTo>
                  <a:lnTo>
                    <a:pt x="0" y="210"/>
                  </a:lnTo>
                  <a:lnTo>
                    <a:pt x="6" y="210"/>
                  </a:lnTo>
                  <a:close/>
                  <a:moveTo>
                    <a:pt x="6" y="252"/>
                  </a:moveTo>
                  <a:lnTo>
                    <a:pt x="6" y="276"/>
                  </a:lnTo>
                  <a:lnTo>
                    <a:pt x="0" y="276"/>
                  </a:lnTo>
                  <a:lnTo>
                    <a:pt x="0" y="252"/>
                  </a:lnTo>
                  <a:lnTo>
                    <a:pt x="6" y="252"/>
                  </a:lnTo>
                  <a:close/>
                  <a:moveTo>
                    <a:pt x="6" y="294"/>
                  </a:moveTo>
                  <a:lnTo>
                    <a:pt x="6" y="318"/>
                  </a:lnTo>
                  <a:lnTo>
                    <a:pt x="0" y="318"/>
                  </a:lnTo>
                  <a:lnTo>
                    <a:pt x="0" y="294"/>
                  </a:lnTo>
                  <a:lnTo>
                    <a:pt x="6" y="294"/>
                  </a:lnTo>
                  <a:close/>
                  <a:moveTo>
                    <a:pt x="6" y="336"/>
                  </a:moveTo>
                  <a:lnTo>
                    <a:pt x="6" y="360"/>
                  </a:lnTo>
                  <a:lnTo>
                    <a:pt x="0" y="360"/>
                  </a:lnTo>
                  <a:lnTo>
                    <a:pt x="0" y="336"/>
                  </a:lnTo>
                  <a:lnTo>
                    <a:pt x="6" y="336"/>
                  </a:lnTo>
                  <a:close/>
                  <a:moveTo>
                    <a:pt x="6" y="378"/>
                  </a:moveTo>
                  <a:lnTo>
                    <a:pt x="6" y="403"/>
                  </a:lnTo>
                  <a:lnTo>
                    <a:pt x="0" y="403"/>
                  </a:lnTo>
                  <a:lnTo>
                    <a:pt x="0" y="378"/>
                  </a:lnTo>
                  <a:lnTo>
                    <a:pt x="6" y="378"/>
                  </a:lnTo>
                  <a:close/>
                  <a:moveTo>
                    <a:pt x="6" y="421"/>
                  </a:moveTo>
                  <a:lnTo>
                    <a:pt x="6" y="445"/>
                  </a:lnTo>
                  <a:lnTo>
                    <a:pt x="0" y="445"/>
                  </a:lnTo>
                  <a:lnTo>
                    <a:pt x="0" y="421"/>
                  </a:lnTo>
                  <a:lnTo>
                    <a:pt x="6" y="421"/>
                  </a:lnTo>
                  <a:close/>
                  <a:moveTo>
                    <a:pt x="6" y="463"/>
                  </a:moveTo>
                  <a:lnTo>
                    <a:pt x="6" y="487"/>
                  </a:lnTo>
                  <a:lnTo>
                    <a:pt x="0" y="487"/>
                  </a:lnTo>
                  <a:lnTo>
                    <a:pt x="0" y="463"/>
                  </a:lnTo>
                  <a:lnTo>
                    <a:pt x="6" y="463"/>
                  </a:lnTo>
                  <a:close/>
                  <a:moveTo>
                    <a:pt x="6" y="505"/>
                  </a:moveTo>
                  <a:lnTo>
                    <a:pt x="6" y="529"/>
                  </a:lnTo>
                  <a:lnTo>
                    <a:pt x="0" y="529"/>
                  </a:lnTo>
                  <a:lnTo>
                    <a:pt x="0" y="505"/>
                  </a:lnTo>
                  <a:lnTo>
                    <a:pt x="6" y="505"/>
                  </a:lnTo>
                  <a:close/>
                  <a:moveTo>
                    <a:pt x="6" y="547"/>
                  </a:moveTo>
                  <a:lnTo>
                    <a:pt x="6" y="571"/>
                  </a:lnTo>
                  <a:lnTo>
                    <a:pt x="0" y="571"/>
                  </a:lnTo>
                  <a:lnTo>
                    <a:pt x="0" y="547"/>
                  </a:lnTo>
                  <a:lnTo>
                    <a:pt x="6" y="547"/>
                  </a:lnTo>
                  <a:close/>
                  <a:moveTo>
                    <a:pt x="6" y="589"/>
                  </a:moveTo>
                  <a:lnTo>
                    <a:pt x="6" y="613"/>
                  </a:lnTo>
                  <a:lnTo>
                    <a:pt x="0" y="613"/>
                  </a:lnTo>
                  <a:lnTo>
                    <a:pt x="0" y="589"/>
                  </a:lnTo>
                  <a:lnTo>
                    <a:pt x="6" y="589"/>
                  </a:lnTo>
                  <a:close/>
                  <a:moveTo>
                    <a:pt x="6" y="631"/>
                  </a:moveTo>
                  <a:lnTo>
                    <a:pt x="6" y="655"/>
                  </a:lnTo>
                  <a:lnTo>
                    <a:pt x="0" y="655"/>
                  </a:lnTo>
                  <a:lnTo>
                    <a:pt x="0" y="631"/>
                  </a:lnTo>
                  <a:lnTo>
                    <a:pt x="6" y="631"/>
                  </a:lnTo>
                  <a:close/>
                  <a:moveTo>
                    <a:pt x="6" y="673"/>
                  </a:moveTo>
                  <a:lnTo>
                    <a:pt x="6" y="697"/>
                  </a:lnTo>
                  <a:lnTo>
                    <a:pt x="0" y="697"/>
                  </a:lnTo>
                  <a:lnTo>
                    <a:pt x="0" y="673"/>
                  </a:lnTo>
                  <a:lnTo>
                    <a:pt x="6" y="673"/>
                  </a:lnTo>
                  <a:close/>
                  <a:moveTo>
                    <a:pt x="6" y="715"/>
                  </a:moveTo>
                  <a:lnTo>
                    <a:pt x="6" y="739"/>
                  </a:lnTo>
                  <a:lnTo>
                    <a:pt x="0" y="739"/>
                  </a:lnTo>
                  <a:lnTo>
                    <a:pt x="0" y="715"/>
                  </a:lnTo>
                  <a:lnTo>
                    <a:pt x="6" y="715"/>
                  </a:lnTo>
                  <a:close/>
                  <a:moveTo>
                    <a:pt x="6" y="757"/>
                  </a:moveTo>
                  <a:lnTo>
                    <a:pt x="6" y="781"/>
                  </a:lnTo>
                  <a:lnTo>
                    <a:pt x="0" y="781"/>
                  </a:lnTo>
                  <a:lnTo>
                    <a:pt x="0" y="757"/>
                  </a:lnTo>
                  <a:lnTo>
                    <a:pt x="6" y="757"/>
                  </a:lnTo>
                  <a:close/>
                  <a:moveTo>
                    <a:pt x="6" y="799"/>
                  </a:moveTo>
                  <a:lnTo>
                    <a:pt x="6" y="823"/>
                  </a:lnTo>
                  <a:lnTo>
                    <a:pt x="0" y="823"/>
                  </a:lnTo>
                  <a:lnTo>
                    <a:pt x="0" y="799"/>
                  </a:lnTo>
                  <a:lnTo>
                    <a:pt x="6" y="799"/>
                  </a:lnTo>
                  <a:close/>
                  <a:moveTo>
                    <a:pt x="6" y="841"/>
                  </a:moveTo>
                  <a:lnTo>
                    <a:pt x="6" y="865"/>
                  </a:lnTo>
                  <a:lnTo>
                    <a:pt x="0" y="865"/>
                  </a:lnTo>
                  <a:lnTo>
                    <a:pt x="0" y="841"/>
                  </a:lnTo>
                  <a:lnTo>
                    <a:pt x="6" y="841"/>
                  </a:lnTo>
                  <a:close/>
                  <a:moveTo>
                    <a:pt x="6" y="883"/>
                  </a:moveTo>
                  <a:lnTo>
                    <a:pt x="6" y="907"/>
                  </a:lnTo>
                  <a:lnTo>
                    <a:pt x="0" y="907"/>
                  </a:lnTo>
                  <a:lnTo>
                    <a:pt x="0" y="883"/>
                  </a:lnTo>
                  <a:lnTo>
                    <a:pt x="6" y="883"/>
                  </a:lnTo>
                  <a:close/>
                  <a:moveTo>
                    <a:pt x="6" y="925"/>
                  </a:moveTo>
                  <a:lnTo>
                    <a:pt x="6" y="949"/>
                  </a:lnTo>
                  <a:lnTo>
                    <a:pt x="0" y="949"/>
                  </a:lnTo>
                  <a:lnTo>
                    <a:pt x="0" y="925"/>
                  </a:lnTo>
                  <a:lnTo>
                    <a:pt x="6" y="925"/>
                  </a:lnTo>
                  <a:close/>
                  <a:moveTo>
                    <a:pt x="6" y="967"/>
                  </a:moveTo>
                  <a:lnTo>
                    <a:pt x="6" y="991"/>
                  </a:lnTo>
                  <a:lnTo>
                    <a:pt x="0" y="991"/>
                  </a:lnTo>
                  <a:lnTo>
                    <a:pt x="0" y="967"/>
                  </a:lnTo>
                  <a:lnTo>
                    <a:pt x="6" y="967"/>
                  </a:lnTo>
                  <a:close/>
                  <a:moveTo>
                    <a:pt x="6" y="1009"/>
                  </a:moveTo>
                  <a:lnTo>
                    <a:pt x="6" y="1033"/>
                  </a:lnTo>
                  <a:lnTo>
                    <a:pt x="0" y="1033"/>
                  </a:lnTo>
                  <a:lnTo>
                    <a:pt x="0" y="1009"/>
                  </a:lnTo>
                  <a:lnTo>
                    <a:pt x="6" y="1009"/>
                  </a:lnTo>
                  <a:close/>
                  <a:moveTo>
                    <a:pt x="6" y="1051"/>
                  </a:moveTo>
                  <a:lnTo>
                    <a:pt x="6" y="1075"/>
                  </a:lnTo>
                  <a:lnTo>
                    <a:pt x="0" y="1075"/>
                  </a:lnTo>
                  <a:lnTo>
                    <a:pt x="0" y="1051"/>
                  </a:lnTo>
                  <a:lnTo>
                    <a:pt x="6" y="1051"/>
                  </a:lnTo>
                  <a:close/>
                  <a:moveTo>
                    <a:pt x="6" y="1093"/>
                  </a:moveTo>
                  <a:lnTo>
                    <a:pt x="6" y="1117"/>
                  </a:lnTo>
                  <a:lnTo>
                    <a:pt x="0" y="1117"/>
                  </a:lnTo>
                  <a:lnTo>
                    <a:pt x="0" y="1093"/>
                  </a:lnTo>
                  <a:lnTo>
                    <a:pt x="6" y="1093"/>
                  </a:lnTo>
                  <a:close/>
                  <a:moveTo>
                    <a:pt x="6" y="1135"/>
                  </a:moveTo>
                  <a:lnTo>
                    <a:pt x="6" y="1160"/>
                  </a:lnTo>
                  <a:lnTo>
                    <a:pt x="0" y="1160"/>
                  </a:lnTo>
                  <a:lnTo>
                    <a:pt x="0" y="1135"/>
                  </a:lnTo>
                  <a:lnTo>
                    <a:pt x="6" y="1135"/>
                  </a:lnTo>
                  <a:close/>
                  <a:moveTo>
                    <a:pt x="6" y="1178"/>
                  </a:moveTo>
                  <a:lnTo>
                    <a:pt x="6" y="1202"/>
                  </a:lnTo>
                  <a:lnTo>
                    <a:pt x="0" y="1202"/>
                  </a:lnTo>
                  <a:lnTo>
                    <a:pt x="0" y="1178"/>
                  </a:lnTo>
                  <a:lnTo>
                    <a:pt x="6" y="1178"/>
                  </a:lnTo>
                  <a:close/>
                  <a:moveTo>
                    <a:pt x="6" y="1220"/>
                  </a:moveTo>
                  <a:lnTo>
                    <a:pt x="6" y="1244"/>
                  </a:lnTo>
                  <a:lnTo>
                    <a:pt x="0" y="1244"/>
                  </a:lnTo>
                  <a:lnTo>
                    <a:pt x="0" y="1220"/>
                  </a:lnTo>
                  <a:lnTo>
                    <a:pt x="6" y="1220"/>
                  </a:lnTo>
                  <a:close/>
                  <a:moveTo>
                    <a:pt x="6" y="1262"/>
                  </a:moveTo>
                  <a:lnTo>
                    <a:pt x="6" y="1272"/>
                  </a:lnTo>
                  <a:lnTo>
                    <a:pt x="0" y="1272"/>
                  </a:lnTo>
                  <a:lnTo>
                    <a:pt x="0" y="1262"/>
                  </a:lnTo>
                  <a:lnTo>
                    <a:pt x="6" y="1262"/>
                  </a:lnTo>
                  <a:close/>
                </a:path>
              </a:pathLst>
            </a:custGeom>
            <a:noFill/>
            <a:ln w="0" cap="flat">
              <a:solidFill>
                <a:schemeClr val="bg1">
                  <a:lumMod val="65000"/>
                </a:schemeClr>
              </a:solidFill>
              <a:prstDash val="solid"/>
              <a:round/>
              <a:headEnd/>
              <a:tailEnd/>
            </a:ln>
          </p:spPr>
          <p:txBody>
            <a:bodyPr/>
            <a:lstStyle/>
            <a:p>
              <a:endParaRPr lang="en-US" dirty="0">
                <a:latin typeface="Arial" charset="0"/>
                <a:ea typeface="Arial" charset="0"/>
                <a:cs typeface="Arial" charset="0"/>
              </a:endParaRPr>
            </a:p>
          </p:txBody>
        </p:sp>
        <p:sp>
          <p:nvSpPr>
            <p:cNvPr id="38" name="Freeform 27"/>
            <p:cNvSpPr>
              <a:spLocks noEditPoints="1"/>
            </p:cNvSpPr>
            <p:nvPr/>
          </p:nvSpPr>
          <p:spPr bwMode="auto">
            <a:xfrm>
              <a:off x="8957762" y="2865594"/>
              <a:ext cx="9525" cy="2019300"/>
            </a:xfrm>
            <a:custGeom>
              <a:avLst/>
              <a:gdLst>
                <a:gd name="T0" fmla="*/ 0 w 6"/>
                <a:gd name="T1" fmla="*/ 2147483647 h 1272"/>
                <a:gd name="T2" fmla="*/ 2147483647 w 6"/>
                <a:gd name="T3" fmla="*/ 2147483647 h 1272"/>
                <a:gd name="T4" fmla="*/ 0 w 6"/>
                <a:gd name="T5" fmla="*/ 2147483647 h 1272"/>
                <a:gd name="T6" fmla="*/ 2147483647 w 6"/>
                <a:gd name="T7" fmla="*/ 2147483647 h 1272"/>
                <a:gd name="T8" fmla="*/ 2147483647 w 6"/>
                <a:gd name="T9" fmla="*/ 2147483647 h 1272"/>
                <a:gd name="T10" fmla="*/ 0 w 6"/>
                <a:gd name="T11" fmla="*/ 2147483647 h 1272"/>
                <a:gd name="T12" fmla="*/ 2147483647 w 6"/>
                <a:gd name="T13" fmla="*/ 2147483647 h 1272"/>
                <a:gd name="T14" fmla="*/ 0 w 6"/>
                <a:gd name="T15" fmla="*/ 2147483647 h 1272"/>
                <a:gd name="T16" fmla="*/ 2147483647 w 6"/>
                <a:gd name="T17" fmla="*/ 2147483647 h 1272"/>
                <a:gd name="T18" fmla="*/ 2147483647 w 6"/>
                <a:gd name="T19" fmla="*/ 2147483647 h 1272"/>
                <a:gd name="T20" fmla="*/ 0 w 6"/>
                <a:gd name="T21" fmla="*/ 2147483647 h 1272"/>
                <a:gd name="T22" fmla="*/ 2147483647 w 6"/>
                <a:gd name="T23" fmla="*/ 2147483647 h 1272"/>
                <a:gd name="T24" fmla="*/ 0 w 6"/>
                <a:gd name="T25" fmla="*/ 2147483647 h 1272"/>
                <a:gd name="T26" fmla="*/ 2147483647 w 6"/>
                <a:gd name="T27" fmla="*/ 2147483647 h 1272"/>
                <a:gd name="T28" fmla="*/ 2147483647 w 6"/>
                <a:gd name="T29" fmla="*/ 2147483647 h 1272"/>
                <a:gd name="T30" fmla="*/ 0 w 6"/>
                <a:gd name="T31" fmla="*/ 2147483647 h 1272"/>
                <a:gd name="T32" fmla="*/ 2147483647 w 6"/>
                <a:gd name="T33" fmla="*/ 2147483647 h 1272"/>
                <a:gd name="T34" fmla="*/ 0 w 6"/>
                <a:gd name="T35" fmla="*/ 2147483647 h 1272"/>
                <a:gd name="T36" fmla="*/ 2147483647 w 6"/>
                <a:gd name="T37" fmla="*/ 2147483647 h 1272"/>
                <a:gd name="T38" fmla="*/ 2147483647 w 6"/>
                <a:gd name="T39" fmla="*/ 2147483647 h 1272"/>
                <a:gd name="T40" fmla="*/ 0 w 6"/>
                <a:gd name="T41" fmla="*/ 2147483647 h 1272"/>
                <a:gd name="T42" fmla="*/ 2147483647 w 6"/>
                <a:gd name="T43" fmla="*/ 2147483647 h 1272"/>
                <a:gd name="T44" fmla="*/ 0 w 6"/>
                <a:gd name="T45" fmla="*/ 2147483647 h 1272"/>
                <a:gd name="T46" fmla="*/ 2147483647 w 6"/>
                <a:gd name="T47" fmla="*/ 2147483647 h 1272"/>
                <a:gd name="T48" fmla="*/ 2147483647 w 6"/>
                <a:gd name="T49" fmla="*/ 2147483647 h 1272"/>
                <a:gd name="T50" fmla="*/ 0 w 6"/>
                <a:gd name="T51" fmla="*/ 2147483647 h 1272"/>
                <a:gd name="T52" fmla="*/ 2147483647 w 6"/>
                <a:gd name="T53" fmla="*/ 2147483647 h 1272"/>
                <a:gd name="T54" fmla="*/ 0 w 6"/>
                <a:gd name="T55" fmla="*/ 2147483647 h 1272"/>
                <a:gd name="T56" fmla="*/ 2147483647 w 6"/>
                <a:gd name="T57" fmla="*/ 2147483647 h 1272"/>
                <a:gd name="T58" fmla="*/ 2147483647 w 6"/>
                <a:gd name="T59" fmla="*/ 2147483647 h 1272"/>
                <a:gd name="T60" fmla="*/ 0 w 6"/>
                <a:gd name="T61" fmla="*/ 2147483647 h 1272"/>
                <a:gd name="T62" fmla="*/ 2147483647 w 6"/>
                <a:gd name="T63" fmla="*/ 2147483647 h 1272"/>
                <a:gd name="T64" fmla="*/ 0 w 6"/>
                <a:gd name="T65" fmla="*/ 2147483647 h 1272"/>
                <a:gd name="T66" fmla="*/ 2147483647 w 6"/>
                <a:gd name="T67" fmla="*/ 2147483647 h 1272"/>
                <a:gd name="T68" fmla="*/ 2147483647 w 6"/>
                <a:gd name="T69" fmla="*/ 2147483647 h 1272"/>
                <a:gd name="T70" fmla="*/ 0 w 6"/>
                <a:gd name="T71" fmla="*/ 2147483647 h 1272"/>
                <a:gd name="T72" fmla="*/ 2147483647 w 6"/>
                <a:gd name="T73" fmla="*/ 2147483647 h 1272"/>
                <a:gd name="T74" fmla="*/ 0 w 6"/>
                <a:gd name="T75" fmla="*/ 2147483647 h 1272"/>
                <a:gd name="T76" fmla="*/ 2147483647 w 6"/>
                <a:gd name="T77" fmla="*/ 2147483647 h 1272"/>
                <a:gd name="T78" fmla="*/ 2147483647 w 6"/>
                <a:gd name="T79" fmla="*/ 2147483647 h 1272"/>
                <a:gd name="T80" fmla="*/ 0 w 6"/>
                <a:gd name="T81" fmla="*/ 2147483647 h 1272"/>
                <a:gd name="T82" fmla="*/ 2147483647 w 6"/>
                <a:gd name="T83" fmla="*/ 2147483647 h 1272"/>
                <a:gd name="T84" fmla="*/ 0 w 6"/>
                <a:gd name="T85" fmla="*/ 2147483647 h 1272"/>
                <a:gd name="T86" fmla="*/ 2147483647 w 6"/>
                <a:gd name="T87" fmla="*/ 2147483647 h 1272"/>
                <a:gd name="T88" fmla="*/ 2147483647 w 6"/>
                <a:gd name="T89" fmla="*/ 2147483647 h 1272"/>
                <a:gd name="T90" fmla="*/ 0 w 6"/>
                <a:gd name="T91" fmla="*/ 2147483647 h 1272"/>
                <a:gd name="T92" fmla="*/ 2147483647 w 6"/>
                <a:gd name="T93" fmla="*/ 2147483647 h 1272"/>
                <a:gd name="T94" fmla="*/ 0 w 6"/>
                <a:gd name="T95" fmla="*/ 2147483647 h 1272"/>
                <a:gd name="T96" fmla="*/ 2147483647 w 6"/>
                <a:gd name="T97" fmla="*/ 2147483647 h 1272"/>
                <a:gd name="T98" fmla="*/ 2147483647 w 6"/>
                <a:gd name="T99" fmla="*/ 2147483647 h 1272"/>
                <a:gd name="T100" fmla="*/ 0 w 6"/>
                <a:gd name="T101" fmla="*/ 2147483647 h 1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
                <a:gd name="T154" fmla="*/ 0 h 1272"/>
                <a:gd name="T155" fmla="*/ 6 w 6"/>
                <a:gd name="T156" fmla="*/ 1272 h 12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 h="1272">
                  <a:moveTo>
                    <a:pt x="6" y="0"/>
                  </a:moveTo>
                  <a:lnTo>
                    <a:pt x="6" y="24"/>
                  </a:lnTo>
                  <a:lnTo>
                    <a:pt x="0" y="24"/>
                  </a:lnTo>
                  <a:lnTo>
                    <a:pt x="0" y="0"/>
                  </a:lnTo>
                  <a:lnTo>
                    <a:pt x="6" y="0"/>
                  </a:lnTo>
                  <a:close/>
                  <a:moveTo>
                    <a:pt x="6" y="42"/>
                  </a:moveTo>
                  <a:lnTo>
                    <a:pt x="6" y="66"/>
                  </a:lnTo>
                  <a:lnTo>
                    <a:pt x="0" y="66"/>
                  </a:lnTo>
                  <a:lnTo>
                    <a:pt x="0" y="42"/>
                  </a:lnTo>
                  <a:lnTo>
                    <a:pt x="6" y="42"/>
                  </a:lnTo>
                  <a:close/>
                  <a:moveTo>
                    <a:pt x="6" y="84"/>
                  </a:moveTo>
                  <a:lnTo>
                    <a:pt x="6" y="108"/>
                  </a:lnTo>
                  <a:lnTo>
                    <a:pt x="0" y="108"/>
                  </a:lnTo>
                  <a:lnTo>
                    <a:pt x="0" y="84"/>
                  </a:lnTo>
                  <a:lnTo>
                    <a:pt x="6" y="84"/>
                  </a:lnTo>
                  <a:close/>
                  <a:moveTo>
                    <a:pt x="6" y="126"/>
                  </a:moveTo>
                  <a:lnTo>
                    <a:pt x="6" y="150"/>
                  </a:lnTo>
                  <a:lnTo>
                    <a:pt x="0" y="150"/>
                  </a:lnTo>
                  <a:lnTo>
                    <a:pt x="0" y="126"/>
                  </a:lnTo>
                  <a:lnTo>
                    <a:pt x="6" y="126"/>
                  </a:lnTo>
                  <a:close/>
                  <a:moveTo>
                    <a:pt x="6" y="168"/>
                  </a:moveTo>
                  <a:lnTo>
                    <a:pt x="6" y="192"/>
                  </a:lnTo>
                  <a:lnTo>
                    <a:pt x="0" y="192"/>
                  </a:lnTo>
                  <a:lnTo>
                    <a:pt x="0" y="168"/>
                  </a:lnTo>
                  <a:lnTo>
                    <a:pt x="6" y="168"/>
                  </a:lnTo>
                  <a:close/>
                  <a:moveTo>
                    <a:pt x="6" y="210"/>
                  </a:moveTo>
                  <a:lnTo>
                    <a:pt x="6" y="234"/>
                  </a:lnTo>
                  <a:lnTo>
                    <a:pt x="0" y="234"/>
                  </a:lnTo>
                  <a:lnTo>
                    <a:pt x="0" y="210"/>
                  </a:lnTo>
                  <a:lnTo>
                    <a:pt x="6" y="210"/>
                  </a:lnTo>
                  <a:close/>
                  <a:moveTo>
                    <a:pt x="6" y="252"/>
                  </a:moveTo>
                  <a:lnTo>
                    <a:pt x="6" y="276"/>
                  </a:lnTo>
                  <a:lnTo>
                    <a:pt x="0" y="276"/>
                  </a:lnTo>
                  <a:lnTo>
                    <a:pt x="0" y="252"/>
                  </a:lnTo>
                  <a:lnTo>
                    <a:pt x="6" y="252"/>
                  </a:lnTo>
                  <a:close/>
                  <a:moveTo>
                    <a:pt x="6" y="294"/>
                  </a:moveTo>
                  <a:lnTo>
                    <a:pt x="6" y="318"/>
                  </a:lnTo>
                  <a:lnTo>
                    <a:pt x="0" y="318"/>
                  </a:lnTo>
                  <a:lnTo>
                    <a:pt x="0" y="294"/>
                  </a:lnTo>
                  <a:lnTo>
                    <a:pt x="6" y="294"/>
                  </a:lnTo>
                  <a:close/>
                  <a:moveTo>
                    <a:pt x="6" y="336"/>
                  </a:moveTo>
                  <a:lnTo>
                    <a:pt x="6" y="360"/>
                  </a:lnTo>
                  <a:lnTo>
                    <a:pt x="0" y="360"/>
                  </a:lnTo>
                  <a:lnTo>
                    <a:pt x="0" y="336"/>
                  </a:lnTo>
                  <a:lnTo>
                    <a:pt x="6" y="336"/>
                  </a:lnTo>
                  <a:close/>
                  <a:moveTo>
                    <a:pt x="6" y="378"/>
                  </a:moveTo>
                  <a:lnTo>
                    <a:pt x="6" y="403"/>
                  </a:lnTo>
                  <a:lnTo>
                    <a:pt x="0" y="403"/>
                  </a:lnTo>
                  <a:lnTo>
                    <a:pt x="0" y="378"/>
                  </a:lnTo>
                  <a:lnTo>
                    <a:pt x="6" y="378"/>
                  </a:lnTo>
                  <a:close/>
                  <a:moveTo>
                    <a:pt x="6" y="421"/>
                  </a:moveTo>
                  <a:lnTo>
                    <a:pt x="6" y="445"/>
                  </a:lnTo>
                  <a:lnTo>
                    <a:pt x="0" y="445"/>
                  </a:lnTo>
                  <a:lnTo>
                    <a:pt x="0" y="421"/>
                  </a:lnTo>
                  <a:lnTo>
                    <a:pt x="6" y="421"/>
                  </a:lnTo>
                  <a:close/>
                  <a:moveTo>
                    <a:pt x="6" y="463"/>
                  </a:moveTo>
                  <a:lnTo>
                    <a:pt x="6" y="487"/>
                  </a:lnTo>
                  <a:lnTo>
                    <a:pt x="0" y="487"/>
                  </a:lnTo>
                  <a:lnTo>
                    <a:pt x="0" y="463"/>
                  </a:lnTo>
                  <a:lnTo>
                    <a:pt x="6" y="463"/>
                  </a:lnTo>
                  <a:close/>
                  <a:moveTo>
                    <a:pt x="6" y="505"/>
                  </a:moveTo>
                  <a:lnTo>
                    <a:pt x="6" y="529"/>
                  </a:lnTo>
                  <a:lnTo>
                    <a:pt x="0" y="529"/>
                  </a:lnTo>
                  <a:lnTo>
                    <a:pt x="0" y="505"/>
                  </a:lnTo>
                  <a:lnTo>
                    <a:pt x="6" y="505"/>
                  </a:lnTo>
                  <a:close/>
                  <a:moveTo>
                    <a:pt x="6" y="547"/>
                  </a:moveTo>
                  <a:lnTo>
                    <a:pt x="6" y="571"/>
                  </a:lnTo>
                  <a:lnTo>
                    <a:pt x="0" y="571"/>
                  </a:lnTo>
                  <a:lnTo>
                    <a:pt x="0" y="547"/>
                  </a:lnTo>
                  <a:lnTo>
                    <a:pt x="6" y="547"/>
                  </a:lnTo>
                  <a:close/>
                  <a:moveTo>
                    <a:pt x="6" y="589"/>
                  </a:moveTo>
                  <a:lnTo>
                    <a:pt x="6" y="613"/>
                  </a:lnTo>
                  <a:lnTo>
                    <a:pt x="0" y="613"/>
                  </a:lnTo>
                  <a:lnTo>
                    <a:pt x="0" y="589"/>
                  </a:lnTo>
                  <a:lnTo>
                    <a:pt x="6" y="589"/>
                  </a:lnTo>
                  <a:close/>
                  <a:moveTo>
                    <a:pt x="6" y="631"/>
                  </a:moveTo>
                  <a:lnTo>
                    <a:pt x="6" y="655"/>
                  </a:lnTo>
                  <a:lnTo>
                    <a:pt x="0" y="655"/>
                  </a:lnTo>
                  <a:lnTo>
                    <a:pt x="0" y="631"/>
                  </a:lnTo>
                  <a:lnTo>
                    <a:pt x="6" y="631"/>
                  </a:lnTo>
                  <a:close/>
                  <a:moveTo>
                    <a:pt x="6" y="673"/>
                  </a:moveTo>
                  <a:lnTo>
                    <a:pt x="6" y="697"/>
                  </a:lnTo>
                  <a:lnTo>
                    <a:pt x="0" y="697"/>
                  </a:lnTo>
                  <a:lnTo>
                    <a:pt x="0" y="673"/>
                  </a:lnTo>
                  <a:lnTo>
                    <a:pt x="6" y="673"/>
                  </a:lnTo>
                  <a:close/>
                  <a:moveTo>
                    <a:pt x="6" y="715"/>
                  </a:moveTo>
                  <a:lnTo>
                    <a:pt x="6" y="739"/>
                  </a:lnTo>
                  <a:lnTo>
                    <a:pt x="0" y="739"/>
                  </a:lnTo>
                  <a:lnTo>
                    <a:pt x="0" y="715"/>
                  </a:lnTo>
                  <a:lnTo>
                    <a:pt x="6" y="715"/>
                  </a:lnTo>
                  <a:close/>
                  <a:moveTo>
                    <a:pt x="6" y="757"/>
                  </a:moveTo>
                  <a:lnTo>
                    <a:pt x="6" y="781"/>
                  </a:lnTo>
                  <a:lnTo>
                    <a:pt x="0" y="781"/>
                  </a:lnTo>
                  <a:lnTo>
                    <a:pt x="0" y="757"/>
                  </a:lnTo>
                  <a:lnTo>
                    <a:pt x="6" y="757"/>
                  </a:lnTo>
                  <a:close/>
                  <a:moveTo>
                    <a:pt x="6" y="799"/>
                  </a:moveTo>
                  <a:lnTo>
                    <a:pt x="6" y="823"/>
                  </a:lnTo>
                  <a:lnTo>
                    <a:pt x="0" y="823"/>
                  </a:lnTo>
                  <a:lnTo>
                    <a:pt x="0" y="799"/>
                  </a:lnTo>
                  <a:lnTo>
                    <a:pt x="6" y="799"/>
                  </a:lnTo>
                  <a:close/>
                  <a:moveTo>
                    <a:pt x="6" y="841"/>
                  </a:moveTo>
                  <a:lnTo>
                    <a:pt x="6" y="865"/>
                  </a:lnTo>
                  <a:lnTo>
                    <a:pt x="0" y="865"/>
                  </a:lnTo>
                  <a:lnTo>
                    <a:pt x="0" y="841"/>
                  </a:lnTo>
                  <a:lnTo>
                    <a:pt x="6" y="841"/>
                  </a:lnTo>
                  <a:close/>
                  <a:moveTo>
                    <a:pt x="6" y="883"/>
                  </a:moveTo>
                  <a:lnTo>
                    <a:pt x="6" y="907"/>
                  </a:lnTo>
                  <a:lnTo>
                    <a:pt x="0" y="907"/>
                  </a:lnTo>
                  <a:lnTo>
                    <a:pt x="0" y="883"/>
                  </a:lnTo>
                  <a:lnTo>
                    <a:pt x="6" y="883"/>
                  </a:lnTo>
                  <a:close/>
                  <a:moveTo>
                    <a:pt x="6" y="925"/>
                  </a:moveTo>
                  <a:lnTo>
                    <a:pt x="6" y="949"/>
                  </a:lnTo>
                  <a:lnTo>
                    <a:pt x="0" y="949"/>
                  </a:lnTo>
                  <a:lnTo>
                    <a:pt x="0" y="925"/>
                  </a:lnTo>
                  <a:lnTo>
                    <a:pt x="6" y="925"/>
                  </a:lnTo>
                  <a:close/>
                  <a:moveTo>
                    <a:pt x="6" y="967"/>
                  </a:moveTo>
                  <a:lnTo>
                    <a:pt x="6" y="991"/>
                  </a:lnTo>
                  <a:lnTo>
                    <a:pt x="0" y="991"/>
                  </a:lnTo>
                  <a:lnTo>
                    <a:pt x="0" y="967"/>
                  </a:lnTo>
                  <a:lnTo>
                    <a:pt x="6" y="967"/>
                  </a:lnTo>
                  <a:close/>
                  <a:moveTo>
                    <a:pt x="6" y="1009"/>
                  </a:moveTo>
                  <a:lnTo>
                    <a:pt x="6" y="1033"/>
                  </a:lnTo>
                  <a:lnTo>
                    <a:pt x="0" y="1033"/>
                  </a:lnTo>
                  <a:lnTo>
                    <a:pt x="0" y="1009"/>
                  </a:lnTo>
                  <a:lnTo>
                    <a:pt x="6" y="1009"/>
                  </a:lnTo>
                  <a:close/>
                  <a:moveTo>
                    <a:pt x="6" y="1051"/>
                  </a:moveTo>
                  <a:lnTo>
                    <a:pt x="6" y="1075"/>
                  </a:lnTo>
                  <a:lnTo>
                    <a:pt x="0" y="1075"/>
                  </a:lnTo>
                  <a:lnTo>
                    <a:pt x="0" y="1051"/>
                  </a:lnTo>
                  <a:lnTo>
                    <a:pt x="6" y="1051"/>
                  </a:lnTo>
                  <a:close/>
                  <a:moveTo>
                    <a:pt x="6" y="1093"/>
                  </a:moveTo>
                  <a:lnTo>
                    <a:pt x="6" y="1117"/>
                  </a:lnTo>
                  <a:lnTo>
                    <a:pt x="0" y="1117"/>
                  </a:lnTo>
                  <a:lnTo>
                    <a:pt x="0" y="1093"/>
                  </a:lnTo>
                  <a:lnTo>
                    <a:pt x="6" y="1093"/>
                  </a:lnTo>
                  <a:close/>
                  <a:moveTo>
                    <a:pt x="6" y="1135"/>
                  </a:moveTo>
                  <a:lnTo>
                    <a:pt x="6" y="1160"/>
                  </a:lnTo>
                  <a:lnTo>
                    <a:pt x="0" y="1160"/>
                  </a:lnTo>
                  <a:lnTo>
                    <a:pt x="0" y="1135"/>
                  </a:lnTo>
                  <a:lnTo>
                    <a:pt x="6" y="1135"/>
                  </a:lnTo>
                  <a:close/>
                  <a:moveTo>
                    <a:pt x="6" y="1178"/>
                  </a:moveTo>
                  <a:lnTo>
                    <a:pt x="6" y="1202"/>
                  </a:lnTo>
                  <a:lnTo>
                    <a:pt x="0" y="1202"/>
                  </a:lnTo>
                  <a:lnTo>
                    <a:pt x="0" y="1178"/>
                  </a:lnTo>
                  <a:lnTo>
                    <a:pt x="6" y="1178"/>
                  </a:lnTo>
                  <a:close/>
                  <a:moveTo>
                    <a:pt x="6" y="1220"/>
                  </a:moveTo>
                  <a:lnTo>
                    <a:pt x="6" y="1244"/>
                  </a:lnTo>
                  <a:lnTo>
                    <a:pt x="0" y="1244"/>
                  </a:lnTo>
                  <a:lnTo>
                    <a:pt x="0" y="1220"/>
                  </a:lnTo>
                  <a:lnTo>
                    <a:pt x="6" y="1220"/>
                  </a:lnTo>
                  <a:close/>
                  <a:moveTo>
                    <a:pt x="6" y="1262"/>
                  </a:moveTo>
                  <a:lnTo>
                    <a:pt x="6" y="1272"/>
                  </a:lnTo>
                  <a:lnTo>
                    <a:pt x="0" y="1272"/>
                  </a:lnTo>
                  <a:lnTo>
                    <a:pt x="0" y="1262"/>
                  </a:lnTo>
                  <a:lnTo>
                    <a:pt x="6" y="1262"/>
                  </a:lnTo>
                  <a:close/>
                </a:path>
              </a:pathLst>
            </a:custGeom>
            <a:noFill/>
            <a:ln w="0" cap="flat">
              <a:solidFill>
                <a:schemeClr val="bg1">
                  <a:lumMod val="65000"/>
                </a:schemeClr>
              </a:solidFill>
              <a:prstDash val="solid"/>
              <a:round/>
              <a:headEnd/>
              <a:tailEnd/>
            </a:ln>
          </p:spPr>
          <p:txBody>
            <a:bodyPr/>
            <a:lstStyle/>
            <a:p>
              <a:endParaRPr lang="en-US">
                <a:latin typeface="Arial" charset="0"/>
                <a:ea typeface="Arial" charset="0"/>
                <a:cs typeface="Arial" charset="0"/>
              </a:endParaRPr>
            </a:p>
          </p:txBody>
        </p:sp>
        <p:grpSp>
          <p:nvGrpSpPr>
            <p:cNvPr id="8" name="Group 7"/>
            <p:cNvGrpSpPr/>
            <p:nvPr/>
          </p:nvGrpSpPr>
          <p:grpSpPr>
            <a:xfrm>
              <a:off x="3200400" y="2912160"/>
              <a:ext cx="5638800" cy="609600"/>
              <a:chOff x="3200400" y="2912160"/>
              <a:chExt cx="5638800" cy="609600"/>
            </a:xfrm>
          </p:grpSpPr>
          <p:sp>
            <p:nvSpPr>
              <p:cNvPr id="39" name="Freeform 13"/>
              <p:cNvSpPr>
                <a:spLocks noEditPoints="1"/>
              </p:cNvSpPr>
              <p:nvPr/>
            </p:nvSpPr>
            <p:spPr bwMode="auto">
              <a:xfrm rot="10800000">
                <a:off x="6127471" y="2912160"/>
                <a:ext cx="2667000" cy="609600"/>
              </a:xfrm>
              <a:custGeom>
                <a:avLst/>
                <a:gdLst>
                  <a:gd name="T0" fmla="*/ 0 w 1544"/>
                  <a:gd name="T1" fmla="*/ 2147483647 h 541"/>
                  <a:gd name="T2" fmla="*/ 2147483647 w 1544"/>
                  <a:gd name="T3" fmla="*/ 2147483647 h 541"/>
                  <a:gd name="T4" fmla="*/ 2147483647 w 1544"/>
                  <a:gd name="T5" fmla="*/ 2147483647 h 541"/>
                  <a:gd name="T6" fmla="*/ 2147483647 w 1544"/>
                  <a:gd name="T7" fmla="*/ 0 h 541"/>
                  <a:gd name="T8" fmla="*/ 2147483647 w 1544"/>
                  <a:gd name="T9" fmla="*/ 2147483647 h 541"/>
                  <a:gd name="T10" fmla="*/ 2147483647 w 1544"/>
                  <a:gd name="T11" fmla="*/ 2147483647 h 541"/>
                  <a:gd name="T12" fmla="*/ 2147483647 w 1544"/>
                  <a:gd name="T13" fmla="*/ 2147483647 h 541"/>
                  <a:gd name="T14" fmla="*/ 2147483647 w 1544"/>
                  <a:gd name="T15" fmla="*/ 2147483647 h 541"/>
                  <a:gd name="T16" fmla="*/ 0 w 1544"/>
                  <a:gd name="T17" fmla="*/ 2147483647 h 541"/>
                  <a:gd name="T18" fmla="*/ 0 w 1544"/>
                  <a:gd name="T19" fmla="*/ 2147483647 h 541"/>
                  <a:gd name="T20" fmla="*/ 2147483647 w 1544"/>
                  <a:gd name="T21" fmla="*/ 2147483647 h 541"/>
                  <a:gd name="T22" fmla="*/ 2147483647 w 1544"/>
                  <a:gd name="T23" fmla="*/ 2147483647 h 541"/>
                  <a:gd name="T24" fmla="*/ 2147483647 w 1544"/>
                  <a:gd name="T25" fmla="*/ 2147483647 h 541"/>
                  <a:gd name="T26" fmla="*/ 2147483647 w 1544"/>
                  <a:gd name="T27" fmla="*/ 2147483647 h 541"/>
                  <a:gd name="T28" fmla="*/ 2147483647 w 1544"/>
                  <a:gd name="T29" fmla="*/ 2147483647 h 541"/>
                  <a:gd name="T30" fmla="*/ 2147483647 w 1544"/>
                  <a:gd name="T31" fmla="*/ 2147483647 h 541"/>
                  <a:gd name="T32" fmla="*/ 2147483647 w 1544"/>
                  <a:gd name="T33" fmla="*/ 2147483647 h 541"/>
                  <a:gd name="T34" fmla="*/ 2147483647 w 1544"/>
                  <a:gd name="T35" fmla="*/ 2147483647 h 541"/>
                  <a:gd name="T36" fmla="*/ 2147483647 w 1544"/>
                  <a:gd name="T37" fmla="*/ 2147483647 h 541"/>
                  <a:gd name="T38" fmla="*/ 2147483647 w 1544"/>
                  <a:gd name="T39" fmla="*/ 2147483647 h 541"/>
                  <a:gd name="T40" fmla="*/ 2147483647 w 1544"/>
                  <a:gd name="T41" fmla="*/ 2147483647 h 541"/>
                  <a:gd name="T42" fmla="*/ 2147483647 w 1544"/>
                  <a:gd name="T43" fmla="*/ 2147483647 h 541"/>
                  <a:gd name="T44" fmla="*/ 2147483647 w 1544"/>
                  <a:gd name="T45" fmla="*/ 2147483647 h 5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4"/>
                  <a:gd name="T70" fmla="*/ 0 h 541"/>
                  <a:gd name="T71" fmla="*/ 1544 w 1544"/>
                  <a:gd name="T72" fmla="*/ 541 h 5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4" h="541">
                    <a:moveTo>
                      <a:pt x="0" y="79"/>
                    </a:moveTo>
                    <a:lnTo>
                      <a:pt x="1242" y="79"/>
                    </a:lnTo>
                    <a:lnTo>
                      <a:pt x="1239" y="82"/>
                    </a:lnTo>
                    <a:lnTo>
                      <a:pt x="1239" y="0"/>
                    </a:lnTo>
                    <a:lnTo>
                      <a:pt x="1544" y="270"/>
                    </a:lnTo>
                    <a:lnTo>
                      <a:pt x="1239" y="541"/>
                    </a:lnTo>
                    <a:lnTo>
                      <a:pt x="1239" y="458"/>
                    </a:lnTo>
                    <a:lnTo>
                      <a:pt x="1242" y="461"/>
                    </a:lnTo>
                    <a:lnTo>
                      <a:pt x="0" y="461"/>
                    </a:lnTo>
                    <a:lnTo>
                      <a:pt x="0" y="79"/>
                    </a:lnTo>
                    <a:close/>
                    <a:moveTo>
                      <a:pt x="6" y="458"/>
                    </a:moveTo>
                    <a:lnTo>
                      <a:pt x="3" y="455"/>
                    </a:lnTo>
                    <a:lnTo>
                      <a:pt x="1245" y="455"/>
                    </a:lnTo>
                    <a:lnTo>
                      <a:pt x="1245" y="534"/>
                    </a:lnTo>
                    <a:lnTo>
                      <a:pt x="1240" y="532"/>
                    </a:lnTo>
                    <a:lnTo>
                      <a:pt x="1537" y="268"/>
                    </a:lnTo>
                    <a:lnTo>
                      <a:pt x="1537" y="272"/>
                    </a:lnTo>
                    <a:lnTo>
                      <a:pt x="1240" y="8"/>
                    </a:lnTo>
                    <a:lnTo>
                      <a:pt x="1245" y="6"/>
                    </a:lnTo>
                    <a:lnTo>
                      <a:pt x="1245" y="85"/>
                    </a:lnTo>
                    <a:lnTo>
                      <a:pt x="3" y="85"/>
                    </a:lnTo>
                    <a:lnTo>
                      <a:pt x="6" y="82"/>
                    </a:lnTo>
                    <a:lnTo>
                      <a:pt x="6" y="458"/>
                    </a:lnTo>
                    <a:close/>
                  </a:path>
                </a:pathLst>
              </a:custGeom>
              <a:noFill/>
              <a:ln w="3175" cap="flat" cmpd="sng">
                <a:solidFill>
                  <a:schemeClr val="bg1">
                    <a:lumMod val="65000"/>
                  </a:schemeClr>
                </a:solidFill>
                <a:prstDash val="sysDash"/>
                <a:round/>
                <a:headEnd/>
                <a:tailEnd/>
              </a:ln>
            </p:spPr>
            <p:txBody>
              <a:bodyPr/>
              <a:lstStyle/>
              <a:p>
                <a:endParaRPr lang="en-US">
                  <a:latin typeface="Arial" charset="0"/>
                  <a:ea typeface="Arial" charset="0"/>
                  <a:cs typeface="Arial" charset="0"/>
                </a:endParaRPr>
              </a:p>
            </p:txBody>
          </p:sp>
          <p:sp>
            <p:nvSpPr>
              <p:cNvPr id="40" name="TextBox 39"/>
              <p:cNvSpPr txBox="1"/>
              <p:nvPr/>
            </p:nvSpPr>
            <p:spPr>
              <a:xfrm>
                <a:off x="6356070" y="2967989"/>
                <a:ext cx="2483130" cy="461665"/>
              </a:xfrm>
              <a:prstGeom prst="rect">
                <a:avLst/>
              </a:prstGeom>
              <a:noFill/>
            </p:spPr>
            <p:txBody>
              <a:bodyPr wrap="square" rtlCol="0">
                <a:spAutoFit/>
              </a:bodyPr>
              <a:lstStyle/>
              <a:p>
                <a:pPr algn="ctr"/>
                <a:r>
                  <a:rPr lang="en-US" sz="1200" dirty="0">
                    <a:latin typeface="Arial" charset="0"/>
                    <a:ea typeface="Arial" charset="0"/>
                    <a:cs typeface="Arial" charset="0"/>
                  </a:rPr>
                  <a:t>Forces </a:t>
                </a:r>
                <a:r>
                  <a:rPr lang="en-US" sz="1200" i="1" dirty="0">
                    <a:latin typeface="Arial" charset="0"/>
                    <a:ea typeface="Arial" charset="0"/>
                    <a:cs typeface="Arial" charset="0"/>
                  </a:rPr>
                  <a:t>AGAINST </a:t>
                </a:r>
                <a:r>
                  <a:rPr lang="en-US" sz="1200" dirty="0">
                    <a:latin typeface="Arial" charset="0"/>
                    <a:ea typeface="Arial" charset="0"/>
                    <a:cs typeface="Arial" charset="0"/>
                  </a:rPr>
                  <a:t>change that </a:t>
                </a:r>
                <a:r>
                  <a:rPr lang="en-US" sz="1200" i="1" dirty="0">
                    <a:latin typeface="Arial" charset="0"/>
                    <a:ea typeface="Arial" charset="0"/>
                    <a:cs typeface="Arial" charset="0"/>
                  </a:rPr>
                  <a:t>reinforce</a:t>
                </a:r>
                <a:r>
                  <a:rPr lang="en-US" sz="1200" dirty="0">
                    <a:latin typeface="Arial" charset="0"/>
                    <a:ea typeface="Arial" charset="0"/>
                    <a:cs typeface="Arial" charset="0"/>
                  </a:rPr>
                  <a:t> the current paradigm</a:t>
                </a:r>
              </a:p>
            </p:txBody>
          </p:sp>
          <p:sp>
            <p:nvSpPr>
              <p:cNvPr id="42" name="Freeform 13"/>
              <p:cNvSpPr>
                <a:spLocks noEditPoints="1"/>
              </p:cNvSpPr>
              <p:nvPr/>
            </p:nvSpPr>
            <p:spPr bwMode="auto">
              <a:xfrm>
                <a:off x="3276600" y="2912160"/>
                <a:ext cx="2667000" cy="609600"/>
              </a:xfrm>
              <a:custGeom>
                <a:avLst/>
                <a:gdLst>
                  <a:gd name="T0" fmla="*/ 0 w 1544"/>
                  <a:gd name="T1" fmla="*/ 2147483647 h 541"/>
                  <a:gd name="T2" fmla="*/ 2147483647 w 1544"/>
                  <a:gd name="T3" fmla="*/ 2147483647 h 541"/>
                  <a:gd name="T4" fmla="*/ 2147483647 w 1544"/>
                  <a:gd name="T5" fmla="*/ 2147483647 h 541"/>
                  <a:gd name="T6" fmla="*/ 2147483647 w 1544"/>
                  <a:gd name="T7" fmla="*/ 0 h 541"/>
                  <a:gd name="T8" fmla="*/ 2147483647 w 1544"/>
                  <a:gd name="T9" fmla="*/ 2147483647 h 541"/>
                  <a:gd name="T10" fmla="*/ 2147483647 w 1544"/>
                  <a:gd name="T11" fmla="*/ 2147483647 h 541"/>
                  <a:gd name="T12" fmla="*/ 2147483647 w 1544"/>
                  <a:gd name="T13" fmla="*/ 2147483647 h 541"/>
                  <a:gd name="T14" fmla="*/ 2147483647 w 1544"/>
                  <a:gd name="T15" fmla="*/ 2147483647 h 541"/>
                  <a:gd name="T16" fmla="*/ 0 w 1544"/>
                  <a:gd name="T17" fmla="*/ 2147483647 h 541"/>
                  <a:gd name="T18" fmla="*/ 0 w 1544"/>
                  <a:gd name="T19" fmla="*/ 2147483647 h 541"/>
                  <a:gd name="T20" fmla="*/ 2147483647 w 1544"/>
                  <a:gd name="T21" fmla="*/ 2147483647 h 541"/>
                  <a:gd name="T22" fmla="*/ 2147483647 w 1544"/>
                  <a:gd name="T23" fmla="*/ 2147483647 h 541"/>
                  <a:gd name="T24" fmla="*/ 2147483647 w 1544"/>
                  <a:gd name="T25" fmla="*/ 2147483647 h 541"/>
                  <a:gd name="T26" fmla="*/ 2147483647 w 1544"/>
                  <a:gd name="T27" fmla="*/ 2147483647 h 541"/>
                  <a:gd name="T28" fmla="*/ 2147483647 w 1544"/>
                  <a:gd name="T29" fmla="*/ 2147483647 h 541"/>
                  <a:gd name="T30" fmla="*/ 2147483647 w 1544"/>
                  <a:gd name="T31" fmla="*/ 2147483647 h 541"/>
                  <a:gd name="T32" fmla="*/ 2147483647 w 1544"/>
                  <a:gd name="T33" fmla="*/ 2147483647 h 541"/>
                  <a:gd name="T34" fmla="*/ 2147483647 w 1544"/>
                  <a:gd name="T35" fmla="*/ 2147483647 h 541"/>
                  <a:gd name="T36" fmla="*/ 2147483647 w 1544"/>
                  <a:gd name="T37" fmla="*/ 2147483647 h 541"/>
                  <a:gd name="T38" fmla="*/ 2147483647 w 1544"/>
                  <a:gd name="T39" fmla="*/ 2147483647 h 541"/>
                  <a:gd name="T40" fmla="*/ 2147483647 w 1544"/>
                  <a:gd name="T41" fmla="*/ 2147483647 h 541"/>
                  <a:gd name="T42" fmla="*/ 2147483647 w 1544"/>
                  <a:gd name="T43" fmla="*/ 2147483647 h 541"/>
                  <a:gd name="T44" fmla="*/ 2147483647 w 1544"/>
                  <a:gd name="T45" fmla="*/ 2147483647 h 5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4"/>
                  <a:gd name="T70" fmla="*/ 0 h 541"/>
                  <a:gd name="T71" fmla="*/ 1544 w 1544"/>
                  <a:gd name="T72" fmla="*/ 541 h 5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4" h="541">
                    <a:moveTo>
                      <a:pt x="0" y="79"/>
                    </a:moveTo>
                    <a:lnTo>
                      <a:pt x="1242" y="79"/>
                    </a:lnTo>
                    <a:lnTo>
                      <a:pt x="1239" y="82"/>
                    </a:lnTo>
                    <a:lnTo>
                      <a:pt x="1239" y="0"/>
                    </a:lnTo>
                    <a:lnTo>
                      <a:pt x="1544" y="270"/>
                    </a:lnTo>
                    <a:lnTo>
                      <a:pt x="1239" y="541"/>
                    </a:lnTo>
                    <a:lnTo>
                      <a:pt x="1239" y="458"/>
                    </a:lnTo>
                    <a:lnTo>
                      <a:pt x="1242" y="461"/>
                    </a:lnTo>
                    <a:lnTo>
                      <a:pt x="0" y="461"/>
                    </a:lnTo>
                    <a:lnTo>
                      <a:pt x="0" y="79"/>
                    </a:lnTo>
                    <a:close/>
                    <a:moveTo>
                      <a:pt x="6" y="458"/>
                    </a:moveTo>
                    <a:lnTo>
                      <a:pt x="3" y="455"/>
                    </a:lnTo>
                    <a:lnTo>
                      <a:pt x="1245" y="455"/>
                    </a:lnTo>
                    <a:lnTo>
                      <a:pt x="1245" y="534"/>
                    </a:lnTo>
                    <a:lnTo>
                      <a:pt x="1240" y="532"/>
                    </a:lnTo>
                    <a:lnTo>
                      <a:pt x="1537" y="268"/>
                    </a:lnTo>
                    <a:lnTo>
                      <a:pt x="1537" y="272"/>
                    </a:lnTo>
                    <a:lnTo>
                      <a:pt x="1240" y="8"/>
                    </a:lnTo>
                    <a:lnTo>
                      <a:pt x="1245" y="6"/>
                    </a:lnTo>
                    <a:lnTo>
                      <a:pt x="1245" y="85"/>
                    </a:lnTo>
                    <a:lnTo>
                      <a:pt x="3" y="85"/>
                    </a:lnTo>
                    <a:lnTo>
                      <a:pt x="6" y="82"/>
                    </a:lnTo>
                    <a:lnTo>
                      <a:pt x="6" y="458"/>
                    </a:lnTo>
                    <a:close/>
                  </a:path>
                </a:pathLst>
              </a:custGeom>
              <a:noFill/>
              <a:ln w="3175" cap="flat" cmpd="sng">
                <a:solidFill>
                  <a:schemeClr val="bg1">
                    <a:lumMod val="65000"/>
                  </a:schemeClr>
                </a:solidFill>
                <a:prstDash val="sysDash"/>
                <a:round/>
                <a:headEnd/>
                <a:tailEnd/>
              </a:ln>
            </p:spPr>
            <p:txBody>
              <a:bodyPr/>
              <a:lstStyle/>
              <a:p>
                <a:endParaRPr lang="en-US">
                  <a:latin typeface="Arial" charset="0"/>
                  <a:ea typeface="Arial" charset="0"/>
                  <a:cs typeface="Arial" charset="0"/>
                </a:endParaRPr>
              </a:p>
            </p:txBody>
          </p:sp>
          <p:sp>
            <p:nvSpPr>
              <p:cNvPr id="43" name="TextBox 42"/>
              <p:cNvSpPr txBox="1"/>
              <p:nvPr/>
            </p:nvSpPr>
            <p:spPr>
              <a:xfrm>
                <a:off x="3200400" y="2988361"/>
                <a:ext cx="2483130" cy="461665"/>
              </a:xfrm>
              <a:prstGeom prst="rect">
                <a:avLst/>
              </a:prstGeom>
              <a:noFill/>
            </p:spPr>
            <p:txBody>
              <a:bodyPr wrap="square" rtlCol="0">
                <a:spAutoFit/>
              </a:bodyPr>
              <a:lstStyle/>
              <a:p>
                <a:pPr algn="ctr"/>
                <a:r>
                  <a:rPr lang="en-US" sz="1200" dirty="0">
                    <a:latin typeface="Arial" charset="0"/>
                    <a:ea typeface="Arial" charset="0"/>
                    <a:cs typeface="Arial" charset="0"/>
                  </a:rPr>
                  <a:t>Forces </a:t>
                </a:r>
                <a:r>
                  <a:rPr lang="en-US" sz="1200" i="1" dirty="0">
                    <a:latin typeface="Arial" charset="0"/>
                    <a:ea typeface="Arial" charset="0"/>
                    <a:cs typeface="Arial" charset="0"/>
                  </a:rPr>
                  <a:t>FOR </a:t>
                </a:r>
                <a:r>
                  <a:rPr lang="en-US" sz="1200" dirty="0">
                    <a:latin typeface="Arial" charset="0"/>
                    <a:ea typeface="Arial" charset="0"/>
                    <a:cs typeface="Arial" charset="0"/>
                  </a:rPr>
                  <a:t>change that work</a:t>
                </a:r>
              </a:p>
              <a:p>
                <a:pPr algn="ctr"/>
                <a:r>
                  <a:rPr lang="en-US" sz="1200" i="1" dirty="0">
                    <a:latin typeface="Arial" charset="0"/>
                    <a:ea typeface="Arial" charset="0"/>
                    <a:cs typeface="Arial" charset="0"/>
                  </a:rPr>
                  <a:t>within</a:t>
                </a:r>
                <a:r>
                  <a:rPr lang="en-US" sz="1200" dirty="0">
                    <a:latin typeface="Arial" charset="0"/>
                    <a:ea typeface="Arial" charset="0"/>
                    <a:cs typeface="Arial" charset="0"/>
                  </a:rPr>
                  <a:t> the current paradigm</a:t>
                </a:r>
              </a:p>
            </p:txBody>
          </p:sp>
        </p:grpSp>
      </p:grpSp>
      <p:grpSp>
        <p:nvGrpSpPr>
          <p:cNvPr id="13" name="Group 12"/>
          <p:cNvGrpSpPr/>
          <p:nvPr/>
        </p:nvGrpSpPr>
        <p:grpSpPr>
          <a:xfrm>
            <a:off x="6194425" y="3695233"/>
            <a:ext cx="2667000" cy="1140731"/>
            <a:chOff x="6194425" y="3695233"/>
            <a:chExt cx="2667000" cy="1140731"/>
          </a:xfrm>
        </p:grpSpPr>
        <p:grpSp>
          <p:nvGrpSpPr>
            <p:cNvPr id="5" name="Group 4"/>
            <p:cNvGrpSpPr/>
            <p:nvPr/>
          </p:nvGrpSpPr>
          <p:grpSpPr>
            <a:xfrm>
              <a:off x="6194425" y="3695233"/>
              <a:ext cx="2667000" cy="916730"/>
              <a:chOff x="6194425" y="3911543"/>
              <a:chExt cx="2667000" cy="916730"/>
            </a:xfrm>
          </p:grpSpPr>
          <p:sp>
            <p:nvSpPr>
              <p:cNvPr id="46" name="Freeform 13"/>
              <p:cNvSpPr>
                <a:spLocks noEditPoints="1"/>
              </p:cNvSpPr>
              <p:nvPr/>
            </p:nvSpPr>
            <p:spPr bwMode="auto">
              <a:xfrm>
                <a:off x="6194425" y="3911543"/>
                <a:ext cx="2667000" cy="916730"/>
              </a:xfrm>
              <a:custGeom>
                <a:avLst/>
                <a:gdLst>
                  <a:gd name="T0" fmla="*/ 0 w 1544"/>
                  <a:gd name="T1" fmla="*/ 2147483647 h 541"/>
                  <a:gd name="T2" fmla="*/ 2147483647 w 1544"/>
                  <a:gd name="T3" fmla="*/ 2147483647 h 541"/>
                  <a:gd name="T4" fmla="*/ 2147483647 w 1544"/>
                  <a:gd name="T5" fmla="*/ 2147483647 h 541"/>
                  <a:gd name="T6" fmla="*/ 2147483647 w 1544"/>
                  <a:gd name="T7" fmla="*/ 0 h 541"/>
                  <a:gd name="T8" fmla="*/ 2147483647 w 1544"/>
                  <a:gd name="T9" fmla="*/ 2147483647 h 541"/>
                  <a:gd name="T10" fmla="*/ 2147483647 w 1544"/>
                  <a:gd name="T11" fmla="*/ 2147483647 h 541"/>
                  <a:gd name="T12" fmla="*/ 2147483647 w 1544"/>
                  <a:gd name="T13" fmla="*/ 2147483647 h 541"/>
                  <a:gd name="T14" fmla="*/ 2147483647 w 1544"/>
                  <a:gd name="T15" fmla="*/ 2147483647 h 541"/>
                  <a:gd name="T16" fmla="*/ 0 w 1544"/>
                  <a:gd name="T17" fmla="*/ 2147483647 h 541"/>
                  <a:gd name="T18" fmla="*/ 0 w 1544"/>
                  <a:gd name="T19" fmla="*/ 2147483647 h 541"/>
                  <a:gd name="T20" fmla="*/ 2147483647 w 1544"/>
                  <a:gd name="T21" fmla="*/ 2147483647 h 541"/>
                  <a:gd name="T22" fmla="*/ 2147483647 w 1544"/>
                  <a:gd name="T23" fmla="*/ 2147483647 h 541"/>
                  <a:gd name="T24" fmla="*/ 2147483647 w 1544"/>
                  <a:gd name="T25" fmla="*/ 2147483647 h 541"/>
                  <a:gd name="T26" fmla="*/ 2147483647 w 1544"/>
                  <a:gd name="T27" fmla="*/ 2147483647 h 541"/>
                  <a:gd name="T28" fmla="*/ 2147483647 w 1544"/>
                  <a:gd name="T29" fmla="*/ 2147483647 h 541"/>
                  <a:gd name="T30" fmla="*/ 2147483647 w 1544"/>
                  <a:gd name="T31" fmla="*/ 2147483647 h 541"/>
                  <a:gd name="T32" fmla="*/ 2147483647 w 1544"/>
                  <a:gd name="T33" fmla="*/ 2147483647 h 541"/>
                  <a:gd name="T34" fmla="*/ 2147483647 w 1544"/>
                  <a:gd name="T35" fmla="*/ 2147483647 h 541"/>
                  <a:gd name="T36" fmla="*/ 2147483647 w 1544"/>
                  <a:gd name="T37" fmla="*/ 2147483647 h 541"/>
                  <a:gd name="T38" fmla="*/ 2147483647 w 1544"/>
                  <a:gd name="T39" fmla="*/ 2147483647 h 541"/>
                  <a:gd name="T40" fmla="*/ 2147483647 w 1544"/>
                  <a:gd name="T41" fmla="*/ 2147483647 h 541"/>
                  <a:gd name="T42" fmla="*/ 2147483647 w 1544"/>
                  <a:gd name="T43" fmla="*/ 2147483647 h 541"/>
                  <a:gd name="T44" fmla="*/ 2147483647 w 1544"/>
                  <a:gd name="T45" fmla="*/ 2147483647 h 5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4"/>
                  <a:gd name="T70" fmla="*/ 0 h 541"/>
                  <a:gd name="T71" fmla="*/ 1544 w 1544"/>
                  <a:gd name="T72" fmla="*/ 541 h 5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4" h="541">
                    <a:moveTo>
                      <a:pt x="0" y="79"/>
                    </a:moveTo>
                    <a:lnTo>
                      <a:pt x="1242" y="79"/>
                    </a:lnTo>
                    <a:lnTo>
                      <a:pt x="1239" y="82"/>
                    </a:lnTo>
                    <a:lnTo>
                      <a:pt x="1239" y="0"/>
                    </a:lnTo>
                    <a:lnTo>
                      <a:pt x="1544" y="270"/>
                    </a:lnTo>
                    <a:lnTo>
                      <a:pt x="1239" y="541"/>
                    </a:lnTo>
                    <a:lnTo>
                      <a:pt x="1239" y="458"/>
                    </a:lnTo>
                    <a:lnTo>
                      <a:pt x="1242" y="461"/>
                    </a:lnTo>
                    <a:lnTo>
                      <a:pt x="0" y="461"/>
                    </a:lnTo>
                    <a:lnTo>
                      <a:pt x="0" y="79"/>
                    </a:lnTo>
                    <a:close/>
                    <a:moveTo>
                      <a:pt x="6" y="458"/>
                    </a:moveTo>
                    <a:lnTo>
                      <a:pt x="3" y="455"/>
                    </a:lnTo>
                    <a:lnTo>
                      <a:pt x="1245" y="455"/>
                    </a:lnTo>
                    <a:lnTo>
                      <a:pt x="1245" y="534"/>
                    </a:lnTo>
                    <a:lnTo>
                      <a:pt x="1240" y="532"/>
                    </a:lnTo>
                    <a:lnTo>
                      <a:pt x="1537" y="268"/>
                    </a:lnTo>
                    <a:lnTo>
                      <a:pt x="1537" y="272"/>
                    </a:lnTo>
                    <a:lnTo>
                      <a:pt x="1240" y="8"/>
                    </a:lnTo>
                    <a:lnTo>
                      <a:pt x="1245" y="6"/>
                    </a:lnTo>
                    <a:lnTo>
                      <a:pt x="1245" y="85"/>
                    </a:lnTo>
                    <a:lnTo>
                      <a:pt x="3" y="85"/>
                    </a:lnTo>
                    <a:lnTo>
                      <a:pt x="6" y="82"/>
                    </a:lnTo>
                    <a:lnTo>
                      <a:pt x="6" y="458"/>
                    </a:lnTo>
                    <a:close/>
                  </a:path>
                </a:pathLst>
              </a:custGeom>
              <a:solidFill>
                <a:srgbClr val="036936"/>
              </a:solidFill>
              <a:ln w="0" cap="flat">
                <a:solidFill>
                  <a:srgbClr val="036936"/>
                </a:solidFill>
                <a:prstDash val="solid"/>
                <a:round/>
                <a:headEnd/>
                <a:tailEnd/>
              </a:ln>
            </p:spPr>
            <p:txBody>
              <a:bodyPr/>
              <a:lstStyle/>
              <a:p>
                <a:endParaRPr lang="en-US">
                  <a:solidFill>
                    <a:srgbClr val="04512D"/>
                  </a:solidFill>
                  <a:latin typeface="Arial" charset="0"/>
                  <a:ea typeface="Arial" charset="0"/>
                  <a:cs typeface="Arial" charset="0"/>
                </a:endParaRPr>
              </a:p>
            </p:txBody>
          </p:sp>
          <p:sp>
            <p:nvSpPr>
              <p:cNvPr id="47" name="Rectangle 14"/>
              <p:cNvSpPr>
                <a:spLocks noChangeArrowheads="1"/>
              </p:cNvSpPr>
              <p:nvPr/>
            </p:nvSpPr>
            <p:spPr bwMode="auto">
              <a:xfrm>
                <a:off x="6466141" y="4092367"/>
                <a:ext cx="1918794"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dirty="0">
                    <a:solidFill>
                      <a:srgbClr val="04512D"/>
                    </a:solidFill>
                    <a:latin typeface="Arial" charset="0"/>
                    <a:ea typeface="Arial" charset="0"/>
                    <a:cs typeface="Arial" charset="0"/>
                  </a:rPr>
                  <a:t>Managing for Innovation</a:t>
                </a:r>
              </a:p>
              <a:p>
                <a:pPr algn="ctr"/>
                <a:r>
                  <a:rPr lang="en-US" sz="1050" dirty="0">
                    <a:solidFill>
                      <a:srgbClr val="04512D"/>
                    </a:solidFill>
                    <a:latin typeface="Arial" charset="0"/>
                    <a:ea typeface="Arial" charset="0"/>
                    <a:cs typeface="Arial" charset="0"/>
                  </a:rPr>
                  <a:t>Actions that Elevate </a:t>
                </a:r>
              </a:p>
              <a:p>
                <a:pPr algn="ctr"/>
                <a:r>
                  <a:rPr lang="en-US" sz="1050" dirty="0">
                    <a:solidFill>
                      <a:srgbClr val="04512D"/>
                    </a:solidFill>
                    <a:latin typeface="Arial" charset="0"/>
                    <a:ea typeface="Arial" charset="0"/>
                    <a:cs typeface="Arial" charset="0"/>
                  </a:rPr>
                  <a:t>Strengths and Shift Mindset</a:t>
                </a:r>
                <a:endParaRPr lang="en-US" sz="1200" dirty="0">
                  <a:solidFill>
                    <a:srgbClr val="04512D"/>
                  </a:solidFill>
                  <a:latin typeface="Arial" charset="0"/>
                  <a:ea typeface="Arial" charset="0"/>
                  <a:cs typeface="Arial" charset="0"/>
                </a:endParaRPr>
              </a:p>
            </p:txBody>
          </p:sp>
        </p:grpSp>
        <p:sp>
          <p:nvSpPr>
            <p:cNvPr id="51" name="Rectangle 34"/>
            <p:cNvSpPr>
              <a:spLocks noChangeArrowheads="1"/>
            </p:cNvSpPr>
            <p:nvPr/>
          </p:nvSpPr>
          <p:spPr bwMode="auto">
            <a:xfrm>
              <a:off x="6496667" y="4651298"/>
              <a:ext cx="185582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4512D"/>
                  </a:solidFill>
                  <a:latin typeface="Arial" charset="0"/>
                  <a:ea typeface="Arial" charset="0"/>
                  <a:cs typeface="Arial" charset="0"/>
                </a:rPr>
                <a:t>Transformational Change</a:t>
              </a:r>
            </a:p>
          </p:txBody>
        </p:sp>
      </p:grpSp>
      <p:grpSp>
        <p:nvGrpSpPr>
          <p:cNvPr id="14" name="Group 13"/>
          <p:cNvGrpSpPr/>
          <p:nvPr/>
        </p:nvGrpSpPr>
        <p:grpSpPr>
          <a:xfrm>
            <a:off x="3124199" y="4959727"/>
            <a:ext cx="3341941" cy="813375"/>
            <a:chOff x="3124199" y="4959727"/>
            <a:chExt cx="3341941" cy="813375"/>
          </a:xfrm>
        </p:grpSpPr>
        <p:sp>
          <p:nvSpPr>
            <p:cNvPr id="52" name="Freeform 35"/>
            <p:cNvSpPr>
              <a:spLocks noEditPoints="1"/>
            </p:cNvSpPr>
            <p:nvPr/>
          </p:nvSpPr>
          <p:spPr bwMode="auto">
            <a:xfrm>
              <a:off x="3124199" y="4959727"/>
              <a:ext cx="3341941" cy="289382"/>
            </a:xfrm>
            <a:custGeom>
              <a:avLst/>
              <a:gdLst>
                <a:gd name="T0" fmla="*/ 2147483647 w 3599"/>
                <a:gd name="T1" fmla="*/ 2147483647 h 522"/>
                <a:gd name="T2" fmla="*/ 2147483647 w 3599"/>
                <a:gd name="T3" fmla="*/ 2147483647 h 522"/>
                <a:gd name="T4" fmla="*/ 2147483647 w 3599"/>
                <a:gd name="T5" fmla="*/ 2147483647 h 522"/>
                <a:gd name="T6" fmla="*/ 2147483647 w 3599"/>
                <a:gd name="T7" fmla="*/ 2147483647 h 522"/>
                <a:gd name="T8" fmla="*/ 2147483647 w 3599"/>
                <a:gd name="T9" fmla="*/ 2147483647 h 522"/>
                <a:gd name="T10" fmla="*/ 2147483647 w 3599"/>
                <a:gd name="T11" fmla="*/ 2147483647 h 522"/>
                <a:gd name="T12" fmla="*/ 2147483647 w 3599"/>
                <a:gd name="T13" fmla="*/ 2147483647 h 522"/>
                <a:gd name="T14" fmla="*/ 2147483647 w 3599"/>
                <a:gd name="T15" fmla="*/ 2147483647 h 522"/>
                <a:gd name="T16" fmla="*/ 2147483647 w 3599"/>
                <a:gd name="T17" fmla="*/ 2147483647 h 522"/>
                <a:gd name="T18" fmla="*/ 2147483647 w 3599"/>
                <a:gd name="T19" fmla="*/ 2147483647 h 522"/>
                <a:gd name="T20" fmla="*/ 2147483647 w 3599"/>
                <a:gd name="T21" fmla="*/ 2147483647 h 522"/>
                <a:gd name="T22" fmla="*/ 2147483647 w 3599"/>
                <a:gd name="T23" fmla="*/ 2147483647 h 522"/>
                <a:gd name="T24" fmla="*/ 2147483647 w 3599"/>
                <a:gd name="T25" fmla="*/ 2147483647 h 522"/>
                <a:gd name="T26" fmla="*/ 2147483647 w 3599"/>
                <a:gd name="T27" fmla="*/ 2147483647 h 522"/>
                <a:gd name="T28" fmla="*/ 2147483647 w 3599"/>
                <a:gd name="T29" fmla="*/ 2147483647 h 522"/>
                <a:gd name="T30" fmla="*/ 2147483647 w 3599"/>
                <a:gd name="T31" fmla="*/ 2147483647 h 522"/>
                <a:gd name="T32" fmla="*/ 2147483647 w 3599"/>
                <a:gd name="T33" fmla="*/ 2147483647 h 522"/>
                <a:gd name="T34" fmla="*/ 2147483647 w 3599"/>
                <a:gd name="T35" fmla="*/ 2147483647 h 522"/>
                <a:gd name="T36" fmla="*/ 2147483647 w 3599"/>
                <a:gd name="T37" fmla="*/ 2147483647 h 522"/>
                <a:gd name="T38" fmla="*/ 2147483647 w 3599"/>
                <a:gd name="T39" fmla="*/ 2147483647 h 522"/>
                <a:gd name="T40" fmla="*/ 2147483647 w 3599"/>
                <a:gd name="T41" fmla="*/ 2147483647 h 522"/>
                <a:gd name="T42" fmla="*/ 2147483647 w 3599"/>
                <a:gd name="T43" fmla="*/ 2147483647 h 522"/>
                <a:gd name="T44" fmla="*/ 2147483647 w 3599"/>
                <a:gd name="T45" fmla="*/ 2147483647 h 522"/>
                <a:gd name="T46" fmla="*/ 2147483647 w 3599"/>
                <a:gd name="T47" fmla="*/ 2147483647 h 522"/>
                <a:gd name="T48" fmla="*/ 2147483647 w 3599"/>
                <a:gd name="T49" fmla="*/ 2147483647 h 522"/>
                <a:gd name="T50" fmla="*/ 2147483647 w 3599"/>
                <a:gd name="T51" fmla="*/ 2147483647 h 522"/>
                <a:gd name="T52" fmla="*/ 2147483647 w 3599"/>
                <a:gd name="T53" fmla="*/ 2147483647 h 522"/>
                <a:gd name="T54" fmla="*/ 2147483647 w 3599"/>
                <a:gd name="T55" fmla="*/ 2147483647 h 522"/>
                <a:gd name="T56" fmla="*/ 2147483647 w 3599"/>
                <a:gd name="T57" fmla="*/ 2147483647 h 522"/>
                <a:gd name="T58" fmla="*/ 2147483647 w 3599"/>
                <a:gd name="T59" fmla="*/ 2147483647 h 522"/>
                <a:gd name="T60" fmla="*/ 2147483647 w 3599"/>
                <a:gd name="T61" fmla="*/ 2147483647 h 522"/>
                <a:gd name="T62" fmla="*/ 2147483647 w 3599"/>
                <a:gd name="T63" fmla="*/ 2147483647 h 522"/>
                <a:gd name="T64" fmla="*/ 2147483647 w 3599"/>
                <a:gd name="T65" fmla="*/ 2147483647 h 522"/>
                <a:gd name="T66" fmla="*/ 2147483647 w 3599"/>
                <a:gd name="T67" fmla="*/ 2147483647 h 522"/>
                <a:gd name="T68" fmla="*/ 2147483647 w 3599"/>
                <a:gd name="T69" fmla="*/ 2147483647 h 522"/>
                <a:gd name="T70" fmla="*/ 2147483647 w 3599"/>
                <a:gd name="T71" fmla="*/ 2147483647 h 522"/>
                <a:gd name="T72" fmla="*/ 2147483647 w 3599"/>
                <a:gd name="T73" fmla="*/ 2147483647 h 522"/>
                <a:gd name="T74" fmla="*/ 2147483647 w 3599"/>
                <a:gd name="T75" fmla="*/ 2147483647 h 522"/>
                <a:gd name="T76" fmla="*/ 2147483647 w 3599"/>
                <a:gd name="T77" fmla="*/ 2147483647 h 522"/>
                <a:gd name="T78" fmla="*/ 2147483647 w 3599"/>
                <a:gd name="T79" fmla="*/ 2147483647 h 522"/>
                <a:gd name="T80" fmla="*/ 2147483647 w 3599"/>
                <a:gd name="T81" fmla="*/ 2147483647 h 522"/>
                <a:gd name="T82" fmla="*/ 2147483647 w 3599"/>
                <a:gd name="T83" fmla="*/ 2147483647 h 522"/>
                <a:gd name="T84" fmla="*/ 2147483647 w 3599"/>
                <a:gd name="T85" fmla="*/ 2147483647 h 522"/>
                <a:gd name="T86" fmla="*/ 2147483647 w 3599"/>
                <a:gd name="T87" fmla="*/ 2147483647 h 522"/>
                <a:gd name="T88" fmla="*/ 2147483647 w 3599"/>
                <a:gd name="T89" fmla="*/ 2147483647 h 522"/>
                <a:gd name="T90" fmla="*/ 2147483647 w 3599"/>
                <a:gd name="T91" fmla="*/ 2147483647 h 522"/>
                <a:gd name="T92" fmla="*/ 2147483647 w 3599"/>
                <a:gd name="T93" fmla="*/ 2147483647 h 522"/>
                <a:gd name="T94" fmla="*/ 2147483647 w 3599"/>
                <a:gd name="T95" fmla="*/ 2147483647 h 522"/>
                <a:gd name="T96" fmla="*/ 2147483647 w 3599"/>
                <a:gd name="T97" fmla="*/ 2147483647 h 522"/>
                <a:gd name="T98" fmla="*/ 2147483647 w 3599"/>
                <a:gd name="T99" fmla="*/ 2147483647 h 522"/>
                <a:gd name="T100" fmla="*/ 2147483647 w 3599"/>
                <a:gd name="T101" fmla="*/ 2147483647 h 522"/>
                <a:gd name="T102" fmla="*/ 2147483647 w 3599"/>
                <a:gd name="T103" fmla="*/ 2147483647 h 522"/>
                <a:gd name="T104" fmla="*/ 2147483647 w 3599"/>
                <a:gd name="T105" fmla="*/ 2147483647 h 522"/>
                <a:gd name="T106" fmla="*/ 2147483647 w 3599"/>
                <a:gd name="T107" fmla="*/ 2147483647 h 522"/>
                <a:gd name="T108" fmla="*/ 2147483647 w 3599"/>
                <a:gd name="T109" fmla="*/ 2147483647 h 522"/>
                <a:gd name="T110" fmla="*/ 2147483647 w 3599"/>
                <a:gd name="T111" fmla="*/ 2147483647 h 522"/>
                <a:gd name="T112" fmla="*/ 2147483647 w 3599"/>
                <a:gd name="T113" fmla="*/ 2147483647 h 522"/>
                <a:gd name="T114" fmla="*/ 2147483647 w 3599"/>
                <a:gd name="T115" fmla="*/ 2147483647 h 522"/>
                <a:gd name="T116" fmla="*/ 2147483647 w 3599"/>
                <a:gd name="T117" fmla="*/ 2147483647 h 522"/>
                <a:gd name="T118" fmla="*/ 2147483647 w 3599"/>
                <a:gd name="T119" fmla="*/ 2147483647 h 522"/>
                <a:gd name="T120" fmla="*/ 0 w 3599"/>
                <a:gd name="T121" fmla="*/ 2147483647 h 522"/>
                <a:gd name="T122" fmla="*/ 0 w 3599"/>
                <a:gd name="T123" fmla="*/ 2147483647 h 5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99"/>
                <a:gd name="T187" fmla="*/ 0 h 522"/>
                <a:gd name="T188" fmla="*/ 3599 w 3599"/>
                <a:gd name="T189" fmla="*/ 522 h 5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99" h="522">
                  <a:moveTo>
                    <a:pt x="3598" y="9"/>
                  </a:moveTo>
                  <a:lnTo>
                    <a:pt x="3598" y="9"/>
                  </a:lnTo>
                  <a:cubicBezTo>
                    <a:pt x="3598" y="14"/>
                    <a:pt x="3594" y="17"/>
                    <a:pt x="3590" y="16"/>
                  </a:cubicBezTo>
                  <a:cubicBezTo>
                    <a:pt x="3585" y="16"/>
                    <a:pt x="3582" y="12"/>
                    <a:pt x="3582" y="8"/>
                  </a:cubicBezTo>
                  <a:cubicBezTo>
                    <a:pt x="3583" y="3"/>
                    <a:pt x="3587" y="0"/>
                    <a:pt x="3591" y="0"/>
                  </a:cubicBezTo>
                  <a:cubicBezTo>
                    <a:pt x="3596" y="1"/>
                    <a:pt x="3599" y="5"/>
                    <a:pt x="3598" y="9"/>
                  </a:cubicBezTo>
                  <a:close/>
                  <a:moveTo>
                    <a:pt x="3597" y="41"/>
                  </a:moveTo>
                  <a:lnTo>
                    <a:pt x="3597" y="41"/>
                  </a:lnTo>
                  <a:cubicBezTo>
                    <a:pt x="3596" y="46"/>
                    <a:pt x="3592" y="49"/>
                    <a:pt x="3588" y="48"/>
                  </a:cubicBezTo>
                  <a:cubicBezTo>
                    <a:pt x="3584" y="48"/>
                    <a:pt x="3580" y="44"/>
                    <a:pt x="3581" y="40"/>
                  </a:cubicBezTo>
                  <a:cubicBezTo>
                    <a:pt x="3581" y="35"/>
                    <a:pt x="3585" y="32"/>
                    <a:pt x="3589" y="32"/>
                  </a:cubicBezTo>
                  <a:cubicBezTo>
                    <a:pt x="3594" y="33"/>
                    <a:pt x="3597" y="37"/>
                    <a:pt x="3597" y="41"/>
                  </a:cubicBezTo>
                  <a:close/>
                  <a:moveTo>
                    <a:pt x="3593" y="74"/>
                  </a:moveTo>
                  <a:lnTo>
                    <a:pt x="3593" y="74"/>
                  </a:lnTo>
                  <a:cubicBezTo>
                    <a:pt x="3591" y="78"/>
                    <a:pt x="3587" y="81"/>
                    <a:pt x="3583" y="80"/>
                  </a:cubicBezTo>
                  <a:cubicBezTo>
                    <a:pt x="3579" y="79"/>
                    <a:pt x="3576" y="75"/>
                    <a:pt x="3577" y="70"/>
                  </a:cubicBezTo>
                  <a:cubicBezTo>
                    <a:pt x="3578" y="66"/>
                    <a:pt x="3582" y="63"/>
                    <a:pt x="3587" y="64"/>
                  </a:cubicBezTo>
                  <a:cubicBezTo>
                    <a:pt x="3591" y="65"/>
                    <a:pt x="3594" y="70"/>
                    <a:pt x="3593" y="74"/>
                  </a:cubicBezTo>
                  <a:close/>
                  <a:moveTo>
                    <a:pt x="3585" y="105"/>
                  </a:moveTo>
                  <a:lnTo>
                    <a:pt x="3585" y="105"/>
                  </a:lnTo>
                  <a:cubicBezTo>
                    <a:pt x="3584" y="110"/>
                    <a:pt x="3580" y="112"/>
                    <a:pt x="3576" y="111"/>
                  </a:cubicBezTo>
                  <a:cubicBezTo>
                    <a:pt x="3571" y="110"/>
                    <a:pt x="3569" y="106"/>
                    <a:pt x="3570" y="101"/>
                  </a:cubicBezTo>
                  <a:cubicBezTo>
                    <a:pt x="3571" y="97"/>
                    <a:pt x="3575" y="95"/>
                    <a:pt x="3580" y="96"/>
                  </a:cubicBezTo>
                  <a:cubicBezTo>
                    <a:pt x="3584" y="97"/>
                    <a:pt x="3586" y="101"/>
                    <a:pt x="3585" y="105"/>
                  </a:cubicBezTo>
                  <a:close/>
                  <a:moveTo>
                    <a:pt x="3575" y="137"/>
                  </a:moveTo>
                  <a:lnTo>
                    <a:pt x="3575" y="137"/>
                  </a:lnTo>
                  <a:cubicBezTo>
                    <a:pt x="3574" y="141"/>
                    <a:pt x="3569" y="143"/>
                    <a:pt x="3565" y="141"/>
                  </a:cubicBezTo>
                  <a:cubicBezTo>
                    <a:pt x="3561" y="140"/>
                    <a:pt x="3559" y="135"/>
                    <a:pt x="3560" y="131"/>
                  </a:cubicBezTo>
                  <a:cubicBezTo>
                    <a:pt x="3562" y="127"/>
                    <a:pt x="3566" y="125"/>
                    <a:pt x="3570" y="126"/>
                  </a:cubicBezTo>
                  <a:cubicBezTo>
                    <a:pt x="3574" y="128"/>
                    <a:pt x="3577" y="132"/>
                    <a:pt x="3575" y="137"/>
                  </a:cubicBezTo>
                  <a:close/>
                  <a:moveTo>
                    <a:pt x="3562" y="167"/>
                  </a:moveTo>
                  <a:lnTo>
                    <a:pt x="3562" y="167"/>
                  </a:lnTo>
                  <a:cubicBezTo>
                    <a:pt x="3560" y="171"/>
                    <a:pt x="3555" y="172"/>
                    <a:pt x="3551" y="170"/>
                  </a:cubicBezTo>
                  <a:cubicBezTo>
                    <a:pt x="3547" y="168"/>
                    <a:pt x="3546" y="163"/>
                    <a:pt x="3548" y="159"/>
                  </a:cubicBezTo>
                  <a:cubicBezTo>
                    <a:pt x="3550" y="155"/>
                    <a:pt x="3555" y="154"/>
                    <a:pt x="3559" y="156"/>
                  </a:cubicBezTo>
                  <a:cubicBezTo>
                    <a:pt x="3563" y="159"/>
                    <a:pt x="3564" y="163"/>
                    <a:pt x="3562" y="167"/>
                  </a:cubicBezTo>
                  <a:close/>
                  <a:moveTo>
                    <a:pt x="3545" y="196"/>
                  </a:moveTo>
                  <a:lnTo>
                    <a:pt x="3545" y="196"/>
                  </a:lnTo>
                  <a:cubicBezTo>
                    <a:pt x="3542" y="200"/>
                    <a:pt x="3537" y="200"/>
                    <a:pt x="3534" y="197"/>
                  </a:cubicBezTo>
                  <a:cubicBezTo>
                    <a:pt x="3531" y="194"/>
                    <a:pt x="3530" y="189"/>
                    <a:pt x="3533" y="186"/>
                  </a:cubicBezTo>
                  <a:cubicBezTo>
                    <a:pt x="3536" y="182"/>
                    <a:pt x="3541" y="182"/>
                    <a:pt x="3545" y="185"/>
                  </a:cubicBezTo>
                  <a:cubicBezTo>
                    <a:pt x="3548" y="188"/>
                    <a:pt x="3548" y="193"/>
                    <a:pt x="3545" y="196"/>
                  </a:cubicBezTo>
                  <a:close/>
                  <a:moveTo>
                    <a:pt x="3525" y="221"/>
                  </a:moveTo>
                  <a:lnTo>
                    <a:pt x="3525" y="221"/>
                  </a:lnTo>
                  <a:cubicBezTo>
                    <a:pt x="3522" y="224"/>
                    <a:pt x="3517" y="224"/>
                    <a:pt x="3513" y="222"/>
                  </a:cubicBezTo>
                  <a:cubicBezTo>
                    <a:pt x="3510" y="219"/>
                    <a:pt x="3510" y="214"/>
                    <a:pt x="3513" y="210"/>
                  </a:cubicBezTo>
                  <a:cubicBezTo>
                    <a:pt x="3516" y="207"/>
                    <a:pt x="3521" y="207"/>
                    <a:pt x="3524" y="210"/>
                  </a:cubicBezTo>
                  <a:cubicBezTo>
                    <a:pt x="3527" y="213"/>
                    <a:pt x="3528" y="218"/>
                    <a:pt x="3525" y="221"/>
                  </a:cubicBezTo>
                  <a:close/>
                  <a:moveTo>
                    <a:pt x="3500" y="243"/>
                  </a:moveTo>
                  <a:lnTo>
                    <a:pt x="3500" y="243"/>
                  </a:lnTo>
                  <a:cubicBezTo>
                    <a:pt x="3496" y="246"/>
                    <a:pt x="3491" y="245"/>
                    <a:pt x="3488" y="242"/>
                  </a:cubicBezTo>
                  <a:cubicBezTo>
                    <a:pt x="3486" y="238"/>
                    <a:pt x="3486" y="233"/>
                    <a:pt x="3490" y="231"/>
                  </a:cubicBezTo>
                  <a:cubicBezTo>
                    <a:pt x="3493" y="228"/>
                    <a:pt x="3498" y="228"/>
                    <a:pt x="3501" y="232"/>
                  </a:cubicBezTo>
                  <a:cubicBezTo>
                    <a:pt x="3504" y="235"/>
                    <a:pt x="3503" y="240"/>
                    <a:pt x="3500" y="243"/>
                  </a:cubicBezTo>
                  <a:close/>
                  <a:moveTo>
                    <a:pt x="3470" y="260"/>
                  </a:moveTo>
                  <a:lnTo>
                    <a:pt x="3470" y="260"/>
                  </a:lnTo>
                  <a:cubicBezTo>
                    <a:pt x="3466" y="262"/>
                    <a:pt x="3461" y="260"/>
                    <a:pt x="3460" y="256"/>
                  </a:cubicBezTo>
                  <a:cubicBezTo>
                    <a:pt x="3458" y="252"/>
                    <a:pt x="3460" y="247"/>
                    <a:pt x="3464" y="245"/>
                  </a:cubicBezTo>
                  <a:cubicBezTo>
                    <a:pt x="3468" y="244"/>
                    <a:pt x="3473" y="246"/>
                    <a:pt x="3475" y="250"/>
                  </a:cubicBezTo>
                  <a:cubicBezTo>
                    <a:pt x="3476" y="254"/>
                    <a:pt x="3474" y="259"/>
                    <a:pt x="3470" y="260"/>
                  </a:cubicBezTo>
                  <a:close/>
                  <a:moveTo>
                    <a:pt x="3438" y="270"/>
                  </a:moveTo>
                  <a:lnTo>
                    <a:pt x="3438" y="270"/>
                  </a:lnTo>
                  <a:cubicBezTo>
                    <a:pt x="3433" y="270"/>
                    <a:pt x="3429" y="267"/>
                    <a:pt x="3429" y="263"/>
                  </a:cubicBezTo>
                  <a:cubicBezTo>
                    <a:pt x="3428" y="258"/>
                    <a:pt x="3432" y="254"/>
                    <a:pt x="3436" y="254"/>
                  </a:cubicBezTo>
                  <a:cubicBezTo>
                    <a:pt x="3440" y="253"/>
                    <a:pt x="3444" y="256"/>
                    <a:pt x="3445" y="261"/>
                  </a:cubicBezTo>
                  <a:cubicBezTo>
                    <a:pt x="3445" y="265"/>
                    <a:pt x="3442" y="269"/>
                    <a:pt x="3438" y="270"/>
                  </a:cubicBezTo>
                  <a:close/>
                  <a:moveTo>
                    <a:pt x="3405" y="272"/>
                  </a:moveTo>
                  <a:lnTo>
                    <a:pt x="3405" y="272"/>
                  </a:lnTo>
                  <a:cubicBezTo>
                    <a:pt x="3400" y="272"/>
                    <a:pt x="3397" y="269"/>
                    <a:pt x="3397" y="264"/>
                  </a:cubicBezTo>
                  <a:cubicBezTo>
                    <a:pt x="3397" y="260"/>
                    <a:pt x="3400" y="256"/>
                    <a:pt x="3405" y="256"/>
                  </a:cubicBezTo>
                  <a:cubicBezTo>
                    <a:pt x="3409" y="256"/>
                    <a:pt x="3413" y="260"/>
                    <a:pt x="3413" y="264"/>
                  </a:cubicBezTo>
                  <a:cubicBezTo>
                    <a:pt x="3413" y="269"/>
                    <a:pt x="3409" y="272"/>
                    <a:pt x="3405" y="272"/>
                  </a:cubicBezTo>
                  <a:close/>
                  <a:moveTo>
                    <a:pt x="3373" y="272"/>
                  </a:moveTo>
                  <a:lnTo>
                    <a:pt x="3373" y="272"/>
                  </a:lnTo>
                  <a:cubicBezTo>
                    <a:pt x="3368" y="272"/>
                    <a:pt x="3365" y="269"/>
                    <a:pt x="3365" y="264"/>
                  </a:cubicBezTo>
                  <a:cubicBezTo>
                    <a:pt x="3365" y="260"/>
                    <a:pt x="3368" y="256"/>
                    <a:pt x="3373" y="256"/>
                  </a:cubicBezTo>
                  <a:cubicBezTo>
                    <a:pt x="3377" y="256"/>
                    <a:pt x="3381" y="260"/>
                    <a:pt x="3381" y="264"/>
                  </a:cubicBezTo>
                  <a:cubicBezTo>
                    <a:pt x="3381" y="269"/>
                    <a:pt x="3377" y="272"/>
                    <a:pt x="3373" y="272"/>
                  </a:cubicBezTo>
                  <a:close/>
                  <a:moveTo>
                    <a:pt x="3341" y="272"/>
                  </a:moveTo>
                  <a:lnTo>
                    <a:pt x="3341" y="272"/>
                  </a:lnTo>
                  <a:cubicBezTo>
                    <a:pt x="3336" y="272"/>
                    <a:pt x="3333" y="269"/>
                    <a:pt x="3333" y="264"/>
                  </a:cubicBezTo>
                  <a:cubicBezTo>
                    <a:pt x="3333" y="260"/>
                    <a:pt x="3336" y="256"/>
                    <a:pt x="3341" y="256"/>
                  </a:cubicBezTo>
                  <a:cubicBezTo>
                    <a:pt x="3345" y="256"/>
                    <a:pt x="3349" y="260"/>
                    <a:pt x="3349" y="264"/>
                  </a:cubicBezTo>
                  <a:cubicBezTo>
                    <a:pt x="3349" y="269"/>
                    <a:pt x="3345" y="272"/>
                    <a:pt x="3341" y="272"/>
                  </a:cubicBezTo>
                  <a:close/>
                  <a:moveTo>
                    <a:pt x="3309" y="272"/>
                  </a:moveTo>
                  <a:lnTo>
                    <a:pt x="3309" y="272"/>
                  </a:lnTo>
                  <a:cubicBezTo>
                    <a:pt x="3304" y="272"/>
                    <a:pt x="3301" y="269"/>
                    <a:pt x="3301" y="264"/>
                  </a:cubicBezTo>
                  <a:cubicBezTo>
                    <a:pt x="3301" y="260"/>
                    <a:pt x="3304" y="256"/>
                    <a:pt x="3309" y="256"/>
                  </a:cubicBezTo>
                  <a:cubicBezTo>
                    <a:pt x="3313" y="256"/>
                    <a:pt x="3317" y="260"/>
                    <a:pt x="3317" y="264"/>
                  </a:cubicBezTo>
                  <a:cubicBezTo>
                    <a:pt x="3317" y="269"/>
                    <a:pt x="3313" y="272"/>
                    <a:pt x="3309" y="272"/>
                  </a:cubicBezTo>
                  <a:close/>
                  <a:moveTo>
                    <a:pt x="3277" y="272"/>
                  </a:moveTo>
                  <a:lnTo>
                    <a:pt x="3277" y="272"/>
                  </a:lnTo>
                  <a:cubicBezTo>
                    <a:pt x="3272" y="272"/>
                    <a:pt x="3269" y="269"/>
                    <a:pt x="3269" y="264"/>
                  </a:cubicBezTo>
                  <a:cubicBezTo>
                    <a:pt x="3269" y="260"/>
                    <a:pt x="3272" y="256"/>
                    <a:pt x="3277" y="256"/>
                  </a:cubicBezTo>
                  <a:cubicBezTo>
                    <a:pt x="3281" y="256"/>
                    <a:pt x="3285" y="260"/>
                    <a:pt x="3285" y="264"/>
                  </a:cubicBezTo>
                  <a:cubicBezTo>
                    <a:pt x="3285" y="269"/>
                    <a:pt x="3281" y="272"/>
                    <a:pt x="3277" y="272"/>
                  </a:cubicBezTo>
                  <a:close/>
                  <a:moveTo>
                    <a:pt x="3245" y="272"/>
                  </a:moveTo>
                  <a:lnTo>
                    <a:pt x="3245" y="272"/>
                  </a:lnTo>
                  <a:cubicBezTo>
                    <a:pt x="3240" y="272"/>
                    <a:pt x="3237" y="269"/>
                    <a:pt x="3237" y="264"/>
                  </a:cubicBezTo>
                  <a:cubicBezTo>
                    <a:pt x="3237" y="260"/>
                    <a:pt x="3240" y="256"/>
                    <a:pt x="3245" y="256"/>
                  </a:cubicBezTo>
                  <a:cubicBezTo>
                    <a:pt x="3249" y="256"/>
                    <a:pt x="3253" y="260"/>
                    <a:pt x="3253" y="264"/>
                  </a:cubicBezTo>
                  <a:cubicBezTo>
                    <a:pt x="3253" y="269"/>
                    <a:pt x="3249" y="272"/>
                    <a:pt x="3245" y="272"/>
                  </a:cubicBezTo>
                  <a:close/>
                  <a:moveTo>
                    <a:pt x="3213" y="272"/>
                  </a:moveTo>
                  <a:lnTo>
                    <a:pt x="3213" y="272"/>
                  </a:lnTo>
                  <a:cubicBezTo>
                    <a:pt x="3208" y="272"/>
                    <a:pt x="3205" y="269"/>
                    <a:pt x="3205" y="264"/>
                  </a:cubicBezTo>
                  <a:cubicBezTo>
                    <a:pt x="3205" y="260"/>
                    <a:pt x="3208" y="256"/>
                    <a:pt x="3213" y="256"/>
                  </a:cubicBezTo>
                  <a:cubicBezTo>
                    <a:pt x="3217" y="256"/>
                    <a:pt x="3221" y="260"/>
                    <a:pt x="3221" y="264"/>
                  </a:cubicBezTo>
                  <a:cubicBezTo>
                    <a:pt x="3221" y="269"/>
                    <a:pt x="3217" y="272"/>
                    <a:pt x="3213" y="272"/>
                  </a:cubicBezTo>
                  <a:close/>
                  <a:moveTo>
                    <a:pt x="3181" y="272"/>
                  </a:moveTo>
                  <a:lnTo>
                    <a:pt x="3181" y="272"/>
                  </a:lnTo>
                  <a:cubicBezTo>
                    <a:pt x="3176" y="272"/>
                    <a:pt x="3173" y="269"/>
                    <a:pt x="3173" y="264"/>
                  </a:cubicBezTo>
                  <a:cubicBezTo>
                    <a:pt x="3173" y="260"/>
                    <a:pt x="3176" y="256"/>
                    <a:pt x="3181" y="256"/>
                  </a:cubicBezTo>
                  <a:cubicBezTo>
                    <a:pt x="3185" y="256"/>
                    <a:pt x="3189" y="260"/>
                    <a:pt x="3189" y="264"/>
                  </a:cubicBezTo>
                  <a:cubicBezTo>
                    <a:pt x="3189" y="269"/>
                    <a:pt x="3185" y="272"/>
                    <a:pt x="3181" y="272"/>
                  </a:cubicBezTo>
                  <a:close/>
                  <a:moveTo>
                    <a:pt x="3149" y="272"/>
                  </a:moveTo>
                  <a:lnTo>
                    <a:pt x="3149" y="272"/>
                  </a:lnTo>
                  <a:cubicBezTo>
                    <a:pt x="3144" y="272"/>
                    <a:pt x="3141" y="269"/>
                    <a:pt x="3141" y="264"/>
                  </a:cubicBezTo>
                  <a:cubicBezTo>
                    <a:pt x="3141" y="260"/>
                    <a:pt x="3144" y="256"/>
                    <a:pt x="3149" y="256"/>
                  </a:cubicBezTo>
                  <a:cubicBezTo>
                    <a:pt x="3153" y="256"/>
                    <a:pt x="3157" y="260"/>
                    <a:pt x="3157" y="264"/>
                  </a:cubicBezTo>
                  <a:cubicBezTo>
                    <a:pt x="3157" y="269"/>
                    <a:pt x="3153" y="272"/>
                    <a:pt x="3149" y="272"/>
                  </a:cubicBezTo>
                  <a:close/>
                  <a:moveTo>
                    <a:pt x="3116" y="272"/>
                  </a:moveTo>
                  <a:lnTo>
                    <a:pt x="3116" y="272"/>
                  </a:lnTo>
                  <a:cubicBezTo>
                    <a:pt x="3112" y="272"/>
                    <a:pt x="3108" y="269"/>
                    <a:pt x="3108" y="264"/>
                  </a:cubicBezTo>
                  <a:cubicBezTo>
                    <a:pt x="3108" y="260"/>
                    <a:pt x="3112" y="256"/>
                    <a:pt x="3116" y="256"/>
                  </a:cubicBezTo>
                  <a:cubicBezTo>
                    <a:pt x="3121" y="256"/>
                    <a:pt x="3125" y="260"/>
                    <a:pt x="3125" y="264"/>
                  </a:cubicBezTo>
                  <a:cubicBezTo>
                    <a:pt x="3125" y="269"/>
                    <a:pt x="3121" y="272"/>
                    <a:pt x="3116" y="272"/>
                  </a:cubicBezTo>
                  <a:close/>
                  <a:moveTo>
                    <a:pt x="3084" y="272"/>
                  </a:moveTo>
                  <a:lnTo>
                    <a:pt x="3084" y="272"/>
                  </a:lnTo>
                  <a:cubicBezTo>
                    <a:pt x="3080" y="272"/>
                    <a:pt x="3076" y="269"/>
                    <a:pt x="3076" y="264"/>
                  </a:cubicBezTo>
                  <a:cubicBezTo>
                    <a:pt x="3076" y="260"/>
                    <a:pt x="3080" y="256"/>
                    <a:pt x="3084" y="256"/>
                  </a:cubicBezTo>
                  <a:cubicBezTo>
                    <a:pt x="3089" y="256"/>
                    <a:pt x="3092" y="260"/>
                    <a:pt x="3092" y="264"/>
                  </a:cubicBezTo>
                  <a:cubicBezTo>
                    <a:pt x="3092" y="269"/>
                    <a:pt x="3089" y="272"/>
                    <a:pt x="3084" y="272"/>
                  </a:cubicBezTo>
                  <a:close/>
                  <a:moveTo>
                    <a:pt x="3052" y="272"/>
                  </a:moveTo>
                  <a:lnTo>
                    <a:pt x="3052" y="272"/>
                  </a:lnTo>
                  <a:cubicBezTo>
                    <a:pt x="3048" y="272"/>
                    <a:pt x="3044" y="269"/>
                    <a:pt x="3044" y="264"/>
                  </a:cubicBezTo>
                  <a:cubicBezTo>
                    <a:pt x="3044" y="260"/>
                    <a:pt x="3048" y="256"/>
                    <a:pt x="3052" y="256"/>
                  </a:cubicBezTo>
                  <a:cubicBezTo>
                    <a:pt x="3057" y="256"/>
                    <a:pt x="3060" y="260"/>
                    <a:pt x="3060" y="264"/>
                  </a:cubicBezTo>
                  <a:cubicBezTo>
                    <a:pt x="3060" y="269"/>
                    <a:pt x="3057" y="272"/>
                    <a:pt x="3052" y="272"/>
                  </a:cubicBezTo>
                  <a:close/>
                  <a:moveTo>
                    <a:pt x="3020" y="272"/>
                  </a:moveTo>
                  <a:lnTo>
                    <a:pt x="3020" y="272"/>
                  </a:lnTo>
                  <a:cubicBezTo>
                    <a:pt x="3016" y="272"/>
                    <a:pt x="3012" y="269"/>
                    <a:pt x="3012" y="264"/>
                  </a:cubicBezTo>
                  <a:cubicBezTo>
                    <a:pt x="3012" y="260"/>
                    <a:pt x="3016" y="256"/>
                    <a:pt x="3020" y="256"/>
                  </a:cubicBezTo>
                  <a:cubicBezTo>
                    <a:pt x="3025" y="256"/>
                    <a:pt x="3028" y="260"/>
                    <a:pt x="3028" y="264"/>
                  </a:cubicBezTo>
                  <a:cubicBezTo>
                    <a:pt x="3028" y="269"/>
                    <a:pt x="3025" y="272"/>
                    <a:pt x="3020" y="272"/>
                  </a:cubicBezTo>
                  <a:close/>
                  <a:moveTo>
                    <a:pt x="2988" y="272"/>
                  </a:moveTo>
                  <a:lnTo>
                    <a:pt x="2988" y="272"/>
                  </a:lnTo>
                  <a:cubicBezTo>
                    <a:pt x="2984" y="272"/>
                    <a:pt x="2980" y="269"/>
                    <a:pt x="2980" y="264"/>
                  </a:cubicBezTo>
                  <a:cubicBezTo>
                    <a:pt x="2980" y="260"/>
                    <a:pt x="2984" y="256"/>
                    <a:pt x="2988" y="256"/>
                  </a:cubicBezTo>
                  <a:cubicBezTo>
                    <a:pt x="2993" y="256"/>
                    <a:pt x="2996" y="260"/>
                    <a:pt x="2996" y="264"/>
                  </a:cubicBezTo>
                  <a:cubicBezTo>
                    <a:pt x="2996" y="269"/>
                    <a:pt x="2993" y="272"/>
                    <a:pt x="2988" y="272"/>
                  </a:cubicBezTo>
                  <a:close/>
                  <a:moveTo>
                    <a:pt x="2956" y="272"/>
                  </a:moveTo>
                  <a:lnTo>
                    <a:pt x="2956" y="272"/>
                  </a:lnTo>
                  <a:cubicBezTo>
                    <a:pt x="2952" y="272"/>
                    <a:pt x="2948" y="269"/>
                    <a:pt x="2948" y="264"/>
                  </a:cubicBezTo>
                  <a:cubicBezTo>
                    <a:pt x="2948" y="260"/>
                    <a:pt x="2952" y="256"/>
                    <a:pt x="2956" y="256"/>
                  </a:cubicBezTo>
                  <a:cubicBezTo>
                    <a:pt x="2961" y="256"/>
                    <a:pt x="2964" y="260"/>
                    <a:pt x="2964" y="264"/>
                  </a:cubicBezTo>
                  <a:cubicBezTo>
                    <a:pt x="2964" y="269"/>
                    <a:pt x="2961" y="272"/>
                    <a:pt x="2956" y="272"/>
                  </a:cubicBezTo>
                  <a:close/>
                  <a:moveTo>
                    <a:pt x="2924" y="272"/>
                  </a:moveTo>
                  <a:lnTo>
                    <a:pt x="2924" y="272"/>
                  </a:lnTo>
                  <a:cubicBezTo>
                    <a:pt x="2920" y="272"/>
                    <a:pt x="2916" y="269"/>
                    <a:pt x="2916" y="264"/>
                  </a:cubicBezTo>
                  <a:cubicBezTo>
                    <a:pt x="2916" y="260"/>
                    <a:pt x="2920" y="256"/>
                    <a:pt x="2924" y="256"/>
                  </a:cubicBezTo>
                  <a:cubicBezTo>
                    <a:pt x="2929" y="256"/>
                    <a:pt x="2932" y="260"/>
                    <a:pt x="2932" y="264"/>
                  </a:cubicBezTo>
                  <a:cubicBezTo>
                    <a:pt x="2932" y="269"/>
                    <a:pt x="2929" y="272"/>
                    <a:pt x="2924" y="272"/>
                  </a:cubicBezTo>
                  <a:close/>
                  <a:moveTo>
                    <a:pt x="2892" y="272"/>
                  </a:moveTo>
                  <a:lnTo>
                    <a:pt x="2892" y="272"/>
                  </a:lnTo>
                  <a:cubicBezTo>
                    <a:pt x="2888" y="272"/>
                    <a:pt x="2884" y="269"/>
                    <a:pt x="2884" y="264"/>
                  </a:cubicBezTo>
                  <a:cubicBezTo>
                    <a:pt x="2884" y="260"/>
                    <a:pt x="2888" y="256"/>
                    <a:pt x="2892" y="256"/>
                  </a:cubicBezTo>
                  <a:cubicBezTo>
                    <a:pt x="2897" y="256"/>
                    <a:pt x="2900" y="260"/>
                    <a:pt x="2900" y="264"/>
                  </a:cubicBezTo>
                  <a:cubicBezTo>
                    <a:pt x="2900" y="269"/>
                    <a:pt x="2897" y="272"/>
                    <a:pt x="2892" y="272"/>
                  </a:cubicBezTo>
                  <a:close/>
                  <a:moveTo>
                    <a:pt x="2860" y="272"/>
                  </a:moveTo>
                  <a:lnTo>
                    <a:pt x="2860" y="272"/>
                  </a:lnTo>
                  <a:cubicBezTo>
                    <a:pt x="2856" y="272"/>
                    <a:pt x="2852" y="269"/>
                    <a:pt x="2852" y="264"/>
                  </a:cubicBezTo>
                  <a:cubicBezTo>
                    <a:pt x="2852" y="260"/>
                    <a:pt x="2856" y="256"/>
                    <a:pt x="2860" y="256"/>
                  </a:cubicBezTo>
                  <a:cubicBezTo>
                    <a:pt x="2865" y="256"/>
                    <a:pt x="2868" y="260"/>
                    <a:pt x="2868" y="264"/>
                  </a:cubicBezTo>
                  <a:cubicBezTo>
                    <a:pt x="2868" y="269"/>
                    <a:pt x="2865" y="272"/>
                    <a:pt x="2860" y="272"/>
                  </a:cubicBezTo>
                  <a:close/>
                  <a:moveTo>
                    <a:pt x="2828" y="272"/>
                  </a:moveTo>
                  <a:lnTo>
                    <a:pt x="2828" y="272"/>
                  </a:lnTo>
                  <a:cubicBezTo>
                    <a:pt x="2824" y="272"/>
                    <a:pt x="2820" y="269"/>
                    <a:pt x="2820" y="264"/>
                  </a:cubicBezTo>
                  <a:cubicBezTo>
                    <a:pt x="2820" y="260"/>
                    <a:pt x="2824" y="256"/>
                    <a:pt x="2828" y="256"/>
                  </a:cubicBezTo>
                  <a:cubicBezTo>
                    <a:pt x="2832" y="256"/>
                    <a:pt x="2836" y="260"/>
                    <a:pt x="2836" y="264"/>
                  </a:cubicBezTo>
                  <a:cubicBezTo>
                    <a:pt x="2836" y="269"/>
                    <a:pt x="2832" y="272"/>
                    <a:pt x="2828" y="272"/>
                  </a:cubicBezTo>
                  <a:close/>
                  <a:moveTo>
                    <a:pt x="2796" y="272"/>
                  </a:moveTo>
                  <a:lnTo>
                    <a:pt x="2796" y="272"/>
                  </a:lnTo>
                  <a:cubicBezTo>
                    <a:pt x="2792" y="272"/>
                    <a:pt x="2788" y="269"/>
                    <a:pt x="2788" y="264"/>
                  </a:cubicBezTo>
                  <a:cubicBezTo>
                    <a:pt x="2788" y="260"/>
                    <a:pt x="2792" y="256"/>
                    <a:pt x="2796" y="256"/>
                  </a:cubicBezTo>
                  <a:cubicBezTo>
                    <a:pt x="2800" y="256"/>
                    <a:pt x="2804" y="260"/>
                    <a:pt x="2804" y="264"/>
                  </a:cubicBezTo>
                  <a:cubicBezTo>
                    <a:pt x="2804" y="269"/>
                    <a:pt x="2800" y="272"/>
                    <a:pt x="2796" y="272"/>
                  </a:cubicBezTo>
                  <a:close/>
                  <a:moveTo>
                    <a:pt x="2764" y="272"/>
                  </a:moveTo>
                  <a:lnTo>
                    <a:pt x="2764" y="272"/>
                  </a:lnTo>
                  <a:cubicBezTo>
                    <a:pt x="2760" y="272"/>
                    <a:pt x="2756" y="269"/>
                    <a:pt x="2756" y="264"/>
                  </a:cubicBezTo>
                  <a:cubicBezTo>
                    <a:pt x="2756" y="260"/>
                    <a:pt x="2760" y="256"/>
                    <a:pt x="2764" y="256"/>
                  </a:cubicBezTo>
                  <a:cubicBezTo>
                    <a:pt x="2768" y="256"/>
                    <a:pt x="2772" y="260"/>
                    <a:pt x="2772" y="264"/>
                  </a:cubicBezTo>
                  <a:cubicBezTo>
                    <a:pt x="2772" y="269"/>
                    <a:pt x="2768" y="272"/>
                    <a:pt x="2764" y="272"/>
                  </a:cubicBezTo>
                  <a:close/>
                  <a:moveTo>
                    <a:pt x="2732" y="272"/>
                  </a:moveTo>
                  <a:lnTo>
                    <a:pt x="2732" y="272"/>
                  </a:lnTo>
                  <a:cubicBezTo>
                    <a:pt x="2727" y="272"/>
                    <a:pt x="2724" y="269"/>
                    <a:pt x="2724" y="264"/>
                  </a:cubicBezTo>
                  <a:cubicBezTo>
                    <a:pt x="2724" y="260"/>
                    <a:pt x="2727" y="256"/>
                    <a:pt x="2732" y="256"/>
                  </a:cubicBezTo>
                  <a:cubicBezTo>
                    <a:pt x="2736" y="256"/>
                    <a:pt x="2740" y="260"/>
                    <a:pt x="2740" y="264"/>
                  </a:cubicBezTo>
                  <a:cubicBezTo>
                    <a:pt x="2740" y="269"/>
                    <a:pt x="2736" y="272"/>
                    <a:pt x="2732" y="272"/>
                  </a:cubicBezTo>
                  <a:close/>
                  <a:moveTo>
                    <a:pt x="2700" y="272"/>
                  </a:moveTo>
                  <a:lnTo>
                    <a:pt x="2700" y="272"/>
                  </a:lnTo>
                  <a:cubicBezTo>
                    <a:pt x="2695" y="272"/>
                    <a:pt x="2692" y="269"/>
                    <a:pt x="2692" y="264"/>
                  </a:cubicBezTo>
                  <a:cubicBezTo>
                    <a:pt x="2692" y="260"/>
                    <a:pt x="2695" y="256"/>
                    <a:pt x="2700" y="256"/>
                  </a:cubicBezTo>
                  <a:cubicBezTo>
                    <a:pt x="2704" y="256"/>
                    <a:pt x="2708" y="260"/>
                    <a:pt x="2708" y="264"/>
                  </a:cubicBezTo>
                  <a:cubicBezTo>
                    <a:pt x="2708" y="269"/>
                    <a:pt x="2704" y="272"/>
                    <a:pt x="2700" y="272"/>
                  </a:cubicBezTo>
                  <a:close/>
                  <a:moveTo>
                    <a:pt x="2668" y="272"/>
                  </a:moveTo>
                  <a:lnTo>
                    <a:pt x="2668" y="272"/>
                  </a:lnTo>
                  <a:cubicBezTo>
                    <a:pt x="2663" y="272"/>
                    <a:pt x="2660" y="269"/>
                    <a:pt x="2660" y="264"/>
                  </a:cubicBezTo>
                  <a:cubicBezTo>
                    <a:pt x="2660" y="260"/>
                    <a:pt x="2663" y="256"/>
                    <a:pt x="2668" y="256"/>
                  </a:cubicBezTo>
                  <a:cubicBezTo>
                    <a:pt x="2672" y="256"/>
                    <a:pt x="2676" y="260"/>
                    <a:pt x="2676" y="264"/>
                  </a:cubicBezTo>
                  <a:cubicBezTo>
                    <a:pt x="2676" y="269"/>
                    <a:pt x="2672" y="272"/>
                    <a:pt x="2668" y="272"/>
                  </a:cubicBezTo>
                  <a:close/>
                  <a:moveTo>
                    <a:pt x="2636" y="272"/>
                  </a:moveTo>
                  <a:lnTo>
                    <a:pt x="2636" y="272"/>
                  </a:lnTo>
                  <a:cubicBezTo>
                    <a:pt x="2631" y="272"/>
                    <a:pt x="2628" y="269"/>
                    <a:pt x="2628" y="264"/>
                  </a:cubicBezTo>
                  <a:cubicBezTo>
                    <a:pt x="2628" y="260"/>
                    <a:pt x="2631" y="256"/>
                    <a:pt x="2636" y="256"/>
                  </a:cubicBezTo>
                  <a:cubicBezTo>
                    <a:pt x="2640" y="256"/>
                    <a:pt x="2644" y="260"/>
                    <a:pt x="2644" y="264"/>
                  </a:cubicBezTo>
                  <a:cubicBezTo>
                    <a:pt x="2644" y="269"/>
                    <a:pt x="2640" y="272"/>
                    <a:pt x="2636" y="272"/>
                  </a:cubicBezTo>
                  <a:close/>
                  <a:moveTo>
                    <a:pt x="2604" y="272"/>
                  </a:moveTo>
                  <a:lnTo>
                    <a:pt x="2604" y="272"/>
                  </a:lnTo>
                  <a:cubicBezTo>
                    <a:pt x="2599" y="272"/>
                    <a:pt x="2596" y="269"/>
                    <a:pt x="2596" y="264"/>
                  </a:cubicBezTo>
                  <a:cubicBezTo>
                    <a:pt x="2596" y="260"/>
                    <a:pt x="2599" y="256"/>
                    <a:pt x="2604" y="256"/>
                  </a:cubicBezTo>
                  <a:cubicBezTo>
                    <a:pt x="2608" y="256"/>
                    <a:pt x="2612" y="260"/>
                    <a:pt x="2612" y="264"/>
                  </a:cubicBezTo>
                  <a:cubicBezTo>
                    <a:pt x="2612" y="269"/>
                    <a:pt x="2608" y="272"/>
                    <a:pt x="2604" y="272"/>
                  </a:cubicBezTo>
                  <a:close/>
                  <a:moveTo>
                    <a:pt x="2572" y="272"/>
                  </a:moveTo>
                  <a:lnTo>
                    <a:pt x="2572" y="272"/>
                  </a:lnTo>
                  <a:cubicBezTo>
                    <a:pt x="2567" y="272"/>
                    <a:pt x="2564" y="269"/>
                    <a:pt x="2564" y="264"/>
                  </a:cubicBezTo>
                  <a:cubicBezTo>
                    <a:pt x="2564" y="260"/>
                    <a:pt x="2567" y="256"/>
                    <a:pt x="2572" y="256"/>
                  </a:cubicBezTo>
                  <a:cubicBezTo>
                    <a:pt x="2576" y="256"/>
                    <a:pt x="2580" y="260"/>
                    <a:pt x="2580" y="264"/>
                  </a:cubicBezTo>
                  <a:cubicBezTo>
                    <a:pt x="2580" y="269"/>
                    <a:pt x="2576" y="272"/>
                    <a:pt x="2572" y="272"/>
                  </a:cubicBezTo>
                  <a:close/>
                  <a:moveTo>
                    <a:pt x="2540" y="272"/>
                  </a:moveTo>
                  <a:lnTo>
                    <a:pt x="2540" y="272"/>
                  </a:lnTo>
                  <a:cubicBezTo>
                    <a:pt x="2535" y="272"/>
                    <a:pt x="2532" y="269"/>
                    <a:pt x="2532" y="264"/>
                  </a:cubicBezTo>
                  <a:cubicBezTo>
                    <a:pt x="2532" y="260"/>
                    <a:pt x="2535" y="256"/>
                    <a:pt x="2540" y="256"/>
                  </a:cubicBezTo>
                  <a:cubicBezTo>
                    <a:pt x="2544" y="256"/>
                    <a:pt x="2548" y="260"/>
                    <a:pt x="2548" y="264"/>
                  </a:cubicBezTo>
                  <a:cubicBezTo>
                    <a:pt x="2548" y="269"/>
                    <a:pt x="2544" y="272"/>
                    <a:pt x="2540" y="272"/>
                  </a:cubicBezTo>
                  <a:close/>
                  <a:moveTo>
                    <a:pt x="2508" y="272"/>
                  </a:moveTo>
                  <a:lnTo>
                    <a:pt x="2508" y="272"/>
                  </a:lnTo>
                  <a:cubicBezTo>
                    <a:pt x="2503" y="272"/>
                    <a:pt x="2500" y="269"/>
                    <a:pt x="2500" y="264"/>
                  </a:cubicBezTo>
                  <a:cubicBezTo>
                    <a:pt x="2500" y="260"/>
                    <a:pt x="2503" y="256"/>
                    <a:pt x="2508" y="256"/>
                  </a:cubicBezTo>
                  <a:cubicBezTo>
                    <a:pt x="2512" y="256"/>
                    <a:pt x="2516" y="260"/>
                    <a:pt x="2516" y="264"/>
                  </a:cubicBezTo>
                  <a:cubicBezTo>
                    <a:pt x="2516" y="269"/>
                    <a:pt x="2512" y="272"/>
                    <a:pt x="2508" y="272"/>
                  </a:cubicBezTo>
                  <a:close/>
                  <a:moveTo>
                    <a:pt x="2476" y="272"/>
                  </a:moveTo>
                  <a:lnTo>
                    <a:pt x="2476" y="272"/>
                  </a:lnTo>
                  <a:cubicBezTo>
                    <a:pt x="2471" y="272"/>
                    <a:pt x="2468" y="269"/>
                    <a:pt x="2468" y="264"/>
                  </a:cubicBezTo>
                  <a:cubicBezTo>
                    <a:pt x="2468" y="260"/>
                    <a:pt x="2471" y="256"/>
                    <a:pt x="2476" y="256"/>
                  </a:cubicBezTo>
                  <a:cubicBezTo>
                    <a:pt x="2480" y="256"/>
                    <a:pt x="2484" y="260"/>
                    <a:pt x="2484" y="264"/>
                  </a:cubicBezTo>
                  <a:cubicBezTo>
                    <a:pt x="2484" y="269"/>
                    <a:pt x="2480" y="272"/>
                    <a:pt x="2476" y="272"/>
                  </a:cubicBezTo>
                  <a:close/>
                  <a:moveTo>
                    <a:pt x="2443" y="272"/>
                  </a:moveTo>
                  <a:lnTo>
                    <a:pt x="2443" y="272"/>
                  </a:lnTo>
                  <a:cubicBezTo>
                    <a:pt x="2439" y="272"/>
                    <a:pt x="2435" y="269"/>
                    <a:pt x="2435" y="264"/>
                  </a:cubicBezTo>
                  <a:cubicBezTo>
                    <a:pt x="2435" y="260"/>
                    <a:pt x="2439" y="256"/>
                    <a:pt x="2443" y="256"/>
                  </a:cubicBezTo>
                  <a:cubicBezTo>
                    <a:pt x="2448" y="256"/>
                    <a:pt x="2451" y="260"/>
                    <a:pt x="2451" y="264"/>
                  </a:cubicBezTo>
                  <a:cubicBezTo>
                    <a:pt x="2451" y="269"/>
                    <a:pt x="2448" y="272"/>
                    <a:pt x="2443" y="272"/>
                  </a:cubicBezTo>
                  <a:close/>
                  <a:moveTo>
                    <a:pt x="2411" y="272"/>
                  </a:moveTo>
                  <a:lnTo>
                    <a:pt x="2411" y="272"/>
                  </a:lnTo>
                  <a:cubicBezTo>
                    <a:pt x="2407" y="272"/>
                    <a:pt x="2403" y="269"/>
                    <a:pt x="2403" y="264"/>
                  </a:cubicBezTo>
                  <a:cubicBezTo>
                    <a:pt x="2403" y="260"/>
                    <a:pt x="2407" y="256"/>
                    <a:pt x="2411" y="256"/>
                  </a:cubicBezTo>
                  <a:cubicBezTo>
                    <a:pt x="2416" y="256"/>
                    <a:pt x="2419" y="260"/>
                    <a:pt x="2419" y="264"/>
                  </a:cubicBezTo>
                  <a:cubicBezTo>
                    <a:pt x="2419" y="269"/>
                    <a:pt x="2416" y="272"/>
                    <a:pt x="2411" y="272"/>
                  </a:cubicBezTo>
                  <a:close/>
                  <a:moveTo>
                    <a:pt x="2379" y="272"/>
                  </a:moveTo>
                  <a:lnTo>
                    <a:pt x="2379" y="272"/>
                  </a:lnTo>
                  <a:cubicBezTo>
                    <a:pt x="2375" y="272"/>
                    <a:pt x="2371" y="269"/>
                    <a:pt x="2371" y="264"/>
                  </a:cubicBezTo>
                  <a:cubicBezTo>
                    <a:pt x="2371" y="260"/>
                    <a:pt x="2375" y="256"/>
                    <a:pt x="2379" y="256"/>
                  </a:cubicBezTo>
                  <a:cubicBezTo>
                    <a:pt x="2384" y="256"/>
                    <a:pt x="2387" y="260"/>
                    <a:pt x="2387" y="264"/>
                  </a:cubicBezTo>
                  <a:cubicBezTo>
                    <a:pt x="2387" y="269"/>
                    <a:pt x="2384" y="272"/>
                    <a:pt x="2379" y="272"/>
                  </a:cubicBezTo>
                  <a:close/>
                  <a:moveTo>
                    <a:pt x="2347" y="272"/>
                  </a:moveTo>
                  <a:lnTo>
                    <a:pt x="2347" y="272"/>
                  </a:lnTo>
                  <a:cubicBezTo>
                    <a:pt x="2343" y="272"/>
                    <a:pt x="2339" y="269"/>
                    <a:pt x="2339" y="264"/>
                  </a:cubicBezTo>
                  <a:cubicBezTo>
                    <a:pt x="2339" y="260"/>
                    <a:pt x="2343" y="256"/>
                    <a:pt x="2347" y="256"/>
                  </a:cubicBezTo>
                  <a:cubicBezTo>
                    <a:pt x="2352" y="256"/>
                    <a:pt x="2355" y="260"/>
                    <a:pt x="2355" y="264"/>
                  </a:cubicBezTo>
                  <a:cubicBezTo>
                    <a:pt x="2355" y="269"/>
                    <a:pt x="2352" y="272"/>
                    <a:pt x="2347" y="272"/>
                  </a:cubicBezTo>
                  <a:close/>
                  <a:moveTo>
                    <a:pt x="2315" y="272"/>
                  </a:moveTo>
                  <a:lnTo>
                    <a:pt x="2315" y="272"/>
                  </a:lnTo>
                  <a:cubicBezTo>
                    <a:pt x="2311" y="272"/>
                    <a:pt x="2307" y="269"/>
                    <a:pt x="2307" y="264"/>
                  </a:cubicBezTo>
                  <a:cubicBezTo>
                    <a:pt x="2307" y="260"/>
                    <a:pt x="2311" y="256"/>
                    <a:pt x="2315" y="256"/>
                  </a:cubicBezTo>
                  <a:cubicBezTo>
                    <a:pt x="2320" y="256"/>
                    <a:pt x="2323" y="260"/>
                    <a:pt x="2323" y="264"/>
                  </a:cubicBezTo>
                  <a:cubicBezTo>
                    <a:pt x="2323" y="269"/>
                    <a:pt x="2320" y="272"/>
                    <a:pt x="2315" y="272"/>
                  </a:cubicBezTo>
                  <a:close/>
                  <a:moveTo>
                    <a:pt x="2283" y="272"/>
                  </a:moveTo>
                  <a:lnTo>
                    <a:pt x="2283" y="272"/>
                  </a:lnTo>
                  <a:cubicBezTo>
                    <a:pt x="2279" y="272"/>
                    <a:pt x="2275" y="269"/>
                    <a:pt x="2275" y="264"/>
                  </a:cubicBezTo>
                  <a:cubicBezTo>
                    <a:pt x="2275" y="260"/>
                    <a:pt x="2279" y="256"/>
                    <a:pt x="2283" y="256"/>
                  </a:cubicBezTo>
                  <a:cubicBezTo>
                    <a:pt x="2288" y="256"/>
                    <a:pt x="2291" y="260"/>
                    <a:pt x="2291" y="264"/>
                  </a:cubicBezTo>
                  <a:cubicBezTo>
                    <a:pt x="2291" y="269"/>
                    <a:pt x="2288" y="272"/>
                    <a:pt x="2283" y="272"/>
                  </a:cubicBezTo>
                  <a:close/>
                  <a:moveTo>
                    <a:pt x="2251" y="272"/>
                  </a:moveTo>
                  <a:lnTo>
                    <a:pt x="2251" y="272"/>
                  </a:lnTo>
                  <a:cubicBezTo>
                    <a:pt x="2247" y="272"/>
                    <a:pt x="2243" y="269"/>
                    <a:pt x="2243" y="264"/>
                  </a:cubicBezTo>
                  <a:cubicBezTo>
                    <a:pt x="2243" y="260"/>
                    <a:pt x="2247" y="256"/>
                    <a:pt x="2251" y="256"/>
                  </a:cubicBezTo>
                  <a:cubicBezTo>
                    <a:pt x="2256" y="256"/>
                    <a:pt x="2259" y="260"/>
                    <a:pt x="2259" y="264"/>
                  </a:cubicBezTo>
                  <a:cubicBezTo>
                    <a:pt x="2259" y="269"/>
                    <a:pt x="2256" y="272"/>
                    <a:pt x="2251" y="272"/>
                  </a:cubicBezTo>
                  <a:close/>
                  <a:moveTo>
                    <a:pt x="2219" y="272"/>
                  </a:moveTo>
                  <a:lnTo>
                    <a:pt x="2219" y="272"/>
                  </a:lnTo>
                  <a:cubicBezTo>
                    <a:pt x="2215" y="272"/>
                    <a:pt x="2211" y="269"/>
                    <a:pt x="2211" y="264"/>
                  </a:cubicBezTo>
                  <a:cubicBezTo>
                    <a:pt x="2211" y="260"/>
                    <a:pt x="2215" y="256"/>
                    <a:pt x="2219" y="256"/>
                  </a:cubicBezTo>
                  <a:cubicBezTo>
                    <a:pt x="2224" y="256"/>
                    <a:pt x="2227" y="260"/>
                    <a:pt x="2227" y="264"/>
                  </a:cubicBezTo>
                  <a:cubicBezTo>
                    <a:pt x="2227" y="269"/>
                    <a:pt x="2224" y="272"/>
                    <a:pt x="2219" y="272"/>
                  </a:cubicBezTo>
                  <a:close/>
                  <a:moveTo>
                    <a:pt x="2187" y="272"/>
                  </a:moveTo>
                  <a:lnTo>
                    <a:pt x="2187" y="272"/>
                  </a:lnTo>
                  <a:cubicBezTo>
                    <a:pt x="2183" y="272"/>
                    <a:pt x="2179" y="269"/>
                    <a:pt x="2179" y="264"/>
                  </a:cubicBezTo>
                  <a:cubicBezTo>
                    <a:pt x="2179" y="260"/>
                    <a:pt x="2183" y="256"/>
                    <a:pt x="2187" y="256"/>
                  </a:cubicBezTo>
                  <a:cubicBezTo>
                    <a:pt x="2192" y="256"/>
                    <a:pt x="2195" y="260"/>
                    <a:pt x="2195" y="264"/>
                  </a:cubicBezTo>
                  <a:cubicBezTo>
                    <a:pt x="2195" y="269"/>
                    <a:pt x="2192" y="272"/>
                    <a:pt x="2187" y="272"/>
                  </a:cubicBezTo>
                  <a:close/>
                  <a:moveTo>
                    <a:pt x="2155" y="272"/>
                  </a:moveTo>
                  <a:lnTo>
                    <a:pt x="2155" y="272"/>
                  </a:lnTo>
                  <a:cubicBezTo>
                    <a:pt x="2151" y="272"/>
                    <a:pt x="2147" y="269"/>
                    <a:pt x="2147" y="264"/>
                  </a:cubicBezTo>
                  <a:cubicBezTo>
                    <a:pt x="2147" y="260"/>
                    <a:pt x="2151" y="256"/>
                    <a:pt x="2155" y="256"/>
                  </a:cubicBezTo>
                  <a:cubicBezTo>
                    <a:pt x="2159" y="256"/>
                    <a:pt x="2163" y="260"/>
                    <a:pt x="2163" y="264"/>
                  </a:cubicBezTo>
                  <a:cubicBezTo>
                    <a:pt x="2163" y="269"/>
                    <a:pt x="2159" y="272"/>
                    <a:pt x="2155" y="272"/>
                  </a:cubicBezTo>
                  <a:close/>
                  <a:moveTo>
                    <a:pt x="2123" y="272"/>
                  </a:moveTo>
                  <a:lnTo>
                    <a:pt x="2123" y="272"/>
                  </a:lnTo>
                  <a:cubicBezTo>
                    <a:pt x="2119" y="272"/>
                    <a:pt x="2115" y="269"/>
                    <a:pt x="2115" y="264"/>
                  </a:cubicBezTo>
                  <a:cubicBezTo>
                    <a:pt x="2115" y="260"/>
                    <a:pt x="2119" y="256"/>
                    <a:pt x="2123" y="256"/>
                  </a:cubicBezTo>
                  <a:cubicBezTo>
                    <a:pt x="2127" y="256"/>
                    <a:pt x="2131" y="260"/>
                    <a:pt x="2131" y="264"/>
                  </a:cubicBezTo>
                  <a:cubicBezTo>
                    <a:pt x="2131" y="269"/>
                    <a:pt x="2127" y="272"/>
                    <a:pt x="2123" y="272"/>
                  </a:cubicBezTo>
                  <a:close/>
                  <a:moveTo>
                    <a:pt x="2091" y="272"/>
                  </a:moveTo>
                  <a:lnTo>
                    <a:pt x="2091" y="272"/>
                  </a:lnTo>
                  <a:cubicBezTo>
                    <a:pt x="2087" y="272"/>
                    <a:pt x="2083" y="269"/>
                    <a:pt x="2083" y="264"/>
                  </a:cubicBezTo>
                  <a:cubicBezTo>
                    <a:pt x="2083" y="260"/>
                    <a:pt x="2087" y="256"/>
                    <a:pt x="2091" y="256"/>
                  </a:cubicBezTo>
                  <a:cubicBezTo>
                    <a:pt x="2095" y="256"/>
                    <a:pt x="2099" y="260"/>
                    <a:pt x="2099" y="264"/>
                  </a:cubicBezTo>
                  <a:cubicBezTo>
                    <a:pt x="2099" y="269"/>
                    <a:pt x="2095" y="272"/>
                    <a:pt x="2091" y="272"/>
                  </a:cubicBezTo>
                  <a:close/>
                  <a:moveTo>
                    <a:pt x="2059" y="272"/>
                  </a:moveTo>
                  <a:lnTo>
                    <a:pt x="2059" y="272"/>
                  </a:lnTo>
                  <a:cubicBezTo>
                    <a:pt x="2054" y="272"/>
                    <a:pt x="2051" y="269"/>
                    <a:pt x="2051" y="264"/>
                  </a:cubicBezTo>
                  <a:cubicBezTo>
                    <a:pt x="2051" y="260"/>
                    <a:pt x="2054" y="256"/>
                    <a:pt x="2059" y="256"/>
                  </a:cubicBezTo>
                  <a:cubicBezTo>
                    <a:pt x="2063" y="256"/>
                    <a:pt x="2067" y="260"/>
                    <a:pt x="2067" y="264"/>
                  </a:cubicBezTo>
                  <a:cubicBezTo>
                    <a:pt x="2067" y="269"/>
                    <a:pt x="2063" y="272"/>
                    <a:pt x="2059" y="272"/>
                  </a:cubicBezTo>
                  <a:close/>
                  <a:moveTo>
                    <a:pt x="2027" y="272"/>
                  </a:moveTo>
                  <a:lnTo>
                    <a:pt x="2027" y="272"/>
                  </a:lnTo>
                  <a:cubicBezTo>
                    <a:pt x="2022" y="272"/>
                    <a:pt x="2019" y="269"/>
                    <a:pt x="2019" y="264"/>
                  </a:cubicBezTo>
                  <a:cubicBezTo>
                    <a:pt x="2019" y="260"/>
                    <a:pt x="2022" y="256"/>
                    <a:pt x="2027" y="256"/>
                  </a:cubicBezTo>
                  <a:cubicBezTo>
                    <a:pt x="2031" y="256"/>
                    <a:pt x="2035" y="260"/>
                    <a:pt x="2035" y="264"/>
                  </a:cubicBezTo>
                  <a:cubicBezTo>
                    <a:pt x="2035" y="269"/>
                    <a:pt x="2031" y="272"/>
                    <a:pt x="2027" y="272"/>
                  </a:cubicBezTo>
                  <a:close/>
                  <a:moveTo>
                    <a:pt x="1995" y="272"/>
                  </a:moveTo>
                  <a:lnTo>
                    <a:pt x="1995" y="272"/>
                  </a:lnTo>
                  <a:cubicBezTo>
                    <a:pt x="1990" y="272"/>
                    <a:pt x="1987" y="269"/>
                    <a:pt x="1987" y="264"/>
                  </a:cubicBezTo>
                  <a:cubicBezTo>
                    <a:pt x="1987" y="260"/>
                    <a:pt x="1990" y="256"/>
                    <a:pt x="1995" y="256"/>
                  </a:cubicBezTo>
                  <a:cubicBezTo>
                    <a:pt x="1999" y="256"/>
                    <a:pt x="2003" y="260"/>
                    <a:pt x="2003" y="264"/>
                  </a:cubicBezTo>
                  <a:cubicBezTo>
                    <a:pt x="2003" y="269"/>
                    <a:pt x="1999" y="272"/>
                    <a:pt x="1995" y="272"/>
                  </a:cubicBezTo>
                  <a:close/>
                  <a:moveTo>
                    <a:pt x="1963" y="272"/>
                  </a:moveTo>
                  <a:lnTo>
                    <a:pt x="1963" y="272"/>
                  </a:lnTo>
                  <a:cubicBezTo>
                    <a:pt x="1958" y="272"/>
                    <a:pt x="1955" y="269"/>
                    <a:pt x="1955" y="264"/>
                  </a:cubicBezTo>
                  <a:cubicBezTo>
                    <a:pt x="1955" y="260"/>
                    <a:pt x="1958" y="256"/>
                    <a:pt x="1963" y="256"/>
                  </a:cubicBezTo>
                  <a:cubicBezTo>
                    <a:pt x="1967" y="256"/>
                    <a:pt x="1971" y="260"/>
                    <a:pt x="1971" y="264"/>
                  </a:cubicBezTo>
                  <a:cubicBezTo>
                    <a:pt x="1971" y="269"/>
                    <a:pt x="1967" y="272"/>
                    <a:pt x="1963" y="272"/>
                  </a:cubicBezTo>
                  <a:close/>
                  <a:moveTo>
                    <a:pt x="1932" y="274"/>
                  </a:moveTo>
                  <a:lnTo>
                    <a:pt x="1932" y="274"/>
                  </a:lnTo>
                  <a:cubicBezTo>
                    <a:pt x="1927" y="275"/>
                    <a:pt x="1923" y="272"/>
                    <a:pt x="1923" y="267"/>
                  </a:cubicBezTo>
                  <a:cubicBezTo>
                    <a:pt x="1922" y="263"/>
                    <a:pt x="1926" y="259"/>
                    <a:pt x="1930" y="258"/>
                  </a:cubicBezTo>
                  <a:cubicBezTo>
                    <a:pt x="1934" y="258"/>
                    <a:pt x="1938" y="261"/>
                    <a:pt x="1939" y="265"/>
                  </a:cubicBezTo>
                  <a:cubicBezTo>
                    <a:pt x="1939" y="270"/>
                    <a:pt x="1936" y="274"/>
                    <a:pt x="1932" y="274"/>
                  </a:cubicBezTo>
                  <a:close/>
                  <a:moveTo>
                    <a:pt x="1903" y="281"/>
                  </a:moveTo>
                  <a:lnTo>
                    <a:pt x="1903" y="281"/>
                  </a:lnTo>
                  <a:cubicBezTo>
                    <a:pt x="1899" y="282"/>
                    <a:pt x="1894" y="280"/>
                    <a:pt x="1892" y="276"/>
                  </a:cubicBezTo>
                  <a:cubicBezTo>
                    <a:pt x="1891" y="272"/>
                    <a:pt x="1893" y="268"/>
                    <a:pt x="1897" y="266"/>
                  </a:cubicBezTo>
                  <a:cubicBezTo>
                    <a:pt x="1901" y="264"/>
                    <a:pt x="1906" y="266"/>
                    <a:pt x="1907" y="270"/>
                  </a:cubicBezTo>
                  <a:cubicBezTo>
                    <a:pt x="1909" y="275"/>
                    <a:pt x="1907" y="279"/>
                    <a:pt x="1903" y="281"/>
                  </a:cubicBezTo>
                  <a:close/>
                  <a:moveTo>
                    <a:pt x="1876" y="294"/>
                  </a:moveTo>
                  <a:lnTo>
                    <a:pt x="1876" y="294"/>
                  </a:lnTo>
                  <a:cubicBezTo>
                    <a:pt x="1873" y="297"/>
                    <a:pt x="1868" y="296"/>
                    <a:pt x="1865" y="293"/>
                  </a:cubicBezTo>
                  <a:cubicBezTo>
                    <a:pt x="1862" y="289"/>
                    <a:pt x="1863" y="284"/>
                    <a:pt x="1866" y="282"/>
                  </a:cubicBezTo>
                  <a:cubicBezTo>
                    <a:pt x="1870" y="279"/>
                    <a:pt x="1875" y="279"/>
                    <a:pt x="1878" y="283"/>
                  </a:cubicBezTo>
                  <a:cubicBezTo>
                    <a:pt x="1880" y="286"/>
                    <a:pt x="1880" y="291"/>
                    <a:pt x="1876" y="294"/>
                  </a:cubicBezTo>
                  <a:close/>
                  <a:moveTo>
                    <a:pt x="1852" y="314"/>
                  </a:moveTo>
                  <a:lnTo>
                    <a:pt x="1852" y="314"/>
                  </a:lnTo>
                  <a:cubicBezTo>
                    <a:pt x="1848" y="317"/>
                    <a:pt x="1843" y="317"/>
                    <a:pt x="1840" y="313"/>
                  </a:cubicBezTo>
                  <a:cubicBezTo>
                    <a:pt x="1838" y="310"/>
                    <a:pt x="1838" y="305"/>
                    <a:pt x="1842" y="302"/>
                  </a:cubicBezTo>
                  <a:cubicBezTo>
                    <a:pt x="1845" y="299"/>
                    <a:pt x="1850" y="300"/>
                    <a:pt x="1853" y="303"/>
                  </a:cubicBezTo>
                  <a:cubicBezTo>
                    <a:pt x="1856" y="307"/>
                    <a:pt x="1855" y="312"/>
                    <a:pt x="1852" y="314"/>
                  </a:cubicBezTo>
                  <a:close/>
                  <a:moveTo>
                    <a:pt x="1832" y="338"/>
                  </a:moveTo>
                  <a:lnTo>
                    <a:pt x="1832" y="338"/>
                  </a:lnTo>
                  <a:cubicBezTo>
                    <a:pt x="1829" y="341"/>
                    <a:pt x="1824" y="342"/>
                    <a:pt x="1821" y="339"/>
                  </a:cubicBezTo>
                  <a:cubicBezTo>
                    <a:pt x="1817" y="336"/>
                    <a:pt x="1817" y="331"/>
                    <a:pt x="1820" y="327"/>
                  </a:cubicBezTo>
                  <a:cubicBezTo>
                    <a:pt x="1823" y="324"/>
                    <a:pt x="1828" y="324"/>
                    <a:pt x="1831" y="327"/>
                  </a:cubicBezTo>
                  <a:cubicBezTo>
                    <a:pt x="1835" y="330"/>
                    <a:pt x="1835" y="335"/>
                    <a:pt x="1832" y="338"/>
                  </a:cubicBezTo>
                  <a:close/>
                  <a:moveTo>
                    <a:pt x="1816" y="364"/>
                  </a:moveTo>
                  <a:lnTo>
                    <a:pt x="1816" y="364"/>
                  </a:lnTo>
                  <a:cubicBezTo>
                    <a:pt x="1814" y="368"/>
                    <a:pt x="1809" y="369"/>
                    <a:pt x="1805" y="367"/>
                  </a:cubicBezTo>
                  <a:cubicBezTo>
                    <a:pt x="1801" y="364"/>
                    <a:pt x="1800" y="360"/>
                    <a:pt x="1802" y="356"/>
                  </a:cubicBezTo>
                  <a:cubicBezTo>
                    <a:pt x="1805" y="352"/>
                    <a:pt x="1809" y="351"/>
                    <a:pt x="1813" y="353"/>
                  </a:cubicBezTo>
                  <a:cubicBezTo>
                    <a:pt x="1817" y="355"/>
                    <a:pt x="1818" y="360"/>
                    <a:pt x="1816" y="364"/>
                  </a:cubicBezTo>
                  <a:close/>
                  <a:moveTo>
                    <a:pt x="1803" y="392"/>
                  </a:moveTo>
                  <a:lnTo>
                    <a:pt x="1803" y="392"/>
                  </a:lnTo>
                  <a:cubicBezTo>
                    <a:pt x="1801" y="396"/>
                    <a:pt x="1796" y="398"/>
                    <a:pt x="1792" y="396"/>
                  </a:cubicBezTo>
                  <a:cubicBezTo>
                    <a:pt x="1788" y="394"/>
                    <a:pt x="1786" y="390"/>
                    <a:pt x="1788" y="386"/>
                  </a:cubicBezTo>
                  <a:cubicBezTo>
                    <a:pt x="1790" y="382"/>
                    <a:pt x="1794" y="380"/>
                    <a:pt x="1798" y="381"/>
                  </a:cubicBezTo>
                  <a:cubicBezTo>
                    <a:pt x="1803" y="383"/>
                    <a:pt x="1804" y="388"/>
                    <a:pt x="1803" y="392"/>
                  </a:cubicBezTo>
                  <a:close/>
                  <a:moveTo>
                    <a:pt x="1792" y="422"/>
                  </a:moveTo>
                  <a:lnTo>
                    <a:pt x="1792" y="422"/>
                  </a:lnTo>
                  <a:cubicBezTo>
                    <a:pt x="1790" y="426"/>
                    <a:pt x="1785" y="428"/>
                    <a:pt x="1781" y="426"/>
                  </a:cubicBezTo>
                  <a:cubicBezTo>
                    <a:pt x="1777" y="425"/>
                    <a:pt x="1775" y="420"/>
                    <a:pt x="1777" y="416"/>
                  </a:cubicBezTo>
                  <a:cubicBezTo>
                    <a:pt x="1779" y="412"/>
                    <a:pt x="1783" y="410"/>
                    <a:pt x="1787" y="411"/>
                  </a:cubicBezTo>
                  <a:cubicBezTo>
                    <a:pt x="1792" y="413"/>
                    <a:pt x="1794" y="418"/>
                    <a:pt x="1792" y="422"/>
                  </a:cubicBezTo>
                  <a:close/>
                  <a:moveTo>
                    <a:pt x="1785" y="452"/>
                  </a:moveTo>
                  <a:lnTo>
                    <a:pt x="1785" y="452"/>
                  </a:lnTo>
                  <a:cubicBezTo>
                    <a:pt x="1784" y="456"/>
                    <a:pt x="1780" y="459"/>
                    <a:pt x="1776" y="458"/>
                  </a:cubicBezTo>
                  <a:cubicBezTo>
                    <a:pt x="1771" y="457"/>
                    <a:pt x="1769" y="453"/>
                    <a:pt x="1770" y="448"/>
                  </a:cubicBezTo>
                  <a:cubicBezTo>
                    <a:pt x="1771" y="444"/>
                    <a:pt x="1775" y="441"/>
                    <a:pt x="1779" y="442"/>
                  </a:cubicBezTo>
                  <a:cubicBezTo>
                    <a:pt x="1784" y="443"/>
                    <a:pt x="1786" y="447"/>
                    <a:pt x="1785" y="452"/>
                  </a:cubicBezTo>
                  <a:close/>
                  <a:moveTo>
                    <a:pt x="1780" y="482"/>
                  </a:moveTo>
                  <a:lnTo>
                    <a:pt x="1780" y="482"/>
                  </a:lnTo>
                  <a:cubicBezTo>
                    <a:pt x="1780" y="487"/>
                    <a:pt x="1776" y="490"/>
                    <a:pt x="1772" y="490"/>
                  </a:cubicBezTo>
                  <a:cubicBezTo>
                    <a:pt x="1767" y="489"/>
                    <a:pt x="1764" y="485"/>
                    <a:pt x="1765" y="481"/>
                  </a:cubicBezTo>
                  <a:cubicBezTo>
                    <a:pt x="1765" y="477"/>
                    <a:pt x="1769" y="473"/>
                    <a:pt x="1773" y="474"/>
                  </a:cubicBezTo>
                  <a:cubicBezTo>
                    <a:pt x="1778" y="474"/>
                    <a:pt x="1781" y="478"/>
                    <a:pt x="1780" y="482"/>
                  </a:cubicBezTo>
                  <a:close/>
                  <a:moveTo>
                    <a:pt x="1778" y="514"/>
                  </a:moveTo>
                  <a:lnTo>
                    <a:pt x="1778" y="514"/>
                  </a:lnTo>
                  <a:cubicBezTo>
                    <a:pt x="1778" y="519"/>
                    <a:pt x="1774" y="522"/>
                    <a:pt x="1769" y="522"/>
                  </a:cubicBezTo>
                  <a:cubicBezTo>
                    <a:pt x="1765" y="521"/>
                    <a:pt x="1762" y="517"/>
                    <a:pt x="1762" y="513"/>
                  </a:cubicBezTo>
                  <a:cubicBezTo>
                    <a:pt x="1762" y="509"/>
                    <a:pt x="1766" y="505"/>
                    <a:pt x="1771" y="506"/>
                  </a:cubicBezTo>
                  <a:cubicBezTo>
                    <a:pt x="1775" y="506"/>
                    <a:pt x="1778" y="510"/>
                    <a:pt x="1778" y="514"/>
                  </a:cubicBezTo>
                  <a:close/>
                  <a:moveTo>
                    <a:pt x="1760" y="496"/>
                  </a:moveTo>
                  <a:lnTo>
                    <a:pt x="1760" y="496"/>
                  </a:lnTo>
                  <a:cubicBezTo>
                    <a:pt x="1759" y="492"/>
                    <a:pt x="1762" y="488"/>
                    <a:pt x="1767" y="487"/>
                  </a:cubicBezTo>
                  <a:cubicBezTo>
                    <a:pt x="1771" y="487"/>
                    <a:pt x="1775" y="490"/>
                    <a:pt x="1775" y="495"/>
                  </a:cubicBezTo>
                  <a:cubicBezTo>
                    <a:pt x="1776" y="499"/>
                    <a:pt x="1773" y="503"/>
                    <a:pt x="1768" y="503"/>
                  </a:cubicBezTo>
                  <a:cubicBezTo>
                    <a:pt x="1764" y="504"/>
                    <a:pt x="1760" y="500"/>
                    <a:pt x="1760" y="496"/>
                  </a:cubicBezTo>
                  <a:close/>
                  <a:moveTo>
                    <a:pt x="1756" y="465"/>
                  </a:moveTo>
                  <a:lnTo>
                    <a:pt x="1756" y="465"/>
                  </a:lnTo>
                  <a:cubicBezTo>
                    <a:pt x="1755" y="461"/>
                    <a:pt x="1758" y="457"/>
                    <a:pt x="1763" y="456"/>
                  </a:cubicBezTo>
                  <a:cubicBezTo>
                    <a:pt x="1767" y="455"/>
                    <a:pt x="1771" y="458"/>
                    <a:pt x="1772" y="462"/>
                  </a:cubicBezTo>
                  <a:cubicBezTo>
                    <a:pt x="1773" y="466"/>
                    <a:pt x="1770" y="470"/>
                    <a:pt x="1766" y="471"/>
                  </a:cubicBezTo>
                  <a:cubicBezTo>
                    <a:pt x="1762" y="472"/>
                    <a:pt x="1757" y="470"/>
                    <a:pt x="1756" y="465"/>
                  </a:cubicBezTo>
                  <a:close/>
                  <a:moveTo>
                    <a:pt x="1750" y="434"/>
                  </a:moveTo>
                  <a:lnTo>
                    <a:pt x="1750" y="434"/>
                  </a:lnTo>
                  <a:cubicBezTo>
                    <a:pt x="1749" y="429"/>
                    <a:pt x="1752" y="425"/>
                    <a:pt x="1756" y="424"/>
                  </a:cubicBezTo>
                  <a:cubicBezTo>
                    <a:pt x="1760" y="423"/>
                    <a:pt x="1765" y="426"/>
                    <a:pt x="1766" y="431"/>
                  </a:cubicBezTo>
                  <a:cubicBezTo>
                    <a:pt x="1766" y="435"/>
                    <a:pt x="1764" y="439"/>
                    <a:pt x="1759" y="440"/>
                  </a:cubicBezTo>
                  <a:cubicBezTo>
                    <a:pt x="1755" y="441"/>
                    <a:pt x="1751" y="438"/>
                    <a:pt x="1750" y="434"/>
                  </a:cubicBezTo>
                  <a:close/>
                  <a:moveTo>
                    <a:pt x="1741" y="405"/>
                  </a:moveTo>
                  <a:lnTo>
                    <a:pt x="1741" y="405"/>
                  </a:lnTo>
                  <a:cubicBezTo>
                    <a:pt x="1739" y="400"/>
                    <a:pt x="1741" y="396"/>
                    <a:pt x="1745" y="394"/>
                  </a:cubicBezTo>
                  <a:cubicBezTo>
                    <a:pt x="1749" y="393"/>
                    <a:pt x="1754" y="395"/>
                    <a:pt x="1756" y="399"/>
                  </a:cubicBezTo>
                  <a:cubicBezTo>
                    <a:pt x="1757" y="403"/>
                    <a:pt x="1755" y="407"/>
                    <a:pt x="1751" y="409"/>
                  </a:cubicBezTo>
                  <a:cubicBezTo>
                    <a:pt x="1747" y="411"/>
                    <a:pt x="1742" y="409"/>
                    <a:pt x="1741" y="405"/>
                  </a:cubicBezTo>
                  <a:close/>
                  <a:moveTo>
                    <a:pt x="1729" y="376"/>
                  </a:moveTo>
                  <a:lnTo>
                    <a:pt x="1729" y="376"/>
                  </a:lnTo>
                  <a:cubicBezTo>
                    <a:pt x="1727" y="372"/>
                    <a:pt x="1729" y="367"/>
                    <a:pt x="1732" y="365"/>
                  </a:cubicBezTo>
                  <a:cubicBezTo>
                    <a:pt x="1736" y="363"/>
                    <a:pt x="1741" y="364"/>
                    <a:pt x="1743" y="368"/>
                  </a:cubicBezTo>
                  <a:cubicBezTo>
                    <a:pt x="1746" y="372"/>
                    <a:pt x="1744" y="377"/>
                    <a:pt x="1740" y="379"/>
                  </a:cubicBezTo>
                  <a:cubicBezTo>
                    <a:pt x="1736" y="381"/>
                    <a:pt x="1732" y="380"/>
                    <a:pt x="1729" y="376"/>
                  </a:cubicBezTo>
                  <a:close/>
                  <a:moveTo>
                    <a:pt x="1714" y="348"/>
                  </a:moveTo>
                  <a:lnTo>
                    <a:pt x="1714" y="348"/>
                  </a:lnTo>
                  <a:cubicBezTo>
                    <a:pt x="1712" y="344"/>
                    <a:pt x="1713" y="339"/>
                    <a:pt x="1717" y="337"/>
                  </a:cubicBezTo>
                  <a:cubicBezTo>
                    <a:pt x="1721" y="335"/>
                    <a:pt x="1726" y="336"/>
                    <a:pt x="1728" y="340"/>
                  </a:cubicBezTo>
                  <a:cubicBezTo>
                    <a:pt x="1730" y="344"/>
                    <a:pt x="1729" y="349"/>
                    <a:pt x="1725" y="351"/>
                  </a:cubicBezTo>
                  <a:cubicBezTo>
                    <a:pt x="1721" y="353"/>
                    <a:pt x="1716" y="352"/>
                    <a:pt x="1714" y="348"/>
                  </a:cubicBezTo>
                  <a:close/>
                  <a:moveTo>
                    <a:pt x="1695" y="324"/>
                  </a:moveTo>
                  <a:lnTo>
                    <a:pt x="1695" y="324"/>
                  </a:lnTo>
                  <a:cubicBezTo>
                    <a:pt x="1692" y="320"/>
                    <a:pt x="1693" y="315"/>
                    <a:pt x="1696" y="313"/>
                  </a:cubicBezTo>
                  <a:cubicBezTo>
                    <a:pt x="1699" y="310"/>
                    <a:pt x="1704" y="310"/>
                    <a:pt x="1707" y="314"/>
                  </a:cubicBezTo>
                  <a:cubicBezTo>
                    <a:pt x="1710" y="317"/>
                    <a:pt x="1710" y="322"/>
                    <a:pt x="1706" y="325"/>
                  </a:cubicBezTo>
                  <a:cubicBezTo>
                    <a:pt x="1703" y="328"/>
                    <a:pt x="1698" y="327"/>
                    <a:pt x="1695" y="324"/>
                  </a:cubicBezTo>
                  <a:close/>
                  <a:moveTo>
                    <a:pt x="1673" y="303"/>
                  </a:moveTo>
                  <a:lnTo>
                    <a:pt x="1673" y="303"/>
                  </a:lnTo>
                  <a:cubicBezTo>
                    <a:pt x="1670" y="300"/>
                    <a:pt x="1669" y="295"/>
                    <a:pt x="1672" y="291"/>
                  </a:cubicBezTo>
                  <a:cubicBezTo>
                    <a:pt x="1675" y="288"/>
                    <a:pt x="1680" y="288"/>
                    <a:pt x="1683" y="291"/>
                  </a:cubicBezTo>
                  <a:cubicBezTo>
                    <a:pt x="1687" y="293"/>
                    <a:pt x="1687" y="299"/>
                    <a:pt x="1684" y="302"/>
                  </a:cubicBezTo>
                  <a:cubicBezTo>
                    <a:pt x="1681" y="305"/>
                    <a:pt x="1676" y="306"/>
                    <a:pt x="1673" y="303"/>
                  </a:cubicBezTo>
                  <a:close/>
                  <a:moveTo>
                    <a:pt x="1648" y="286"/>
                  </a:moveTo>
                  <a:lnTo>
                    <a:pt x="1648" y="286"/>
                  </a:lnTo>
                  <a:cubicBezTo>
                    <a:pt x="1644" y="284"/>
                    <a:pt x="1643" y="279"/>
                    <a:pt x="1645" y="275"/>
                  </a:cubicBezTo>
                  <a:cubicBezTo>
                    <a:pt x="1647" y="271"/>
                    <a:pt x="1651" y="270"/>
                    <a:pt x="1655" y="272"/>
                  </a:cubicBezTo>
                  <a:cubicBezTo>
                    <a:pt x="1659" y="274"/>
                    <a:pt x="1661" y="279"/>
                    <a:pt x="1659" y="283"/>
                  </a:cubicBezTo>
                  <a:cubicBezTo>
                    <a:pt x="1657" y="287"/>
                    <a:pt x="1652" y="288"/>
                    <a:pt x="1648" y="286"/>
                  </a:cubicBezTo>
                  <a:close/>
                  <a:moveTo>
                    <a:pt x="1621" y="276"/>
                  </a:moveTo>
                  <a:lnTo>
                    <a:pt x="1621" y="276"/>
                  </a:lnTo>
                  <a:cubicBezTo>
                    <a:pt x="1616" y="275"/>
                    <a:pt x="1613" y="271"/>
                    <a:pt x="1614" y="267"/>
                  </a:cubicBezTo>
                  <a:cubicBezTo>
                    <a:pt x="1615" y="262"/>
                    <a:pt x="1619" y="259"/>
                    <a:pt x="1623" y="260"/>
                  </a:cubicBezTo>
                  <a:cubicBezTo>
                    <a:pt x="1627" y="261"/>
                    <a:pt x="1630" y="265"/>
                    <a:pt x="1630" y="269"/>
                  </a:cubicBezTo>
                  <a:cubicBezTo>
                    <a:pt x="1629" y="274"/>
                    <a:pt x="1625" y="277"/>
                    <a:pt x="1621" y="276"/>
                  </a:cubicBezTo>
                  <a:close/>
                  <a:moveTo>
                    <a:pt x="1590" y="272"/>
                  </a:moveTo>
                  <a:lnTo>
                    <a:pt x="1590" y="272"/>
                  </a:lnTo>
                  <a:cubicBezTo>
                    <a:pt x="1586" y="272"/>
                    <a:pt x="1582" y="269"/>
                    <a:pt x="1582" y="264"/>
                  </a:cubicBezTo>
                  <a:cubicBezTo>
                    <a:pt x="1582" y="260"/>
                    <a:pt x="1586" y="256"/>
                    <a:pt x="1590" y="256"/>
                  </a:cubicBezTo>
                  <a:cubicBezTo>
                    <a:pt x="1594" y="256"/>
                    <a:pt x="1598" y="260"/>
                    <a:pt x="1598" y="264"/>
                  </a:cubicBezTo>
                  <a:cubicBezTo>
                    <a:pt x="1598" y="269"/>
                    <a:pt x="1594" y="272"/>
                    <a:pt x="1590" y="272"/>
                  </a:cubicBezTo>
                  <a:close/>
                  <a:moveTo>
                    <a:pt x="1558" y="272"/>
                  </a:moveTo>
                  <a:lnTo>
                    <a:pt x="1558" y="272"/>
                  </a:lnTo>
                  <a:cubicBezTo>
                    <a:pt x="1554" y="272"/>
                    <a:pt x="1550" y="269"/>
                    <a:pt x="1550" y="264"/>
                  </a:cubicBezTo>
                  <a:cubicBezTo>
                    <a:pt x="1550" y="260"/>
                    <a:pt x="1554" y="256"/>
                    <a:pt x="1558" y="256"/>
                  </a:cubicBezTo>
                  <a:cubicBezTo>
                    <a:pt x="1562" y="256"/>
                    <a:pt x="1566" y="260"/>
                    <a:pt x="1566" y="264"/>
                  </a:cubicBezTo>
                  <a:cubicBezTo>
                    <a:pt x="1566" y="269"/>
                    <a:pt x="1562" y="272"/>
                    <a:pt x="1558" y="272"/>
                  </a:cubicBezTo>
                  <a:close/>
                  <a:moveTo>
                    <a:pt x="1526" y="272"/>
                  </a:moveTo>
                  <a:lnTo>
                    <a:pt x="1526" y="272"/>
                  </a:lnTo>
                  <a:cubicBezTo>
                    <a:pt x="1522" y="272"/>
                    <a:pt x="1518" y="269"/>
                    <a:pt x="1518" y="264"/>
                  </a:cubicBezTo>
                  <a:cubicBezTo>
                    <a:pt x="1518" y="260"/>
                    <a:pt x="1522" y="256"/>
                    <a:pt x="1526" y="256"/>
                  </a:cubicBezTo>
                  <a:cubicBezTo>
                    <a:pt x="1530" y="256"/>
                    <a:pt x="1534" y="260"/>
                    <a:pt x="1534" y="264"/>
                  </a:cubicBezTo>
                  <a:cubicBezTo>
                    <a:pt x="1534" y="269"/>
                    <a:pt x="1530" y="272"/>
                    <a:pt x="1526" y="272"/>
                  </a:cubicBezTo>
                  <a:close/>
                  <a:moveTo>
                    <a:pt x="1494" y="272"/>
                  </a:moveTo>
                  <a:lnTo>
                    <a:pt x="1494" y="272"/>
                  </a:lnTo>
                  <a:cubicBezTo>
                    <a:pt x="1489" y="272"/>
                    <a:pt x="1486" y="269"/>
                    <a:pt x="1486" y="264"/>
                  </a:cubicBezTo>
                  <a:cubicBezTo>
                    <a:pt x="1486" y="260"/>
                    <a:pt x="1489" y="256"/>
                    <a:pt x="1494" y="256"/>
                  </a:cubicBezTo>
                  <a:cubicBezTo>
                    <a:pt x="1498" y="256"/>
                    <a:pt x="1502" y="260"/>
                    <a:pt x="1502" y="264"/>
                  </a:cubicBezTo>
                  <a:cubicBezTo>
                    <a:pt x="1502" y="269"/>
                    <a:pt x="1498" y="272"/>
                    <a:pt x="1494" y="272"/>
                  </a:cubicBezTo>
                  <a:close/>
                  <a:moveTo>
                    <a:pt x="1462" y="272"/>
                  </a:moveTo>
                  <a:lnTo>
                    <a:pt x="1462" y="272"/>
                  </a:lnTo>
                  <a:cubicBezTo>
                    <a:pt x="1457" y="272"/>
                    <a:pt x="1454" y="269"/>
                    <a:pt x="1454" y="264"/>
                  </a:cubicBezTo>
                  <a:cubicBezTo>
                    <a:pt x="1454" y="260"/>
                    <a:pt x="1457" y="256"/>
                    <a:pt x="1462" y="256"/>
                  </a:cubicBezTo>
                  <a:cubicBezTo>
                    <a:pt x="1466" y="256"/>
                    <a:pt x="1470" y="260"/>
                    <a:pt x="1470" y="264"/>
                  </a:cubicBezTo>
                  <a:cubicBezTo>
                    <a:pt x="1470" y="269"/>
                    <a:pt x="1466" y="272"/>
                    <a:pt x="1462" y="272"/>
                  </a:cubicBezTo>
                  <a:close/>
                  <a:moveTo>
                    <a:pt x="1430" y="272"/>
                  </a:moveTo>
                  <a:lnTo>
                    <a:pt x="1430" y="272"/>
                  </a:lnTo>
                  <a:cubicBezTo>
                    <a:pt x="1425" y="272"/>
                    <a:pt x="1422" y="269"/>
                    <a:pt x="1422" y="264"/>
                  </a:cubicBezTo>
                  <a:cubicBezTo>
                    <a:pt x="1422" y="260"/>
                    <a:pt x="1425" y="256"/>
                    <a:pt x="1430" y="256"/>
                  </a:cubicBezTo>
                  <a:cubicBezTo>
                    <a:pt x="1434" y="256"/>
                    <a:pt x="1438" y="260"/>
                    <a:pt x="1438" y="264"/>
                  </a:cubicBezTo>
                  <a:cubicBezTo>
                    <a:pt x="1438" y="269"/>
                    <a:pt x="1434" y="272"/>
                    <a:pt x="1430" y="272"/>
                  </a:cubicBezTo>
                  <a:close/>
                  <a:moveTo>
                    <a:pt x="1398" y="272"/>
                  </a:moveTo>
                  <a:lnTo>
                    <a:pt x="1398" y="272"/>
                  </a:lnTo>
                  <a:cubicBezTo>
                    <a:pt x="1393" y="272"/>
                    <a:pt x="1390" y="269"/>
                    <a:pt x="1390" y="264"/>
                  </a:cubicBezTo>
                  <a:cubicBezTo>
                    <a:pt x="1390" y="260"/>
                    <a:pt x="1393" y="256"/>
                    <a:pt x="1398" y="256"/>
                  </a:cubicBezTo>
                  <a:cubicBezTo>
                    <a:pt x="1402" y="256"/>
                    <a:pt x="1406" y="260"/>
                    <a:pt x="1406" y="264"/>
                  </a:cubicBezTo>
                  <a:cubicBezTo>
                    <a:pt x="1406" y="269"/>
                    <a:pt x="1402" y="272"/>
                    <a:pt x="1398" y="272"/>
                  </a:cubicBezTo>
                  <a:close/>
                  <a:moveTo>
                    <a:pt x="1366" y="272"/>
                  </a:moveTo>
                  <a:lnTo>
                    <a:pt x="1366" y="272"/>
                  </a:lnTo>
                  <a:cubicBezTo>
                    <a:pt x="1361" y="272"/>
                    <a:pt x="1358" y="269"/>
                    <a:pt x="1358" y="264"/>
                  </a:cubicBezTo>
                  <a:cubicBezTo>
                    <a:pt x="1358" y="260"/>
                    <a:pt x="1361" y="256"/>
                    <a:pt x="1366" y="256"/>
                  </a:cubicBezTo>
                  <a:cubicBezTo>
                    <a:pt x="1370" y="256"/>
                    <a:pt x="1374" y="260"/>
                    <a:pt x="1374" y="264"/>
                  </a:cubicBezTo>
                  <a:cubicBezTo>
                    <a:pt x="1374" y="269"/>
                    <a:pt x="1370" y="272"/>
                    <a:pt x="1366" y="272"/>
                  </a:cubicBezTo>
                  <a:close/>
                  <a:moveTo>
                    <a:pt x="1334" y="272"/>
                  </a:moveTo>
                  <a:lnTo>
                    <a:pt x="1334" y="272"/>
                  </a:lnTo>
                  <a:cubicBezTo>
                    <a:pt x="1329" y="272"/>
                    <a:pt x="1326" y="269"/>
                    <a:pt x="1326" y="264"/>
                  </a:cubicBezTo>
                  <a:cubicBezTo>
                    <a:pt x="1326" y="260"/>
                    <a:pt x="1329" y="256"/>
                    <a:pt x="1334" y="256"/>
                  </a:cubicBezTo>
                  <a:cubicBezTo>
                    <a:pt x="1338" y="256"/>
                    <a:pt x="1342" y="260"/>
                    <a:pt x="1342" y="264"/>
                  </a:cubicBezTo>
                  <a:cubicBezTo>
                    <a:pt x="1342" y="269"/>
                    <a:pt x="1338" y="272"/>
                    <a:pt x="1334" y="272"/>
                  </a:cubicBezTo>
                  <a:close/>
                  <a:moveTo>
                    <a:pt x="1302" y="272"/>
                  </a:moveTo>
                  <a:lnTo>
                    <a:pt x="1302" y="272"/>
                  </a:lnTo>
                  <a:cubicBezTo>
                    <a:pt x="1297" y="272"/>
                    <a:pt x="1294" y="269"/>
                    <a:pt x="1294" y="264"/>
                  </a:cubicBezTo>
                  <a:cubicBezTo>
                    <a:pt x="1294" y="260"/>
                    <a:pt x="1297" y="256"/>
                    <a:pt x="1302" y="256"/>
                  </a:cubicBezTo>
                  <a:cubicBezTo>
                    <a:pt x="1306" y="256"/>
                    <a:pt x="1310" y="260"/>
                    <a:pt x="1310" y="264"/>
                  </a:cubicBezTo>
                  <a:cubicBezTo>
                    <a:pt x="1310" y="269"/>
                    <a:pt x="1306" y="272"/>
                    <a:pt x="1302" y="272"/>
                  </a:cubicBezTo>
                  <a:close/>
                  <a:moveTo>
                    <a:pt x="1270" y="272"/>
                  </a:moveTo>
                  <a:lnTo>
                    <a:pt x="1270" y="272"/>
                  </a:lnTo>
                  <a:cubicBezTo>
                    <a:pt x="1265" y="272"/>
                    <a:pt x="1262" y="269"/>
                    <a:pt x="1262" y="264"/>
                  </a:cubicBezTo>
                  <a:cubicBezTo>
                    <a:pt x="1262" y="260"/>
                    <a:pt x="1265" y="256"/>
                    <a:pt x="1270" y="256"/>
                  </a:cubicBezTo>
                  <a:cubicBezTo>
                    <a:pt x="1274" y="256"/>
                    <a:pt x="1278" y="260"/>
                    <a:pt x="1278" y="264"/>
                  </a:cubicBezTo>
                  <a:cubicBezTo>
                    <a:pt x="1278" y="269"/>
                    <a:pt x="1274" y="272"/>
                    <a:pt x="1270" y="272"/>
                  </a:cubicBezTo>
                  <a:close/>
                  <a:moveTo>
                    <a:pt x="1238" y="272"/>
                  </a:moveTo>
                  <a:lnTo>
                    <a:pt x="1238" y="272"/>
                  </a:lnTo>
                  <a:cubicBezTo>
                    <a:pt x="1233" y="272"/>
                    <a:pt x="1230" y="269"/>
                    <a:pt x="1230" y="264"/>
                  </a:cubicBezTo>
                  <a:cubicBezTo>
                    <a:pt x="1230" y="260"/>
                    <a:pt x="1233" y="256"/>
                    <a:pt x="1238" y="256"/>
                  </a:cubicBezTo>
                  <a:cubicBezTo>
                    <a:pt x="1242" y="256"/>
                    <a:pt x="1246" y="260"/>
                    <a:pt x="1246" y="264"/>
                  </a:cubicBezTo>
                  <a:cubicBezTo>
                    <a:pt x="1246" y="269"/>
                    <a:pt x="1242" y="272"/>
                    <a:pt x="1238" y="272"/>
                  </a:cubicBezTo>
                  <a:close/>
                  <a:moveTo>
                    <a:pt x="1205" y="272"/>
                  </a:moveTo>
                  <a:lnTo>
                    <a:pt x="1205" y="272"/>
                  </a:lnTo>
                  <a:cubicBezTo>
                    <a:pt x="1201" y="272"/>
                    <a:pt x="1197" y="269"/>
                    <a:pt x="1197" y="264"/>
                  </a:cubicBezTo>
                  <a:cubicBezTo>
                    <a:pt x="1197" y="260"/>
                    <a:pt x="1201" y="256"/>
                    <a:pt x="1205" y="256"/>
                  </a:cubicBezTo>
                  <a:cubicBezTo>
                    <a:pt x="1210" y="256"/>
                    <a:pt x="1213" y="260"/>
                    <a:pt x="1213" y="264"/>
                  </a:cubicBezTo>
                  <a:cubicBezTo>
                    <a:pt x="1213" y="269"/>
                    <a:pt x="1210" y="272"/>
                    <a:pt x="1205" y="272"/>
                  </a:cubicBezTo>
                  <a:close/>
                  <a:moveTo>
                    <a:pt x="1173" y="272"/>
                  </a:moveTo>
                  <a:lnTo>
                    <a:pt x="1173" y="272"/>
                  </a:lnTo>
                  <a:cubicBezTo>
                    <a:pt x="1169" y="272"/>
                    <a:pt x="1165" y="269"/>
                    <a:pt x="1165" y="264"/>
                  </a:cubicBezTo>
                  <a:cubicBezTo>
                    <a:pt x="1165" y="260"/>
                    <a:pt x="1169" y="256"/>
                    <a:pt x="1173" y="256"/>
                  </a:cubicBezTo>
                  <a:cubicBezTo>
                    <a:pt x="1178" y="256"/>
                    <a:pt x="1181" y="260"/>
                    <a:pt x="1181" y="264"/>
                  </a:cubicBezTo>
                  <a:cubicBezTo>
                    <a:pt x="1181" y="269"/>
                    <a:pt x="1178" y="272"/>
                    <a:pt x="1173" y="272"/>
                  </a:cubicBezTo>
                  <a:close/>
                  <a:moveTo>
                    <a:pt x="1141" y="272"/>
                  </a:moveTo>
                  <a:lnTo>
                    <a:pt x="1141" y="272"/>
                  </a:lnTo>
                  <a:cubicBezTo>
                    <a:pt x="1137" y="272"/>
                    <a:pt x="1133" y="269"/>
                    <a:pt x="1133" y="264"/>
                  </a:cubicBezTo>
                  <a:cubicBezTo>
                    <a:pt x="1133" y="260"/>
                    <a:pt x="1137" y="256"/>
                    <a:pt x="1141" y="256"/>
                  </a:cubicBezTo>
                  <a:cubicBezTo>
                    <a:pt x="1146" y="256"/>
                    <a:pt x="1149" y="260"/>
                    <a:pt x="1149" y="264"/>
                  </a:cubicBezTo>
                  <a:cubicBezTo>
                    <a:pt x="1149" y="269"/>
                    <a:pt x="1146" y="272"/>
                    <a:pt x="1141" y="272"/>
                  </a:cubicBezTo>
                  <a:close/>
                  <a:moveTo>
                    <a:pt x="1109" y="272"/>
                  </a:moveTo>
                  <a:lnTo>
                    <a:pt x="1109" y="272"/>
                  </a:lnTo>
                  <a:cubicBezTo>
                    <a:pt x="1105" y="272"/>
                    <a:pt x="1101" y="269"/>
                    <a:pt x="1101" y="264"/>
                  </a:cubicBezTo>
                  <a:cubicBezTo>
                    <a:pt x="1101" y="260"/>
                    <a:pt x="1105" y="256"/>
                    <a:pt x="1109" y="256"/>
                  </a:cubicBezTo>
                  <a:cubicBezTo>
                    <a:pt x="1114" y="256"/>
                    <a:pt x="1117" y="260"/>
                    <a:pt x="1117" y="264"/>
                  </a:cubicBezTo>
                  <a:cubicBezTo>
                    <a:pt x="1117" y="269"/>
                    <a:pt x="1114" y="272"/>
                    <a:pt x="1109" y="272"/>
                  </a:cubicBezTo>
                  <a:close/>
                  <a:moveTo>
                    <a:pt x="1077" y="272"/>
                  </a:moveTo>
                  <a:lnTo>
                    <a:pt x="1077" y="272"/>
                  </a:lnTo>
                  <a:cubicBezTo>
                    <a:pt x="1073" y="272"/>
                    <a:pt x="1069" y="269"/>
                    <a:pt x="1069" y="264"/>
                  </a:cubicBezTo>
                  <a:cubicBezTo>
                    <a:pt x="1069" y="260"/>
                    <a:pt x="1073" y="256"/>
                    <a:pt x="1077" y="256"/>
                  </a:cubicBezTo>
                  <a:cubicBezTo>
                    <a:pt x="1082" y="256"/>
                    <a:pt x="1085" y="260"/>
                    <a:pt x="1085" y="264"/>
                  </a:cubicBezTo>
                  <a:cubicBezTo>
                    <a:pt x="1085" y="269"/>
                    <a:pt x="1082" y="272"/>
                    <a:pt x="1077" y="272"/>
                  </a:cubicBezTo>
                  <a:close/>
                  <a:moveTo>
                    <a:pt x="1045" y="272"/>
                  </a:moveTo>
                  <a:lnTo>
                    <a:pt x="1045" y="272"/>
                  </a:lnTo>
                  <a:cubicBezTo>
                    <a:pt x="1041" y="272"/>
                    <a:pt x="1037" y="269"/>
                    <a:pt x="1037" y="264"/>
                  </a:cubicBezTo>
                  <a:cubicBezTo>
                    <a:pt x="1037" y="260"/>
                    <a:pt x="1041" y="256"/>
                    <a:pt x="1045" y="256"/>
                  </a:cubicBezTo>
                  <a:cubicBezTo>
                    <a:pt x="1050" y="256"/>
                    <a:pt x="1053" y="260"/>
                    <a:pt x="1053" y="264"/>
                  </a:cubicBezTo>
                  <a:cubicBezTo>
                    <a:pt x="1053" y="269"/>
                    <a:pt x="1050" y="272"/>
                    <a:pt x="1045" y="272"/>
                  </a:cubicBezTo>
                  <a:close/>
                  <a:moveTo>
                    <a:pt x="1013" y="272"/>
                  </a:moveTo>
                  <a:lnTo>
                    <a:pt x="1013" y="272"/>
                  </a:lnTo>
                  <a:cubicBezTo>
                    <a:pt x="1009" y="272"/>
                    <a:pt x="1005" y="269"/>
                    <a:pt x="1005" y="264"/>
                  </a:cubicBezTo>
                  <a:cubicBezTo>
                    <a:pt x="1005" y="260"/>
                    <a:pt x="1009" y="256"/>
                    <a:pt x="1013" y="256"/>
                  </a:cubicBezTo>
                  <a:cubicBezTo>
                    <a:pt x="1018" y="256"/>
                    <a:pt x="1021" y="260"/>
                    <a:pt x="1021" y="264"/>
                  </a:cubicBezTo>
                  <a:cubicBezTo>
                    <a:pt x="1021" y="269"/>
                    <a:pt x="1018" y="272"/>
                    <a:pt x="1013" y="272"/>
                  </a:cubicBezTo>
                  <a:close/>
                  <a:moveTo>
                    <a:pt x="981" y="272"/>
                  </a:moveTo>
                  <a:lnTo>
                    <a:pt x="981" y="272"/>
                  </a:lnTo>
                  <a:cubicBezTo>
                    <a:pt x="977" y="272"/>
                    <a:pt x="973" y="269"/>
                    <a:pt x="973" y="264"/>
                  </a:cubicBezTo>
                  <a:cubicBezTo>
                    <a:pt x="973" y="260"/>
                    <a:pt x="977" y="256"/>
                    <a:pt x="981" y="256"/>
                  </a:cubicBezTo>
                  <a:cubicBezTo>
                    <a:pt x="986" y="256"/>
                    <a:pt x="989" y="260"/>
                    <a:pt x="989" y="264"/>
                  </a:cubicBezTo>
                  <a:cubicBezTo>
                    <a:pt x="989" y="269"/>
                    <a:pt x="986" y="272"/>
                    <a:pt x="981" y="272"/>
                  </a:cubicBezTo>
                  <a:close/>
                  <a:moveTo>
                    <a:pt x="949" y="272"/>
                  </a:moveTo>
                  <a:lnTo>
                    <a:pt x="949" y="272"/>
                  </a:lnTo>
                  <a:cubicBezTo>
                    <a:pt x="945" y="272"/>
                    <a:pt x="941" y="269"/>
                    <a:pt x="941" y="264"/>
                  </a:cubicBezTo>
                  <a:cubicBezTo>
                    <a:pt x="941" y="260"/>
                    <a:pt x="945" y="256"/>
                    <a:pt x="949" y="256"/>
                  </a:cubicBezTo>
                  <a:cubicBezTo>
                    <a:pt x="954" y="256"/>
                    <a:pt x="957" y="260"/>
                    <a:pt x="957" y="264"/>
                  </a:cubicBezTo>
                  <a:cubicBezTo>
                    <a:pt x="957" y="269"/>
                    <a:pt x="954" y="272"/>
                    <a:pt x="949" y="272"/>
                  </a:cubicBezTo>
                  <a:close/>
                  <a:moveTo>
                    <a:pt x="917" y="272"/>
                  </a:moveTo>
                  <a:lnTo>
                    <a:pt x="917" y="272"/>
                  </a:lnTo>
                  <a:cubicBezTo>
                    <a:pt x="913" y="272"/>
                    <a:pt x="909" y="269"/>
                    <a:pt x="909" y="264"/>
                  </a:cubicBezTo>
                  <a:cubicBezTo>
                    <a:pt x="909" y="260"/>
                    <a:pt x="913" y="256"/>
                    <a:pt x="917" y="256"/>
                  </a:cubicBezTo>
                  <a:cubicBezTo>
                    <a:pt x="921" y="256"/>
                    <a:pt x="925" y="260"/>
                    <a:pt x="925" y="264"/>
                  </a:cubicBezTo>
                  <a:cubicBezTo>
                    <a:pt x="925" y="269"/>
                    <a:pt x="921" y="272"/>
                    <a:pt x="917" y="272"/>
                  </a:cubicBezTo>
                  <a:close/>
                  <a:moveTo>
                    <a:pt x="885" y="272"/>
                  </a:moveTo>
                  <a:lnTo>
                    <a:pt x="885" y="272"/>
                  </a:lnTo>
                  <a:cubicBezTo>
                    <a:pt x="881" y="272"/>
                    <a:pt x="877" y="269"/>
                    <a:pt x="877" y="264"/>
                  </a:cubicBezTo>
                  <a:cubicBezTo>
                    <a:pt x="877" y="260"/>
                    <a:pt x="881" y="256"/>
                    <a:pt x="885" y="256"/>
                  </a:cubicBezTo>
                  <a:cubicBezTo>
                    <a:pt x="889" y="256"/>
                    <a:pt x="893" y="260"/>
                    <a:pt x="893" y="264"/>
                  </a:cubicBezTo>
                  <a:cubicBezTo>
                    <a:pt x="893" y="269"/>
                    <a:pt x="889" y="272"/>
                    <a:pt x="885" y="272"/>
                  </a:cubicBezTo>
                  <a:close/>
                  <a:moveTo>
                    <a:pt x="853" y="272"/>
                  </a:moveTo>
                  <a:lnTo>
                    <a:pt x="853" y="272"/>
                  </a:lnTo>
                  <a:cubicBezTo>
                    <a:pt x="849" y="272"/>
                    <a:pt x="845" y="269"/>
                    <a:pt x="845" y="264"/>
                  </a:cubicBezTo>
                  <a:cubicBezTo>
                    <a:pt x="845" y="260"/>
                    <a:pt x="849" y="256"/>
                    <a:pt x="853" y="256"/>
                  </a:cubicBezTo>
                  <a:cubicBezTo>
                    <a:pt x="857" y="256"/>
                    <a:pt x="861" y="260"/>
                    <a:pt x="861" y="264"/>
                  </a:cubicBezTo>
                  <a:cubicBezTo>
                    <a:pt x="861" y="269"/>
                    <a:pt x="857" y="272"/>
                    <a:pt x="853" y="272"/>
                  </a:cubicBezTo>
                  <a:close/>
                  <a:moveTo>
                    <a:pt x="821" y="272"/>
                  </a:moveTo>
                  <a:lnTo>
                    <a:pt x="821" y="272"/>
                  </a:lnTo>
                  <a:cubicBezTo>
                    <a:pt x="816" y="272"/>
                    <a:pt x="813" y="269"/>
                    <a:pt x="813" y="264"/>
                  </a:cubicBezTo>
                  <a:cubicBezTo>
                    <a:pt x="813" y="260"/>
                    <a:pt x="816" y="256"/>
                    <a:pt x="821" y="256"/>
                  </a:cubicBezTo>
                  <a:cubicBezTo>
                    <a:pt x="825" y="256"/>
                    <a:pt x="829" y="260"/>
                    <a:pt x="829" y="264"/>
                  </a:cubicBezTo>
                  <a:cubicBezTo>
                    <a:pt x="829" y="269"/>
                    <a:pt x="825" y="272"/>
                    <a:pt x="821" y="272"/>
                  </a:cubicBezTo>
                  <a:close/>
                  <a:moveTo>
                    <a:pt x="789" y="272"/>
                  </a:moveTo>
                  <a:lnTo>
                    <a:pt x="789" y="272"/>
                  </a:lnTo>
                  <a:cubicBezTo>
                    <a:pt x="784" y="272"/>
                    <a:pt x="781" y="269"/>
                    <a:pt x="781" y="264"/>
                  </a:cubicBezTo>
                  <a:cubicBezTo>
                    <a:pt x="781" y="260"/>
                    <a:pt x="784" y="256"/>
                    <a:pt x="789" y="256"/>
                  </a:cubicBezTo>
                  <a:cubicBezTo>
                    <a:pt x="793" y="256"/>
                    <a:pt x="797" y="260"/>
                    <a:pt x="797" y="264"/>
                  </a:cubicBezTo>
                  <a:cubicBezTo>
                    <a:pt x="797" y="269"/>
                    <a:pt x="793" y="272"/>
                    <a:pt x="789" y="272"/>
                  </a:cubicBezTo>
                  <a:close/>
                  <a:moveTo>
                    <a:pt x="757" y="272"/>
                  </a:moveTo>
                  <a:lnTo>
                    <a:pt x="757" y="272"/>
                  </a:lnTo>
                  <a:cubicBezTo>
                    <a:pt x="752" y="272"/>
                    <a:pt x="749" y="269"/>
                    <a:pt x="749" y="264"/>
                  </a:cubicBezTo>
                  <a:cubicBezTo>
                    <a:pt x="749" y="260"/>
                    <a:pt x="752" y="256"/>
                    <a:pt x="757" y="256"/>
                  </a:cubicBezTo>
                  <a:cubicBezTo>
                    <a:pt x="761" y="256"/>
                    <a:pt x="765" y="260"/>
                    <a:pt x="765" y="264"/>
                  </a:cubicBezTo>
                  <a:cubicBezTo>
                    <a:pt x="765" y="269"/>
                    <a:pt x="761" y="272"/>
                    <a:pt x="757" y="272"/>
                  </a:cubicBezTo>
                  <a:close/>
                  <a:moveTo>
                    <a:pt x="725" y="272"/>
                  </a:moveTo>
                  <a:lnTo>
                    <a:pt x="725" y="272"/>
                  </a:lnTo>
                  <a:cubicBezTo>
                    <a:pt x="720" y="272"/>
                    <a:pt x="717" y="269"/>
                    <a:pt x="717" y="264"/>
                  </a:cubicBezTo>
                  <a:cubicBezTo>
                    <a:pt x="717" y="260"/>
                    <a:pt x="720" y="256"/>
                    <a:pt x="725" y="256"/>
                  </a:cubicBezTo>
                  <a:cubicBezTo>
                    <a:pt x="729" y="256"/>
                    <a:pt x="733" y="260"/>
                    <a:pt x="733" y="264"/>
                  </a:cubicBezTo>
                  <a:cubicBezTo>
                    <a:pt x="733" y="269"/>
                    <a:pt x="729" y="272"/>
                    <a:pt x="725" y="272"/>
                  </a:cubicBezTo>
                  <a:close/>
                  <a:moveTo>
                    <a:pt x="693" y="272"/>
                  </a:moveTo>
                  <a:lnTo>
                    <a:pt x="693" y="272"/>
                  </a:lnTo>
                  <a:cubicBezTo>
                    <a:pt x="688" y="272"/>
                    <a:pt x="685" y="269"/>
                    <a:pt x="685" y="264"/>
                  </a:cubicBezTo>
                  <a:cubicBezTo>
                    <a:pt x="685" y="260"/>
                    <a:pt x="688" y="256"/>
                    <a:pt x="693" y="256"/>
                  </a:cubicBezTo>
                  <a:cubicBezTo>
                    <a:pt x="697" y="256"/>
                    <a:pt x="701" y="260"/>
                    <a:pt x="701" y="264"/>
                  </a:cubicBezTo>
                  <a:cubicBezTo>
                    <a:pt x="701" y="269"/>
                    <a:pt x="697" y="272"/>
                    <a:pt x="693" y="272"/>
                  </a:cubicBezTo>
                  <a:close/>
                  <a:moveTo>
                    <a:pt x="661" y="272"/>
                  </a:moveTo>
                  <a:lnTo>
                    <a:pt x="661" y="272"/>
                  </a:lnTo>
                  <a:cubicBezTo>
                    <a:pt x="656" y="272"/>
                    <a:pt x="653" y="269"/>
                    <a:pt x="653" y="264"/>
                  </a:cubicBezTo>
                  <a:cubicBezTo>
                    <a:pt x="653" y="260"/>
                    <a:pt x="656" y="256"/>
                    <a:pt x="661" y="256"/>
                  </a:cubicBezTo>
                  <a:cubicBezTo>
                    <a:pt x="665" y="256"/>
                    <a:pt x="669" y="260"/>
                    <a:pt x="669" y="264"/>
                  </a:cubicBezTo>
                  <a:cubicBezTo>
                    <a:pt x="669" y="269"/>
                    <a:pt x="665" y="272"/>
                    <a:pt x="661" y="272"/>
                  </a:cubicBezTo>
                  <a:close/>
                  <a:moveTo>
                    <a:pt x="629" y="272"/>
                  </a:moveTo>
                  <a:lnTo>
                    <a:pt x="629" y="272"/>
                  </a:lnTo>
                  <a:cubicBezTo>
                    <a:pt x="624" y="272"/>
                    <a:pt x="621" y="269"/>
                    <a:pt x="621" y="264"/>
                  </a:cubicBezTo>
                  <a:cubicBezTo>
                    <a:pt x="621" y="260"/>
                    <a:pt x="624" y="256"/>
                    <a:pt x="629" y="256"/>
                  </a:cubicBezTo>
                  <a:cubicBezTo>
                    <a:pt x="633" y="256"/>
                    <a:pt x="637" y="260"/>
                    <a:pt x="637" y="264"/>
                  </a:cubicBezTo>
                  <a:cubicBezTo>
                    <a:pt x="637" y="269"/>
                    <a:pt x="633" y="272"/>
                    <a:pt x="629" y="272"/>
                  </a:cubicBezTo>
                  <a:close/>
                  <a:moveTo>
                    <a:pt x="597" y="272"/>
                  </a:moveTo>
                  <a:lnTo>
                    <a:pt x="597" y="272"/>
                  </a:lnTo>
                  <a:cubicBezTo>
                    <a:pt x="592" y="272"/>
                    <a:pt x="589" y="269"/>
                    <a:pt x="589" y="264"/>
                  </a:cubicBezTo>
                  <a:cubicBezTo>
                    <a:pt x="589" y="260"/>
                    <a:pt x="592" y="256"/>
                    <a:pt x="597" y="256"/>
                  </a:cubicBezTo>
                  <a:cubicBezTo>
                    <a:pt x="601" y="256"/>
                    <a:pt x="605" y="260"/>
                    <a:pt x="605" y="264"/>
                  </a:cubicBezTo>
                  <a:cubicBezTo>
                    <a:pt x="605" y="269"/>
                    <a:pt x="601" y="272"/>
                    <a:pt x="597" y="272"/>
                  </a:cubicBezTo>
                  <a:close/>
                  <a:moveTo>
                    <a:pt x="565" y="272"/>
                  </a:moveTo>
                  <a:lnTo>
                    <a:pt x="565" y="272"/>
                  </a:lnTo>
                  <a:cubicBezTo>
                    <a:pt x="560" y="272"/>
                    <a:pt x="556" y="269"/>
                    <a:pt x="556" y="264"/>
                  </a:cubicBezTo>
                  <a:cubicBezTo>
                    <a:pt x="556" y="260"/>
                    <a:pt x="560" y="256"/>
                    <a:pt x="565" y="256"/>
                  </a:cubicBezTo>
                  <a:cubicBezTo>
                    <a:pt x="569" y="256"/>
                    <a:pt x="573" y="260"/>
                    <a:pt x="573" y="264"/>
                  </a:cubicBezTo>
                  <a:cubicBezTo>
                    <a:pt x="573" y="269"/>
                    <a:pt x="569" y="272"/>
                    <a:pt x="565" y="272"/>
                  </a:cubicBezTo>
                  <a:close/>
                  <a:moveTo>
                    <a:pt x="532" y="272"/>
                  </a:moveTo>
                  <a:lnTo>
                    <a:pt x="532" y="272"/>
                  </a:lnTo>
                  <a:cubicBezTo>
                    <a:pt x="528" y="272"/>
                    <a:pt x="524" y="269"/>
                    <a:pt x="524" y="264"/>
                  </a:cubicBezTo>
                  <a:cubicBezTo>
                    <a:pt x="524" y="260"/>
                    <a:pt x="528" y="256"/>
                    <a:pt x="532" y="256"/>
                  </a:cubicBezTo>
                  <a:cubicBezTo>
                    <a:pt x="537" y="256"/>
                    <a:pt x="540" y="260"/>
                    <a:pt x="540" y="264"/>
                  </a:cubicBezTo>
                  <a:cubicBezTo>
                    <a:pt x="540" y="269"/>
                    <a:pt x="537" y="272"/>
                    <a:pt x="532" y="272"/>
                  </a:cubicBezTo>
                  <a:close/>
                  <a:moveTo>
                    <a:pt x="500" y="272"/>
                  </a:moveTo>
                  <a:lnTo>
                    <a:pt x="500" y="272"/>
                  </a:lnTo>
                  <a:cubicBezTo>
                    <a:pt x="496" y="272"/>
                    <a:pt x="492" y="269"/>
                    <a:pt x="492" y="264"/>
                  </a:cubicBezTo>
                  <a:cubicBezTo>
                    <a:pt x="492" y="260"/>
                    <a:pt x="496" y="256"/>
                    <a:pt x="500" y="256"/>
                  </a:cubicBezTo>
                  <a:cubicBezTo>
                    <a:pt x="505" y="256"/>
                    <a:pt x="508" y="260"/>
                    <a:pt x="508" y="264"/>
                  </a:cubicBezTo>
                  <a:cubicBezTo>
                    <a:pt x="508" y="269"/>
                    <a:pt x="505" y="272"/>
                    <a:pt x="500" y="272"/>
                  </a:cubicBezTo>
                  <a:close/>
                  <a:moveTo>
                    <a:pt x="468" y="272"/>
                  </a:moveTo>
                  <a:lnTo>
                    <a:pt x="468" y="272"/>
                  </a:lnTo>
                  <a:cubicBezTo>
                    <a:pt x="464" y="272"/>
                    <a:pt x="460" y="269"/>
                    <a:pt x="460" y="264"/>
                  </a:cubicBezTo>
                  <a:cubicBezTo>
                    <a:pt x="460" y="260"/>
                    <a:pt x="464" y="256"/>
                    <a:pt x="468" y="256"/>
                  </a:cubicBezTo>
                  <a:cubicBezTo>
                    <a:pt x="473" y="256"/>
                    <a:pt x="476" y="260"/>
                    <a:pt x="476" y="264"/>
                  </a:cubicBezTo>
                  <a:cubicBezTo>
                    <a:pt x="476" y="269"/>
                    <a:pt x="473" y="272"/>
                    <a:pt x="468" y="272"/>
                  </a:cubicBezTo>
                  <a:close/>
                  <a:moveTo>
                    <a:pt x="436" y="272"/>
                  </a:moveTo>
                  <a:lnTo>
                    <a:pt x="436" y="272"/>
                  </a:lnTo>
                  <a:cubicBezTo>
                    <a:pt x="432" y="272"/>
                    <a:pt x="428" y="269"/>
                    <a:pt x="428" y="264"/>
                  </a:cubicBezTo>
                  <a:cubicBezTo>
                    <a:pt x="428" y="260"/>
                    <a:pt x="432" y="256"/>
                    <a:pt x="436" y="256"/>
                  </a:cubicBezTo>
                  <a:cubicBezTo>
                    <a:pt x="441" y="256"/>
                    <a:pt x="444" y="260"/>
                    <a:pt x="444" y="264"/>
                  </a:cubicBezTo>
                  <a:cubicBezTo>
                    <a:pt x="444" y="269"/>
                    <a:pt x="441" y="272"/>
                    <a:pt x="436" y="272"/>
                  </a:cubicBezTo>
                  <a:close/>
                  <a:moveTo>
                    <a:pt x="404" y="272"/>
                  </a:moveTo>
                  <a:lnTo>
                    <a:pt x="404" y="272"/>
                  </a:lnTo>
                  <a:cubicBezTo>
                    <a:pt x="400" y="272"/>
                    <a:pt x="396" y="269"/>
                    <a:pt x="396" y="264"/>
                  </a:cubicBezTo>
                  <a:cubicBezTo>
                    <a:pt x="396" y="260"/>
                    <a:pt x="400" y="256"/>
                    <a:pt x="404" y="256"/>
                  </a:cubicBezTo>
                  <a:cubicBezTo>
                    <a:pt x="409" y="256"/>
                    <a:pt x="412" y="260"/>
                    <a:pt x="412" y="264"/>
                  </a:cubicBezTo>
                  <a:cubicBezTo>
                    <a:pt x="412" y="269"/>
                    <a:pt x="409" y="272"/>
                    <a:pt x="404" y="272"/>
                  </a:cubicBezTo>
                  <a:close/>
                  <a:moveTo>
                    <a:pt x="372" y="272"/>
                  </a:moveTo>
                  <a:lnTo>
                    <a:pt x="372" y="272"/>
                  </a:lnTo>
                  <a:cubicBezTo>
                    <a:pt x="368" y="272"/>
                    <a:pt x="364" y="269"/>
                    <a:pt x="364" y="264"/>
                  </a:cubicBezTo>
                  <a:cubicBezTo>
                    <a:pt x="364" y="260"/>
                    <a:pt x="368" y="256"/>
                    <a:pt x="372" y="256"/>
                  </a:cubicBezTo>
                  <a:cubicBezTo>
                    <a:pt x="377" y="256"/>
                    <a:pt x="380" y="260"/>
                    <a:pt x="380" y="264"/>
                  </a:cubicBezTo>
                  <a:cubicBezTo>
                    <a:pt x="380" y="269"/>
                    <a:pt x="377" y="272"/>
                    <a:pt x="372" y="272"/>
                  </a:cubicBezTo>
                  <a:close/>
                  <a:moveTo>
                    <a:pt x="340" y="272"/>
                  </a:moveTo>
                  <a:lnTo>
                    <a:pt x="340" y="272"/>
                  </a:lnTo>
                  <a:cubicBezTo>
                    <a:pt x="336" y="272"/>
                    <a:pt x="332" y="269"/>
                    <a:pt x="332" y="264"/>
                  </a:cubicBezTo>
                  <a:cubicBezTo>
                    <a:pt x="332" y="260"/>
                    <a:pt x="336" y="256"/>
                    <a:pt x="340" y="256"/>
                  </a:cubicBezTo>
                  <a:cubicBezTo>
                    <a:pt x="345" y="256"/>
                    <a:pt x="348" y="260"/>
                    <a:pt x="348" y="264"/>
                  </a:cubicBezTo>
                  <a:cubicBezTo>
                    <a:pt x="348" y="269"/>
                    <a:pt x="345" y="272"/>
                    <a:pt x="340" y="272"/>
                  </a:cubicBezTo>
                  <a:close/>
                  <a:moveTo>
                    <a:pt x="308" y="272"/>
                  </a:moveTo>
                  <a:lnTo>
                    <a:pt x="308" y="272"/>
                  </a:lnTo>
                  <a:cubicBezTo>
                    <a:pt x="304" y="272"/>
                    <a:pt x="300" y="269"/>
                    <a:pt x="300" y="264"/>
                  </a:cubicBezTo>
                  <a:cubicBezTo>
                    <a:pt x="300" y="260"/>
                    <a:pt x="304" y="256"/>
                    <a:pt x="308" y="256"/>
                  </a:cubicBezTo>
                  <a:cubicBezTo>
                    <a:pt x="313" y="256"/>
                    <a:pt x="316" y="260"/>
                    <a:pt x="316" y="264"/>
                  </a:cubicBezTo>
                  <a:cubicBezTo>
                    <a:pt x="316" y="269"/>
                    <a:pt x="313" y="272"/>
                    <a:pt x="308" y="272"/>
                  </a:cubicBezTo>
                  <a:close/>
                  <a:moveTo>
                    <a:pt x="276" y="272"/>
                  </a:moveTo>
                  <a:lnTo>
                    <a:pt x="276" y="272"/>
                  </a:lnTo>
                  <a:cubicBezTo>
                    <a:pt x="272" y="272"/>
                    <a:pt x="268" y="269"/>
                    <a:pt x="268" y="264"/>
                  </a:cubicBezTo>
                  <a:cubicBezTo>
                    <a:pt x="268" y="260"/>
                    <a:pt x="272" y="256"/>
                    <a:pt x="276" y="256"/>
                  </a:cubicBezTo>
                  <a:cubicBezTo>
                    <a:pt x="281" y="256"/>
                    <a:pt x="284" y="260"/>
                    <a:pt x="284" y="264"/>
                  </a:cubicBezTo>
                  <a:cubicBezTo>
                    <a:pt x="284" y="269"/>
                    <a:pt x="281" y="272"/>
                    <a:pt x="276" y="272"/>
                  </a:cubicBezTo>
                  <a:close/>
                  <a:moveTo>
                    <a:pt x="244" y="272"/>
                  </a:moveTo>
                  <a:lnTo>
                    <a:pt x="244" y="272"/>
                  </a:lnTo>
                  <a:cubicBezTo>
                    <a:pt x="240" y="272"/>
                    <a:pt x="236" y="269"/>
                    <a:pt x="236" y="264"/>
                  </a:cubicBezTo>
                  <a:cubicBezTo>
                    <a:pt x="236" y="260"/>
                    <a:pt x="240" y="256"/>
                    <a:pt x="244" y="256"/>
                  </a:cubicBezTo>
                  <a:cubicBezTo>
                    <a:pt x="248" y="256"/>
                    <a:pt x="252" y="260"/>
                    <a:pt x="252" y="264"/>
                  </a:cubicBezTo>
                  <a:cubicBezTo>
                    <a:pt x="252" y="269"/>
                    <a:pt x="248" y="272"/>
                    <a:pt x="244" y="272"/>
                  </a:cubicBezTo>
                  <a:close/>
                  <a:moveTo>
                    <a:pt x="212" y="272"/>
                  </a:moveTo>
                  <a:lnTo>
                    <a:pt x="212" y="272"/>
                  </a:lnTo>
                  <a:cubicBezTo>
                    <a:pt x="208" y="272"/>
                    <a:pt x="204" y="269"/>
                    <a:pt x="204" y="264"/>
                  </a:cubicBezTo>
                  <a:cubicBezTo>
                    <a:pt x="204" y="260"/>
                    <a:pt x="208" y="256"/>
                    <a:pt x="212" y="256"/>
                  </a:cubicBezTo>
                  <a:cubicBezTo>
                    <a:pt x="216" y="256"/>
                    <a:pt x="220" y="260"/>
                    <a:pt x="220" y="264"/>
                  </a:cubicBezTo>
                  <a:cubicBezTo>
                    <a:pt x="220" y="269"/>
                    <a:pt x="216" y="272"/>
                    <a:pt x="212" y="272"/>
                  </a:cubicBezTo>
                  <a:close/>
                  <a:moveTo>
                    <a:pt x="179" y="272"/>
                  </a:moveTo>
                  <a:lnTo>
                    <a:pt x="179" y="272"/>
                  </a:lnTo>
                  <a:cubicBezTo>
                    <a:pt x="174" y="272"/>
                    <a:pt x="171" y="268"/>
                    <a:pt x="172" y="263"/>
                  </a:cubicBezTo>
                  <a:cubicBezTo>
                    <a:pt x="173" y="259"/>
                    <a:pt x="177" y="256"/>
                    <a:pt x="181" y="256"/>
                  </a:cubicBezTo>
                  <a:cubicBezTo>
                    <a:pt x="186" y="257"/>
                    <a:pt x="189" y="261"/>
                    <a:pt x="188" y="266"/>
                  </a:cubicBezTo>
                  <a:cubicBezTo>
                    <a:pt x="187" y="270"/>
                    <a:pt x="183" y="273"/>
                    <a:pt x="179" y="272"/>
                  </a:cubicBezTo>
                  <a:close/>
                  <a:moveTo>
                    <a:pt x="147" y="268"/>
                  </a:moveTo>
                  <a:lnTo>
                    <a:pt x="147" y="268"/>
                  </a:lnTo>
                  <a:cubicBezTo>
                    <a:pt x="143" y="267"/>
                    <a:pt x="140" y="263"/>
                    <a:pt x="140" y="259"/>
                  </a:cubicBezTo>
                  <a:cubicBezTo>
                    <a:pt x="141" y="254"/>
                    <a:pt x="145" y="251"/>
                    <a:pt x="149" y="252"/>
                  </a:cubicBezTo>
                  <a:cubicBezTo>
                    <a:pt x="154" y="253"/>
                    <a:pt x="157" y="257"/>
                    <a:pt x="156" y="261"/>
                  </a:cubicBezTo>
                  <a:cubicBezTo>
                    <a:pt x="155" y="265"/>
                    <a:pt x="151" y="268"/>
                    <a:pt x="147" y="268"/>
                  </a:cubicBezTo>
                  <a:close/>
                  <a:moveTo>
                    <a:pt x="116" y="255"/>
                  </a:moveTo>
                  <a:lnTo>
                    <a:pt x="115" y="255"/>
                  </a:lnTo>
                  <a:cubicBezTo>
                    <a:pt x="111" y="253"/>
                    <a:pt x="110" y="248"/>
                    <a:pt x="112" y="244"/>
                  </a:cubicBezTo>
                  <a:cubicBezTo>
                    <a:pt x="113" y="240"/>
                    <a:pt x="118" y="238"/>
                    <a:pt x="122" y="240"/>
                  </a:cubicBezTo>
                  <a:cubicBezTo>
                    <a:pt x="126" y="242"/>
                    <a:pt x="128" y="247"/>
                    <a:pt x="126" y="251"/>
                  </a:cubicBezTo>
                  <a:cubicBezTo>
                    <a:pt x="124" y="255"/>
                    <a:pt x="120" y="256"/>
                    <a:pt x="116" y="255"/>
                  </a:cubicBezTo>
                  <a:close/>
                  <a:moveTo>
                    <a:pt x="88" y="234"/>
                  </a:moveTo>
                  <a:lnTo>
                    <a:pt x="88" y="234"/>
                  </a:lnTo>
                  <a:cubicBezTo>
                    <a:pt x="85" y="232"/>
                    <a:pt x="84" y="227"/>
                    <a:pt x="87" y="223"/>
                  </a:cubicBezTo>
                  <a:cubicBezTo>
                    <a:pt x="90" y="220"/>
                    <a:pt x="95" y="220"/>
                    <a:pt x="98" y="222"/>
                  </a:cubicBezTo>
                  <a:cubicBezTo>
                    <a:pt x="102" y="225"/>
                    <a:pt x="102" y="230"/>
                    <a:pt x="99" y="234"/>
                  </a:cubicBezTo>
                  <a:cubicBezTo>
                    <a:pt x="96" y="237"/>
                    <a:pt x="91" y="237"/>
                    <a:pt x="88" y="234"/>
                  </a:cubicBezTo>
                  <a:close/>
                  <a:moveTo>
                    <a:pt x="65" y="211"/>
                  </a:moveTo>
                  <a:lnTo>
                    <a:pt x="65" y="211"/>
                  </a:lnTo>
                  <a:cubicBezTo>
                    <a:pt x="62" y="207"/>
                    <a:pt x="62" y="202"/>
                    <a:pt x="66" y="199"/>
                  </a:cubicBezTo>
                  <a:cubicBezTo>
                    <a:pt x="69" y="197"/>
                    <a:pt x="74" y="197"/>
                    <a:pt x="77" y="200"/>
                  </a:cubicBezTo>
                  <a:cubicBezTo>
                    <a:pt x="80" y="204"/>
                    <a:pt x="79" y="209"/>
                    <a:pt x="76" y="212"/>
                  </a:cubicBezTo>
                  <a:cubicBezTo>
                    <a:pt x="73" y="215"/>
                    <a:pt x="68" y="214"/>
                    <a:pt x="65" y="211"/>
                  </a:cubicBezTo>
                  <a:close/>
                  <a:moveTo>
                    <a:pt x="45" y="184"/>
                  </a:moveTo>
                  <a:lnTo>
                    <a:pt x="45" y="184"/>
                  </a:lnTo>
                  <a:cubicBezTo>
                    <a:pt x="43" y="180"/>
                    <a:pt x="44" y="175"/>
                    <a:pt x="48" y="173"/>
                  </a:cubicBezTo>
                  <a:cubicBezTo>
                    <a:pt x="52" y="171"/>
                    <a:pt x="57" y="172"/>
                    <a:pt x="59" y="176"/>
                  </a:cubicBezTo>
                  <a:cubicBezTo>
                    <a:pt x="61" y="180"/>
                    <a:pt x="60" y="185"/>
                    <a:pt x="56" y="187"/>
                  </a:cubicBezTo>
                  <a:cubicBezTo>
                    <a:pt x="52" y="189"/>
                    <a:pt x="47" y="188"/>
                    <a:pt x="45" y="184"/>
                  </a:cubicBezTo>
                  <a:close/>
                  <a:moveTo>
                    <a:pt x="30" y="156"/>
                  </a:moveTo>
                  <a:lnTo>
                    <a:pt x="30" y="156"/>
                  </a:lnTo>
                  <a:cubicBezTo>
                    <a:pt x="27" y="152"/>
                    <a:pt x="29" y="147"/>
                    <a:pt x="33" y="145"/>
                  </a:cubicBezTo>
                  <a:cubicBezTo>
                    <a:pt x="37" y="143"/>
                    <a:pt x="42" y="144"/>
                    <a:pt x="44" y="148"/>
                  </a:cubicBezTo>
                  <a:cubicBezTo>
                    <a:pt x="46" y="152"/>
                    <a:pt x="44" y="157"/>
                    <a:pt x="40" y="159"/>
                  </a:cubicBezTo>
                  <a:cubicBezTo>
                    <a:pt x="37" y="161"/>
                    <a:pt x="32" y="159"/>
                    <a:pt x="30" y="156"/>
                  </a:cubicBezTo>
                  <a:close/>
                  <a:moveTo>
                    <a:pt x="18" y="125"/>
                  </a:moveTo>
                  <a:lnTo>
                    <a:pt x="18" y="125"/>
                  </a:lnTo>
                  <a:cubicBezTo>
                    <a:pt x="16" y="120"/>
                    <a:pt x="18" y="116"/>
                    <a:pt x="23" y="114"/>
                  </a:cubicBezTo>
                  <a:cubicBezTo>
                    <a:pt x="27" y="113"/>
                    <a:pt x="31" y="115"/>
                    <a:pt x="33" y="119"/>
                  </a:cubicBezTo>
                  <a:cubicBezTo>
                    <a:pt x="34" y="123"/>
                    <a:pt x="32" y="128"/>
                    <a:pt x="28" y="129"/>
                  </a:cubicBezTo>
                  <a:cubicBezTo>
                    <a:pt x="24" y="131"/>
                    <a:pt x="19" y="129"/>
                    <a:pt x="18" y="125"/>
                  </a:cubicBezTo>
                  <a:close/>
                  <a:moveTo>
                    <a:pt x="9" y="93"/>
                  </a:moveTo>
                  <a:lnTo>
                    <a:pt x="9" y="93"/>
                  </a:lnTo>
                  <a:cubicBezTo>
                    <a:pt x="8" y="88"/>
                    <a:pt x="11" y="84"/>
                    <a:pt x="15" y="83"/>
                  </a:cubicBezTo>
                  <a:cubicBezTo>
                    <a:pt x="19" y="82"/>
                    <a:pt x="24" y="85"/>
                    <a:pt x="25" y="89"/>
                  </a:cubicBezTo>
                  <a:cubicBezTo>
                    <a:pt x="26" y="94"/>
                    <a:pt x="23" y="98"/>
                    <a:pt x="18" y="99"/>
                  </a:cubicBezTo>
                  <a:cubicBezTo>
                    <a:pt x="14" y="100"/>
                    <a:pt x="10" y="97"/>
                    <a:pt x="9" y="93"/>
                  </a:cubicBezTo>
                  <a:close/>
                  <a:moveTo>
                    <a:pt x="2" y="60"/>
                  </a:moveTo>
                  <a:lnTo>
                    <a:pt x="2" y="60"/>
                  </a:lnTo>
                  <a:cubicBezTo>
                    <a:pt x="2" y="56"/>
                    <a:pt x="5" y="52"/>
                    <a:pt x="10" y="52"/>
                  </a:cubicBezTo>
                  <a:cubicBezTo>
                    <a:pt x="14" y="51"/>
                    <a:pt x="18" y="55"/>
                    <a:pt x="18" y="59"/>
                  </a:cubicBezTo>
                  <a:cubicBezTo>
                    <a:pt x="19" y="63"/>
                    <a:pt x="15" y="67"/>
                    <a:pt x="11" y="68"/>
                  </a:cubicBezTo>
                  <a:cubicBezTo>
                    <a:pt x="7" y="68"/>
                    <a:pt x="3" y="65"/>
                    <a:pt x="2" y="60"/>
                  </a:cubicBezTo>
                  <a:close/>
                  <a:moveTo>
                    <a:pt x="0" y="28"/>
                  </a:moveTo>
                  <a:lnTo>
                    <a:pt x="0" y="28"/>
                  </a:lnTo>
                  <a:cubicBezTo>
                    <a:pt x="0" y="24"/>
                    <a:pt x="3" y="20"/>
                    <a:pt x="7" y="20"/>
                  </a:cubicBezTo>
                  <a:cubicBezTo>
                    <a:pt x="12" y="19"/>
                    <a:pt x="16" y="23"/>
                    <a:pt x="16" y="27"/>
                  </a:cubicBezTo>
                  <a:cubicBezTo>
                    <a:pt x="16" y="31"/>
                    <a:pt x="13" y="35"/>
                    <a:pt x="9" y="36"/>
                  </a:cubicBezTo>
                  <a:cubicBezTo>
                    <a:pt x="4" y="36"/>
                    <a:pt x="0" y="33"/>
                    <a:pt x="0" y="28"/>
                  </a:cubicBezTo>
                  <a:close/>
                </a:path>
              </a:pathLst>
            </a:custGeom>
            <a:solidFill>
              <a:srgbClr val="000000"/>
            </a:solidFill>
            <a:ln w="0" cap="flat">
              <a:solidFill>
                <a:srgbClr val="C00000"/>
              </a:solidFill>
              <a:prstDash val="dash"/>
              <a:round/>
              <a:headEnd/>
              <a:tailEnd/>
            </a:ln>
          </p:spPr>
          <p:txBody>
            <a:bodyPr/>
            <a:lstStyle/>
            <a:p>
              <a:endParaRPr lang="en-US">
                <a:latin typeface="Arial" charset="0"/>
                <a:ea typeface="Arial" charset="0"/>
                <a:cs typeface="Arial" charset="0"/>
              </a:endParaRPr>
            </a:p>
          </p:txBody>
        </p:sp>
        <p:sp>
          <p:nvSpPr>
            <p:cNvPr id="2" name="TextBox 1"/>
            <p:cNvSpPr txBox="1"/>
            <p:nvPr/>
          </p:nvSpPr>
          <p:spPr>
            <a:xfrm>
              <a:off x="3154344" y="5188327"/>
              <a:ext cx="3242732" cy="584775"/>
            </a:xfrm>
            <a:prstGeom prst="rect">
              <a:avLst/>
            </a:prstGeom>
            <a:noFill/>
          </p:spPr>
          <p:txBody>
            <a:bodyPr wrap="square" rtlCol="0">
              <a:spAutoFit/>
            </a:bodyPr>
            <a:lstStyle/>
            <a:p>
              <a:pPr algn="ctr"/>
              <a:r>
                <a:rPr lang="en-US" sz="1600" b="1" dirty="0">
                  <a:solidFill>
                    <a:srgbClr val="C00000"/>
                  </a:solidFill>
                  <a:latin typeface="Arial" charset="0"/>
                  <a:ea typeface="Arial" charset="0"/>
                  <a:cs typeface="Arial" charset="0"/>
                </a:rPr>
                <a:t>Conventional</a:t>
              </a:r>
              <a:r>
                <a:rPr lang="en-US" sz="1600" dirty="0">
                  <a:solidFill>
                    <a:srgbClr val="C00000"/>
                  </a:solidFill>
                  <a:latin typeface="Arial" charset="0"/>
                  <a:ea typeface="Arial" charset="0"/>
                  <a:cs typeface="Arial" charset="0"/>
                </a:rPr>
                <a:t> strategy development</a:t>
              </a:r>
            </a:p>
          </p:txBody>
        </p:sp>
      </p:grpSp>
      <p:grpSp>
        <p:nvGrpSpPr>
          <p:cNvPr id="15" name="Group 14"/>
          <p:cNvGrpSpPr/>
          <p:nvPr/>
        </p:nvGrpSpPr>
        <p:grpSpPr>
          <a:xfrm>
            <a:off x="5106989" y="5789991"/>
            <a:ext cx="3754437" cy="821311"/>
            <a:chOff x="5106989" y="5789991"/>
            <a:chExt cx="3754437" cy="821311"/>
          </a:xfrm>
        </p:grpSpPr>
        <p:sp>
          <p:nvSpPr>
            <p:cNvPr id="53" name="Freeform 36"/>
            <p:cNvSpPr>
              <a:spLocks noEditPoints="1"/>
            </p:cNvSpPr>
            <p:nvPr/>
          </p:nvSpPr>
          <p:spPr bwMode="auto">
            <a:xfrm>
              <a:off x="5106989" y="5789991"/>
              <a:ext cx="3754437" cy="312737"/>
            </a:xfrm>
            <a:custGeom>
              <a:avLst/>
              <a:gdLst>
                <a:gd name="T0" fmla="*/ 2147483647 w 3599"/>
                <a:gd name="T1" fmla="*/ 2147483647 h 526"/>
                <a:gd name="T2" fmla="*/ 2147483647 w 3599"/>
                <a:gd name="T3" fmla="*/ 2147483647 h 526"/>
                <a:gd name="T4" fmla="*/ 2147483647 w 3599"/>
                <a:gd name="T5" fmla="*/ 2147483647 h 526"/>
                <a:gd name="T6" fmla="*/ 2147483647 w 3599"/>
                <a:gd name="T7" fmla="*/ 2147483647 h 526"/>
                <a:gd name="T8" fmla="*/ 2147483647 w 3599"/>
                <a:gd name="T9" fmla="*/ 2147483647 h 526"/>
                <a:gd name="T10" fmla="*/ 2147483647 w 3599"/>
                <a:gd name="T11" fmla="*/ 2147483647 h 526"/>
                <a:gd name="T12" fmla="*/ 2147483647 w 3599"/>
                <a:gd name="T13" fmla="*/ 2147483647 h 526"/>
                <a:gd name="T14" fmla="*/ 2147483647 w 3599"/>
                <a:gd name="T15" fmla="*/ 2147483647 h 526"/>
                <a:gd name="T16" fmla="*/ 2147483647 w 3599"/>
                <a:gd name="T17" fmla="*/ 2147483647 h 526"/>
                <a:gd name="T18" fmla="*/ 2147483647 w 3599"/>
                <a:gd name="T19" fmla="*/ 2147483647 h 526"/>
                <a:gd name="T20" fmla="*/ 2147483647 w 3599"/>
                <a:gd name="T21" fmla="*/ 2147483647 h 526"/>
                <a:gd name="T22" fmla="*/ 2147483647 w 3599"/>
                <a:gd name="T23" fmla="*/ 2147483647 h 526"/>
                <a:gd name="T24" fmla="*/ 2147483647 w 3599"/>
                <a:gd name="T25" fmla="*/ 2147483647 h 526"/>
                <a:gd name="T26" fmla="*/ 2147483647 w 3599"/>
                <a:gd name="T27" fmla="*/ 2147483647 h 526"/>
                <a:gd name="T28" fmla="*/ 2147483647 w 3599"/>
                <a:gd name="T29" fmla="*/ 2147483647 h 526"/>
                <a:gd name="T30" fmla="*/ 2147483647 w 3599"/>
                <a:gd name="T31" fmla="*/ 2147483647 h 526"/>
                <a:gd name="T32" fmla="*/ 2147483647 w 3599"/>
                <a:gd name="T33" fmla="*/ 2147483647 h 526"/>
                <a:gd name="T34" fmla="*/ 2147483647 w 3599"/>
                <a:gd name="T35" fmla="*/ 2147483647 h 526"/>
                <a:gd name="T36" fmla="*/ 2147483647 w 3599"/>
                <a:gd name="T37" fmla="*/ 2147483647 h 526"/>
                <a:gd name="T38" fmla="*/ 2147483647 w 3599"/>
                <a:gd name="T39" fmla="*/ 2147483647 h 526"/>
                <a:gd name="T40" fmla="*/ 2147483647 w 3599"/>
                <a:gd name="T41" fmla="*/ 2147483647 h 526"/>
                <a:gd name="T42" fmla="*/ 2147483647 w 3599"/>
                <a:gd name="T43" fmla="*/ 2147483647 h 526"/>
                <a:gd name="T44" fmla="*/ 2147483647 w 3599"/>
                <a:gd name="T45" fmla="*/ 2147483647 h 526"/>
                <a:gd name="T46" fmla="*/ 2147483647 w 3599"/>
                <a:gd name="T47" fmla="*/ 2147483647 h 526"/>
                <a:gd name="T48" fmla="*/ 2147483647 w 3599"/>
                <a:gd name="T49" fmla="*/ 2147483647 h 526"/>
                <a:gd name="T50" fmla="*/ 2147483647 w 3599"/>
                <a:gd name="T51" fmla="*/ 2147483647 h 526"/>
                <a:gd name="T52" fmla="*/ 2147483647 w 3599"/>
                <a:gd name="T53" fmla="*/ 2147483647 h 526"/>
                <a:gd name="T54" fmla="*/ 2147483647 w 3599"/>
                <a:gd name="T55" fmla="*/ 2147483647 h 526"/>
                <a:gd name="T56" fmla="*/ 2147483647 w 3599"/>
                <a:gd name="T57" fmla="*/ 2147483647 h 526"/>
                <a:gd name="T58" fmla="*/ 2147483647 w 3599"/>
                <a:gd name="T59" fmla="*/ 2147483647 h 526"/>
                <a:gd name="T60" fmla="*/ 2147483647 w 3599"/>
                <a:gd name="T61" fmla="*/ 2147483647 h 526"/>
                <a:gd name="T62" fmla="*/ 2147483647 w 3599"/>
                <a:gd name="T63" fmla="*/ 2147483647 h 526"/>
                <a:gd name="T64" fmla="*/ 2147483647 w 3599"/>
                <a:gd name="T65" fmla="*/ 2147483647 h 526"/>
                <a:gd name="T66" fmla="*/ 2147483647 w 3599"/>
                <a:gd name="T67" fmla="*/ 2147483647 h 526"/>
                <a:gd name="T68" fmla="*/ 2147483647 w 3599"/>
                <a:gd name="T69" fmla="*/ 2147483647 h 526"/>
                <a:gd name="T70" fmla="*/ 2147483647 w 3599"/>
                <a:gd name="T71" fmla="*/ 2147483647 h 526"/>
                <a:gd name="T72" fmla="*/ 2147483647 w 3599"/>
                <a:gd name="T73" fmla="*/ 2147483647 h 526"/>
                <a:gd name="T74" fmla="*/ 2147483647 w 3599"/>
                <a:gd name="T75" fmla="*/ 2147483647 h 526"/>
                <a:gd name="T76" fmla="*/ 2147483647 w 3599"/>
                <a:gd name="T77" fmla="*/ 2147483647 h 526"/>
                <a:gd name="T78" fmla="*/ 2147483647 w 3599"/>
                <a:gd name="T79" fmla="*/ 2147483647 h 526"/>
                <a:gd name="T80" fmla="*/ 2147483647 w 3599"/>
                <a:gd name="T81" fmla="*/ 2147483647 h 526"/>
                <a:gd name="T82" fmla="*/ 2147483647 w 3599"/>
                <a:gd name="T83" fmla="*/ 2147483647 h 526"/>
                <a:gd name="T84" fmla="*/ 2147483647 w 3599"/>
                <a:gd name="T85" fmla="*/ 2147483647 h 526"/>
                <a:gd name="T86" fmla="*/ 2147483647 w 3599"/>
                <a:gd name="T87" fmla="*/ 2147483647 h 526"/>
                <a:gd name="T88" fmla="*/ 2147483647 w 3599"/>
                <a:gd name="T89" fmla="*/ 2147483647 h 526"/>
                <a:gd name="T90" fmla="*/ 2147483647 w 3599"/>
                <a:gd name="T91" fmla="*/ 2147483647 h 526"/>
                <a:gd name="T92" fmla="*/ 2147483647 w 3599"/>
                <a:gd name="T93" fmla="*/ 2147483647 h 526"/>
                <a:gd name="T94" fmla="*/ 2147483647 w 3599"/>
                <a:gd name="T95" fmla="*/ 2147483647 h 526"/>
                <a:gd name="T96" fmla="*/ 2147483647 w 3599"/>
                <a:gd name="T97" fmla="*/ 2147483647 h 526"/>
                <a:gd name="T98" fmla="*/ 2147483647 w 3599"/>
                <a:gd name="T99" fmla="*/ 2147483647 h 526"/>
                <a:gd name="T100" fmla="*/ 2147483647 w 3599"/>
                <a:gd name="T101" fmla="*/ 2147483647 h 526"/>
                <a:gd name="T102" fmla="*/ 2147483647 w 3599"/>
                <a:gd name="T103" fmla="*/ 2147483647 h 526"/>
                <a:gd name="T104" fmla="*/ 2147483647 w 3599"/>
                <a:gd name="T105" fmla="*/ 2147483647 h 526"/>
                <a:gd name="T106" fmla="*/ 2147483647 w 3599"/>
                <a:gd name="T107" fmla="*/ 2147483647 h 526"/>
                <a:gd name="T108" fmla="*/ 2147483647 w 3599"/>
                <a:gd name="T109" fmla="*/ 2147483647 h 526"/>
                <a:gd name="T110" fmla="*/ 2147483647 w 3599"/>
                <a:gd name="T111" fmla="*/ 2147483647 h 526"/>
                <a:gd name="T112" fmla="*/ 2147483647 w 3599"/>
                <a:gd name="T113" fmla="*/ 2147483647 h 526"/>
                <a:gd name="T114" fmla="*/ 2147483647 w 3599"/>
                <a:gd name="T115" fmla="*/ 2147483647 h 526"/>
                <a:gd name="T116" fmla="*/ 2147483647 w 3599"/>
                <a:gd name="T117" fmla="*/ 2147483647 h 526"/>
                <a:gd name="T118" fmla="*/ 2147483647 w 3599"/>
                <a:gd name="T119" fmla="*/ 2147483647 h 526"/>
                <a:gd name="T120" fmla="*/ 0 w 3599"/>
                <a:gd name="T121" fmla="*/ 2147483647 h 5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99"/>
                <a:gd name="T184" fmla="*/ 0 h 526"/>
                <a:gd name="T185" fmla="*/ 3599 w 3599"/>
                <a:gd name="T186" fmla="*/ 526 h 5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99" h="526">
                  <a:moveTo>
                    <a:pt x="3598" y="9"/>
                  </a:moveTo>
                  <a:lnTo>
                    <a:pt x="3598" y="9"/>
                  </a:lnTo>
                  <a:cubicBezTo>
                    <a:pt x="3598" y="14"/>
                    <a:pt x="3594" y="17"/>
                    <a:pt x="3590" y="16"/>
                  </a:cubicBezTo>
                  <a:cubicBezTo>
                    <a:pt x="3585" y="16"/>
                    <a:pt x="3582" y="12"/>
                    <a:pt x="3582" y="8"/>
                  </a:cubicBezTo>
                  <a:cubicBezTo>
                    <a:pt x="3583" y="3"/>
                    <a:pt x="3587" y="0"/>
                    <a:pt x="3591" y="0"/>
                  </a:cubicBezTo>
                  <a:cubicBezTo>
                    <a:pt x="3596" y="1"/>
                    <a:pt x="3599" y="5"/>
                    <a:pt x="3598" y="9"/>
                  </a:cubicBezTo>
                  <a:close/>
                  <a:moveTo>
                    <a:pt x="3596" y="41"/>
                  </a:moveTo>
                  <a:lnTo>
                    <a:pt x="3596" y="41"/>
                  </a:lnTo>
                  <a:cubicBezTo>
                    <a:pt x="3596" y="46"/>
                    <a:pt x="3592" y="49"/>
                    <a:pt x="3587" y="48"/>
                  </a:cubicBezTo>
                  <a:cubicBezTo>
                    <a:pt x="3583" y="48"/>
                    <a:pt x="3580" y="44"/>
                    <a:pt x="3580" y="40"/>
                  </a:cubicBezTo>
                  <a:cubicBezTo>
                    <a:pt x="3581" y="35"/>
                    <a:pt x="3584" y="32"/>
                    <a:pt x="3589" y="32"/>
                  </a:cubicBezTo>
                  <a:cubicBezTo>
                    <a:pt x="3593" y="33"/>
                    <a:pt x="3596" y="37"/>
                    <a:pt x="3596" y="41"/>
                  </a:cubicBezTo>
                  <a:close/>
                  <a:moveTo>
                    <a:pt x="3592" y="74"/>
                  </a:moveTo>
                  <a:lnTo>
                    <a:pt x="3592" y="74"/>
                  </a:lnTo>
                  <a:cubicBezTo>
                    <a:pt x="3590" y="79"/>
                    <a:pt x="3586" y="81"/>
                    <a:pt x="3582" y="80"/>
                  </a:cubicBezTo>
                  <a:cubicBezTo>
                    <a:pt x="3577" y="79"/>
                    <a:pt x="3575" y="74"/>
                    <a:pt x="3576" y="70"/>
                  </a:cubicBezTo>
                  <a:cubicBezTo>
                    <a:pt x="3577" y="66"/>
                    <a:pt x="3582" y="63"/>
                    <a:pt x="3586" y="64"/>
                  </a:cubicBezTo>
                  <a:cubicBezTo>
                    <a:pt x="3590" y="66"/>
                    <a:pt x="3593" y="70"/>
                    <a:pt x="3592" y="74"/>
                  </a:cubicBezTo>
                  <a:close/>
                  <a:moveTo>
                    <a:pt x="3584" y="105"/>
                  </a:moveTo>
                  <a:lnTo>
                    <a:pt x="3584" y="106"/>
                  </a:lnTo>
                  <a:cubicBezTo>
                    <a:pt x="3583" y="110"/>
                    <a:pt x="3579" y="112"/>
                    <a:pt x="3574" y="111"/>
                  </a:cubicBezTo>
                  <a:cubicBezTo>
                    <a:pt x="3570" y="110"/>
                    <a:pt x="3568" y="105"/>
                    <a:pt x="3569" y="101"/>
                  </a:cubicBezTo>
                  <a:cubicBezTo>
                    <a:pt x="3570" y="97"/>
                    <a:pt x="3575" y="94"/>
                    <a:pt x="3579" y="96"/>
                  </a:cubicBezTo>
                  <a:cubicBezTo>
                    <a:pt x="3583" y="97"/>
                    <a:pt x="3586" y="101"/>
                    <a:pt x="3584" y="105"/>
                  </a:cubicBezTo>
                  <a:close/>
                  <a:moveTo>
                    <a:pt x="3572" y="137"/>
                  </a:moveTo>
                  <a:lnTo>
                    <a:pt x="3572" y="137"/>
                  </a:lnTo>
                  <a:cubicBezTo>
                    <a:pt x="3570" y="141"/>
                    <a:pt x="3566" y="142"/>
                    <a:pt x="3562" y="140"/>
                  </a:cubicBezTo>
                  <a:cubicBezTo>
                    <a:pt x="3558" y="139"/>
                    <a:pt x="3556" y="134"/>
                    <a:pt x="3558" y="130"/>
                  </a:cubicBezTo>
                  <a:cubicBezTo>
                    <a:pt x="3560" y="126"/>
                    <a:pt x="3565" y="124"/>
                    <a:pt x="3569" y="126"/>
                  </a:cubicBezTo>
                  <a:cubicBezTo>
                    <a:pt x="3573" y="128"/>
                    <a:pt x="3574" y="133"/>
                    <a:pt x="3572" y="137"/>
                  </a:cubicBezTo>
                  <a:close/>
                  <a:moveTo>
                    <a:pt x="3558" y="166"/>
                  </a:moveTo>
                  <a:lnTo>
                    <a:pt x="3558" y="166"/>
                  </a:lnTo>
                  <a:cubicBezTo>
                    <a:pt x="3555" y="170"/>
                    <a:pt x="3550" y="171"/>
                    <a:pt x="3546" y="168"/>
                  </a:cubicBezTo>
                  <a:cubicBezTo>
                    <a:pt x="3543" y="166"/>
                    <a:pt x="3542" y="161"/>
                    <a:pt x="3544" y="157"/>
                  </a:cubicBezTo>
                  <a:cubicBezTo>
                    <a:pt x="3547" y="154"/>
                    <a:pt x="3552" y="153"/>
                    <a:pt x="3555" y="155"/>
                  </a:cubicBezTo>
                  <a:cubicBezTo>
                    <a:pt x="3559" y="158"/>
                    <a:pt x="3560" y="163"/>
                    <a:pt x="3558" y="166"/>
                  </a:cubicBezTo>
                  <a:close/>
                  <a:moveTo>
                    <a:pt x="3540" y="193"/>
                  </a:moveTo>
                  <a:lnTo>
                    <a:pt x="3540" y="193"/>
                  </a:lnTo>
                  <a:cubicBezTo>
                    <a:pt x="3538" y="197"/>
                    <a:pt x="3533" y="198"/>
                    <a:pt x="3529" y="196"/>
                  </a:cubicBezTo>
                  <a:cubicBezTo>
                    <a:pt x="3526" y="193"/>
                    <a:pt x="3525" y="188"/>
                    <a:pt x="3527" y="184"/>
                  </a:cubicBezTo>
                  <a:cubicBezTo>
                    <a:pt x="3530" y="181"/>
                    <a:pt x="3535" y="180"/>
                    <a:pt x="3538" y="182"/>
                  </a:cubicBezTo>
                  <a:cubicBezTo>
                    <a:pt x="3542" y="185"/>
                    <a:pt x="3543" y="190"/>
                    <a:pt x="3540" y="193"/>
                  </a:cubicBezTo>
                  <a:close/>
                  <a:moveTo>
                    <a:pt x="3517" y="218"/>
                  </a:moveTo>
                  <a:lnTo>
                    <a:pt x="3517" y="218"/>
                  </a:lnTo>
                  <a:cubicBezTo>
                    <a:pt x="3514" y="221"/>
                    <a:pt x="3509" y="221"/>
                    <a:pt x="3506" y="218"/>
                  </a:cubicBezTo>
                  <a:cubicBezTo>
                    <a:pt x="3503" y="215"/>
                    <a:pt x="3503" y="210"/>
                    <a:pt x="3507" y="207"/>
                  </a:cubicBezTo>
                  <a:cubicBezTo>
                    <a:pt x="3510" y="204"/>
                    <a:pt x="3515" y="204"/>
                    <a:pt x="3518" y="207"/>
                  </a:cubicBezTo>
                  <a:cubicBezTo>
                    <a:pt x="3521" y="210"/>
                    <a:pt x="3521" y="215"/>
                    <a:pt x="3517" y="218"/>
                  </a:cubicBezTo>
                  <a:close/>
                  <a:moveTo>
                    <a:pt x="3492" y="239"/>
                  </a:moveTo>
                  <a:lnTo>
                    <a:pt x="3492" y="239"/>
                  </a:lnTo>
                  <a:cubicBezTo>
                    <a:pt x="3488" y="242"/>
                    <a:pt x="3483" y="241"/>
                    <a:pt x="3481" y="237"/>
                  </a:cubicBezTo>
                  <a:cubicBezTo>
                    <a:pt x="3478" y="234"/>
                    <a:pt x="3479" y="229"/>
                    <a:pt x="3483" y="226"/>
                  </a:cubicBezTo>
                  <a:cubicBezTo>
                    <a:pt x="3487" y="224"/>
                    <a:pt x="3492" y="225"/>
                    <a:pt x="3494" y="228"/>
                  </a:cubicBezTo>
                  <a:cubicBezTo>
                    <a:pt x="3497" y="232"/>
                    <a:pt x="3496" y="237"/>
                    <a:pt x="3492" y="239"/>
                  </a:cubicBezTo>
                  <a:close/>
                  <a:moveTo>
                    <a:pt x="3463" y="257"/>
                  </a:moveTo>
                  <a:lnTo>
                    <a:pt x="3463" y="257"/>
                  </a:lnTo>
                  <a:cubicBezTo>
                    <a:pt x="3459" y="258"/>
                    <a:pt x="3454" y="256"/>
                    <a:pt x="3453" y="252"/>
                  </a:cubicBezTo>
                  <a:cubicBezTo>
                    <a:pt x="3451" y="248"/>
                    <a:pt x="3453" y="243"/>
                    <a:pt x="3457" y="242"/>
                  </a:cubicBezTo>
                  <a:cubicBezTo>
                    <a:pt x="3461" y="240"/>
                    <a:pt x="3466" y="242"/>
                    <a:pt x="3468" y="246"/>
                  </a:cubicBezTo>
                  <a:cubicBezTo>
                    <a:pt x="3469" y="250"/>
                    <a:pt x="3467" y="255"/>
                    <a:pt x="3463" y="257"/>
                  </a:cubicBezTo>
                  <a:close/>
                  <a:moveTo>
                    <a:pt x="3431" y="268"/>
                  </a:moveTo>
                  <a:lnTo>
                    <a:pt x="3431" y="268"/>
                  </a:lnTo>
                  <a:cubicBezTo>
                    <a:pt x="3427" y="269"/>
                    <a:pt x="3423" y="265"/>
                    <a:pt x="3422" y="261"/>
                  </a:cubicBezTo>
                  <a:cubicBezTo>
                    <a:pt x="3422" y="257"/>
                    <a:pt x="3425" y="253"/>
                    <a:pt x="3429" y="252"/>
                  </a:cubicBezTo>
                  <a:cubicBezTo>
                    <a:pt x="3434" y="252"/>
                    <a:pt x="3438" y="255"/>
                    <a:pt x="3438" y="259"/>
                  </a:cubicBezTo>
                  <a:cubicBezTo>
                    <a:pt x="3439" y="264"/>
                    <a:pt x="3435" y="268"/>
                    <a:pt x="3431" y="268"/>
                  </a:cubicBezTo>
                  <a:close/>
                  <a:moveTo>
                    <a:pt x="3399" y="272"/>
                  </a:moveTo>
                  <a:lnTo>
                    <a:pt x="3399" y="272"/>
                  </a:lnTo>
                  <a:cubicBezTo>
                    <a:pt x="3395" y="273"/>
                    <a:pt x="3391" y="269"/>
                    <a:pt x="3390" y="265"/>
                  </a:cubicBezTo>
                  <a:cubicBezTo>
                    <a:pt x="3390" y="261"/>
                    <a:pt x="3393" y="257"/>
                    <a:pt x="3398" y="256"/>
                  </a:cubicBezTo>
                  <a:cubicBezTo>
                    <a:pt x="3402" y="256"/>
                    <a:pt x="3406" y="259"/>
                    <a:pt x="3406" y="263"/>
                  </a:cubicBezTo>
                  <a:cubicBezTo>
                    <a:pt x="3407" y="268"/>
                    <a:pt x="3404" y="272"/>
                    <a:pt x="3399" y="272"/>
                  </a:cubicBezTo>
                  <a:close/>
                  <a:moveTo>
                    <a:pt x="3366" y="272"/>
                  </a:moveTo>
                  <a:lnTo>
                    <a:pt x="3366" y="272"/>
                  </a:lnTo>
                  <a:cubicBezTo>
                    <a:pt x="3362" y="272"/>
                    <a:pt x="3358" y="269"/>
                    <a:pt x="3358" y="264"/>
                  </a:cubicBezTo>
                  <a:cubicBezTo>
                    <a:pt x="3358" y="260"/>
                    <a:pt x="3362" y="256"/>
                    <a:pt x="3366" y="256"/>
                  </a:cubicBezTo>
                  <a:cubicBezTo>
                    <a:pt x="3371" y="256"/>
                    <a:pt x="3374" y="260"/>
                    <a:pt x="3374" y="264"/>
                  </a:cubicBezTo>
                  <a:cubicBezTo>
                    <a:pt x="3374" y="269"/>
                    <a:pt x="3371" y="272"/>
                    <a:pt x="3366" y="272"/>
                  </a:cubicBezTo>
                  <a:close/>
                  <a:moveTo>
                    <a:pt x="3334" y="272"/>
                  </a:moveTo>
                  <a:lnTo>
                    <a:pt x="3334" y="272"/>
                  </a:lnTo>
                  <a:cubicBezTo>
                    <a:pt x="3330" y="272"/>
                    <a:pt x="3326" y="269"/>
                    <a:pt x="3326" y="264"/>
                  </a:cubicBezTo>
                  <a:cubicBezTo>
                    <a:pt x="3326" y="260"/>
                    <a:pt x="3330" y="256"/>
                    <a:pt x="3334" y="256"/>
                  </a:cubicBezTo>
                  <a:cubicBezTo>
                    <a:pt x="3339" y="256"/>
                    <a:pt x="3342" y="260"/>
                    <a:pt x="3342" y="264"/>
                  </a:cubicBezTo>
                  <a:cubicBezTo>
                    <a:pt x="3342" y="269"/>
                    <a:pt x="3339" y="272"/>
                    <a:pt x="3334" y="272"/>
                  </a:cubicBezTo>
                  <a:close/>
                  <a:moveTo>
                    <a:pt x="3302" y="272"/>
                  </a:moveTo>
                  <a:lnTo>
                    <a:pt x="3302" y="272"/>
                  </a:lnTo>
                  <a:cubicBezTo>
                    <a:pt x="3298" y="272"/>
                    <a:pt x="3294" y="269"/>
                    <a:pt x="3294" y="264"/>
                  </a:cubicBezTo>
                  <a:cubicBezTo>
                    <a:pt x="3294" y="260"/>
                    <a:pt x="3298" y="256"/>
                    <a:pt x="3302" y="256"/>
                  </a:cubicBezTo>
                  <a:cubicBezTo>
                    <a:pt x="3307" y="256"/>
                    <a:pt x="3310" y="260"/>
                    <a:pt x="3310" y="264"/>
                  </a:cubicBezTo>
                  <a:cubicBezTo>
                    <a:pt x="3310" y="269"/>
                    <a:pt x="3307" y="272"/>
                    <a:pt x="3302" y="272"/>
                  </a:cubicBezTo>
                  <a:close/>
                  <a:moveTo>
                    <a:pt x="3270" y="272"/>
                  </a:moveTo>
                  <a:lnTo>
                    <a:pt x="3270" y="272"/>
                  </a:lnTo>
                  <a:cubicBezTo>
                    <a:pt x="3266" y="272"/>
                    <a:pt x="3262" y="269"/>
                    <a:pt x="3262" y="264"/>
                  </a:cubicBezTo>
                  <a:cubicBezTo>
                    <a:pt x="3262" y="260"/>
                    <a:pt x="3266" y="256"/>
                    <a:pt x="3270" y="256"/>
                  </a:cubicBezTo>
                  <a:cubicBezTo>
                    <a:pt x="3275" y="256"/>
                    <a:pt x="3278" y="260"/>
                    <a:pt x="3278" y="264"/>
                  </a:cubicBezTo>
                  <a:cubicBezTo>
                    <a:pt x="3278" y="269"/>
                    <a:pt x="3275" y="272"/>
                    <a:pt x="3270" y="272"/>
                  </a:cubicBezTo>
                  <a:close/>
                  <a:moveTo>
                    <a:pt x="3238" y="272"/>
                  </a:moveTo>
                  <a:lnTo>
                    <a:pt x="3238" y="272"/>
                  </a:lnTo>
                  <a:cubicBezTo>
                    <a:pt x="3234" y="272"/>
                    <a:pt x="3230" y="269"/>
                    <a:pt x="3230" y="264"/>
                  </a:cubicBezTo>
                  <a:cubicBezTo>
                    <a:pt x="3230" y="260"/>
                    <a:pt x="3234" y="256"/>
                    <a:pt x="3238" y="256"/>
                  </a:cubicBezTo>
                  <a:cubicBezTo>
                    <a:pt x="3243" y="256"/>
                    <a:pt x="3246" y="260"/>
                    <a:pt x="3246" y="264"/>
                  </a:cubicBezTo>
                  <a:cubicBezTo>
                    <a:pt x="3246" y="269"/>
                    <a:pt x="3243" y="272"/>
                    <a:pt x="3238" y="272"/>
                  </a:cubicBezTo>
                  <a:close/>
                  <a:moveTo>
                    <a:pt x="3206" y="272"/>
                  </a:moveTo>
                  <a:lnTo>
                    <a:pt x="3206" y="272"/>
                  </a:lnTo>
                  <a:cubicBezTo>
                    <a:pt x="3202" y="272"/>
                    <a:pt x="3198" y="269"/>
                    <a:pt x="3198" y="264"/>
                  </a:cubicBezTo>
                  <a:cubicBezTo>
                    <a:pt x="3198" y="260"/>
                    <a:pt x="3202" y="256"/>
                    <a:pt x="3206" y="256"/>
                  </a:cubicBezTo>
                  <a:cubicBezTo>
                    <a:pt x="3211" y="256"/>
                    <a:pt x="3214" y="260"/>
                    <a:pt x="3214" y="264"/>
                  </a:cubicBezTo>
                  <a:cubicBezTo>
                    <a:pt x="3214" y="269"/>
                    <a:pt x="3211" y="272"/>
                    <a:pt x="3206" y="272"/>
                  </a:cubicBezTo>
                  <a:close/>
                  <a:moveTo>
                    <a:pt x="3174" y="272"/>
                  </a:moveTo>
                  <a:lnTo>
                    <a:pt x="3174" y="272"/>
                  </a:lnTo>
                  <a:cubicBezTo>
                    <a:pt x="3170" y="272"/>
                    <a:pt x="3166" y="269"/>
                    <a:pt x="3166" y="264"/>
                  </a:cubicBezTo>
                  <a:cubicBezTo>
                    <a:pt x="3166" y="260"/>
                    <a:pt x="3170" y="256"/>
                    <a:pt x="3174" y="256"/>
                  </a:cubicBezTo>
                  <a:cubicBezTo>
                    <a:pt x="3179" y="256"/>
                    <a:pt x="3182" y="260"/>
                    <a:pt x="3182" y="264"/>
                  </a:cubicBezTo>
                  <a:cubicBezTo>
                    <a:pt x="3182" y="269"/>
                    <a:pt x="3179" y="272"/>
                    <a:pt x="3174" y="272"/>
                  </a:cubicBezTo>
                  <a:close/>
                  <a:moveTo>
                    <a:pt x="3142" y="272"/>
                  </a:moveTo>
                  <a:lnTo>
                    <a:pt x="3142" y="272"/>
                  </a:lnTo>
                  <a:cubicBezTo>
                    <a:pt x="3138" y="272"/>
                    <a:pt x="3134" y="269"/>
                    <a:pt x="3134" y="264"/>
                  </a:cubicBezTo>
                  <a:cubicBezTo>
                    <a:pt x="3134" y="260"/>
                    <a:pt x="3138" y="256"/>
                    <a:pt x="3142" y="256"/>
                  </a:cubicBezTo>
                  <a:cubicBezTo>
                    <a:pt x="3146" y="256"/>
                    <a:pt x="3150" y="260"/>
                    <a:pt x="3150" y="264"/>
                  </a:cubicBezTo>
                  <a:cubicBezTo>
                    <a:pt x="3150" y="269"/>
                    <a:pt x="3146" y="272"/>
                    <a:pt x="3142" y="272"/>
                  </a:cubicBezTo>
                  <a:close/>
                  <a:moveTo>
                    <a:pt x="3110" y="272"/>
                  </a:moveTo>
                  <a:lnTo>
                    <a:pt x="3110" y="272"/>
                  </a:lnTo>
                  <a:cubicBezTo>
                    <a:pt x="3106" y="272"/>
                    <a:pt x="3102" y="269"/>
                    <a:pt x="3102" y="264"/>
                  </a:cubicBezTo>
                  <a:cubicBezTo>
                    <a:pt x="3102" y="260"/>
                    <a:pt x="3106" y="256"/>
                    <a:pt x="3110" y="256"/>
                  </a:cubicBezTo>
                  <a:cubicBezTo>
                    <a:pt x="3114" y="256"/>
                    <a:pt x="3118" y="260"/>
                    <a:pt x="3118" y="264"/>
                  </a:cubicBezTo>
                  <a:cubicBezTo>
                    <a:pt x="3118" y="269"/>
                    <a:pt x="3114" y="272"/>
                    <a:pt x="3110" y="272"/>
                  </a:cubicBezTo>
                  <a:close/>
                  <a:moveTo>
                    <a:pt x="3078" y="272"/>
                  </a:moveTo>
                  <a:lnTo>
                    <a:pt x="3078" y="272"/>
                  </a:lnTo>
                  <a:cubicBezTo>
                    <a:pt x="3074" y="272"/>
                    <a:pt x="3070" y="269"/>
                    <a:pt x="3070" y="264"/>
                  </a:cubicBezTo>
                  <a:cubicBezTo>
                    <a:pt x="3070" y="260"/>
                    <a:pt x="3074" y="256"/>
                    <a:pt x="3078" y="256"/>
                  </a:cubicBezTo>
                  <a:cubicBezTo>
                    <a:pt x="3082" y="256"/>
                    <a:pt x="3086" y="260"/>
                    <a:pt x="3086" y="264"/>
                  </a:cubicBezTo>
                  <a:cubicBezTo>
                    <a:pt x="3086" y="269"/>
                    <a:pt x="3082" y="272"/>
                    <a:pt x="3078" y="272"/>
                  </a:cubicBezTo>
                  <a:close/>
                  <a:moveTo>
                    <a:pt x="3046" y="272"/>
                  </a:moveTo>
                  <a:lnTo>
                    <a:pt x="3046" y="272"/>
                  </a:lnTo>
                  <a:cubicBezTo>
                    <a:pt x="3041" y="272"/>
                    <a:pt x="3038" y="269"/>
                    <a:pt x="3038" y="264"/>
                  </a:cubicBezTo>
                  <a:cubicBezTo>
                    <a:pt x="3038" y="260"/>
                    <a:pt x="3041" y="256"/>
                    <a:pt x="3046" y="256"/>
                  </a:cubicBezTo>
                  <a:cubicBezTo>
                    <a:pt x="3050" y="256"/>
                    <a:pt x="3054" y="260"/>
                    <a:pt x="3054" y="264"/>
                  </a:cubicBezTo>
                  <a:cubicBezTo>
                    <a:pt x="3054" y="269"/>
                    <a:pt x="3050" y="272"/>
                    <a:pt x="3046" y="272"/>
                  </a:cubicBezTo>
                  <a:close/>
                  <a:moveTo>
                    <a:pt x="3014" y="272"/>
                  </a:moveTo>
                  <a:lnTo>
                    <a:pt x="3014" y="272"/>
                  </a:lnTo>
                  <a:cubicBezTo>
                    <a:pt x="3009" y="272"/>
                    <a:pt x="3006" y="269"/>
                    <a:pt x="3006" y="264"/>
                  </a:cubicBezTo>
                  <a:cubicBezTo>
                    <a:pt x="3006" y="260"/>
                    <a:pt x="3009" y="256"/>
                    <a:pt x="3014" y="256"/>
                  </a:cubicBezTo>
                  <a:cubicBezTo>
                    <a:pt x="3018" y="256"/>
                    <a:pt x="3022" y="260"/>
                    <a:pt x="3022" y="264"/>
                  </a:cubicBezTo>
                  <a:cubicBezTo>
                    <a:pt x="3022" y="269"/>
                    <a:pt x="3018" y="272"/>
                    <a:pt x="3014" y="272"/>
                  </a:cubicBezTo>
                  <a:close/>
                  <a:moveTo>
                    <a:pt x="2982" y="272"/>
                  </a:moveTo>
                  <a:lnTo>
                    <a:pt x="2982" y="272"/>
                  </a:lnTo>
                  <a:cubicBezTo>
                    <a:pt x="2977" y="272"/>
                    <a:pt x="2974" y="269"/>
                    <a:pt x="2974" y="264"/>
                  </a:cubicBezTo>
                  <a:cubicBezTo>
                    <a:pt x="2974" y="260"/>
                    <a:pt x="2977" y="256"/>
                    <a:pt x="2982" y="256"/>
                  </a:cubicBezTo>
                  <a:cubicBezTo>
                    <a:pt x="2986" y="256"/>
                    <a:pt x="2990" y="260"/>
                    <a:pt x="2990" y="264"/>
                  </a:cubicBezTo>
                  <a:cubicBezTo>
                    <a:pt x="2990" y="269"/>
                    <a:pt x="2986" y="272"/>
                    <a:pt x="2982" y="272"/>
                  </a:cubicBezTo>
                  <a:close/>
                  <a:moveTo>
                    <a:pt x="2950" y="272"/>
                  </a:moveTo>
                  <a:lnTo>
                    <a:pt x="2950" y="272"/>
                  </a:lnTo>
                  <a:cubicBezTo>
                    <a:pt x="2945" y="272"/>
                    <a:pt x="2942" y="269"/>
                    <a:pt x="2942" y="264"/>
                  </a:cubicBezTo>
                  <a:cubicBezTo>
                    <a:pt x="2942" y="260"/>
                    <a:pt x="2945" y="256"/>
                    <a:pt x="2950" y="256"/>
                  </a:cubicBezTo>
                  <a:cubicBezTo>
                    <a:pt x="2954" y="256"/>
                    <a:pt x="2958" y="260"/>
                    <a:pt x="2958" y="264"/>
                  </a:cubicBezTo>
                  <a:cubicBezTo>
                    <a:pt x="2958" y="269"/>
                    <a:pt x="2954" y="272"/>
                    <a:pt x="2950" y="272"/>
                  </a:cubicBezTo>
                  <a:close/>
                  <a:moveTo>
                    <a:pt x="2918" y="272"/>
                  </a:moveTo>
                  <a:lnTo>
                    <a:pt x="2918" y="272"/>
                  </a:lnTo>
                  <a:cubicBezTo>
                    <a:pt x="2913" y="272"/>
                    <a:pt x="2910" y="269"/>
                    <a:pt x="2910" y="264"/>
                  </a:cubicBezTo>
                  <a:cubicBezTo>
                    <a:pt x="2910" y="260"/>
                    <a:pt x="2913" y="256"/>
                    <a:pt x="2918" y="256"/>
                  </a:cubicBezTo>
                  <a:cubicBezTo>
                    <a:pt x="2922" y="256"/>
                    <a:pt x="2926" y="260"/>
                    <a:pt x="2926" y="264"/>
                  </a:cubicBezTo>
                  <a:cubicBezTo>
                    <a:pt x="2926" y="269"/>
                    <a:pt x="2922" y="272"/>
                    <a:pt x="2918" y="272"/>
                  </a:cubicBezTo>
                  <a:close/>
                  <a:moveTo>
                    <a:pt x="2886" y="272"/>
                  </a:moveTo>
                  <a:lnTo>
                    <a:pt x="2886" y="272"/>
                  </a:lnTo>
                  <a:cubicBezTo>
                    <a:pt x="2881" y="272"/>
                    <a:pt x="2878" y="269"/>
                    <a:pt x="2878" y="264"/>
                  </a:cubicBezTo>
                  <a:cubicBezTo>
                    <a:pt x="2878" y="260"/>
                    <a:pt x="2881" y="256"/>
                    <a:pt x="2886" y="256"/>
                  </a:cubicBezTo>
                  <a:cubicBezTo>
                    <a:pt x="2890" y="256"/>
                    <a:pt x="2894" y="260"/>
                    <a:pt x="2894" y="264"/>
                  </a:cubicBezTo>
                  <a:cubicBezTo>
                    <a:pt x="2894" y="269"/>
                    <a:pt x="2890" y="272"/>
                    <a:pt x="2886" y="272"/>
                  </a:cubicBezTo>
                  <a:close/>
                  <a:moveTo>
                    <a:pt x="2854" y="272"/>
                  </a:moveTo>
                  <a:lnTo>
                    <a:pt x="2854" y="272"/>
                  </a:lnTo>
                  <a:cubicBezTo>
                    <a:pt x="2849" y="272"/>
                    <a:pt x="2846" y="269"/>
                    <a:pt x="2846" y="264"/>
                  </a:cubicBezTo>
                  <a:cubicBezTo>
                    <a:pt x="2846" y="260"/>
                    <a:pt x="2849" y="256"/>
                    <a:pt x="2854" y="256"/>
                  </a:cubicBezTo>
                  <a:cubicBezTo>
                    <a:pt x="2858" y="256"/>
                    <a:pt x="2862" y="260"/>
                    <a:pt x="2862" y="264"/>
                  </a:cubicBezTo>
                  <a:cubicBezTo>
                    <a:pt x="2862" y="269"/>
                    <a:pt x="2858" y="272"/>
                    <a:pt x="2854" y="272"/>
                  </a:cubicBezTo>
                  <a:close/>
                  <a:moveTo>
                    <a:pt x="2822" y="272"/>
                  </a:moveTo>
                  <a:lnTo>
                    <a:pt x="2822" y="272"/>
                  </a:lnTo>
                  <a:cubicBezTo>
                    <a:pt x="2817" y="272"/>
                    <a:pt x="2814" y="269"/>
                    <a:pt x="2814" y="264"/>
                  </a:cubicBezTo>
                  <a:cubicBezTo>
                    <a:pt x="2814" y="260"/>
                    <a:pt x="2817" y="256"/>
                    <a:pt x="2822" y="256"/>
                  </a:cubicBezTo>
                  <a:cubicBezTo>
                    <a:pt x="2826" y="256"/>
                    <a:pt x="2830" y="260"/>
                    <a:pt x="2830" y="264"/>
                  </a:cubicBezTo>
                  <a:cubicBezTo>
                    <a:pt x="2830" y="269"/>
                    <a:pt x="2826" y="272"/>
                    <a:pt x="2822" y="272"/>
                  </a:cubicBezTo>
                  <a:close/>
                  <a:moveTo>
                    <a:pt x="2790" y="272"/>
                  </a:moveTo>
                  <a:lnTo>
                    <a:pt x="2790" y="272"/>
                  </a:lnTo>
                  <a:cubicBezTo>
                    <a:pt x="2785" y="272"/>
                    <a:pt x="2782" y="269"/>
                    <a:pt x="2782" y="264"/>
                  </a:cubicBezTo>
                  <a:cubicBezTo>
                    <a:pt x="2782" y="260"/>
                    <a:pt x="2785" y="256"/>
                    <a:pt x="2790" y="256"/>
                  </a:cubicBezTo>
                  <a:cubicBezTo>
                    <a:pt x="2794" y="256"/>
                    <a:pt x="2798" y="260"/>
                    <a:pt x="2798" y="264"/>
                  </a:cubicBezTo>
                  <a:cubicBezTo>
                    <a:pt x="2798" y="269"/>
                    <a:pt x="2794" y="272"/>
                    <a:pt x="2790" y="272"/>
                  </a:cubicBezTo>
                  <a:close/>
                  <a:moveTo>
                    <a:pt x="2757" y="272"/>
                  </a:moveTo>
                  <a:lnTo>
                    <a:pt x="2757" y="272"/>
                  </a:lnTo>
                  <a:cubicBezTo>
                    <a:pt x="2753" y="272"/>
                    <a:pt x="2749" y="269"/>
                    <a:pt x="2749" y="264"/>
                  </a:cubicBezTo>
                  <a:cubicBezTo>
                    <a:pt x="2749" y="260"/>
                    <a:pt x="2753" y="256"/>
                    <a:pt x="2757" y="256"/>
                  </a:cubicBezTo>
                  <a:cubicBezTo>
                    <a:pt x="2762" y="256"/>
                    <a:pt x="2765" y="260"/>
                    <a:pt x="2765" y="264"/>
                  </a:cubicBezTo>
                  <a:cubicBezTo>
                    <a:pt x="2765" y="269"/>
                    <a:pt x="2762" y="272"/>
                    <a:pt x="2757" y="272"/>
                  </a:cubicBezTo>
                  <a:close/>
                  <a:moveTo>
                    <a:pt x="2725" y="272"/>
                  </a:moveTo>
                  <a:lnTo>
                    <a:pt x="2725" y="272"/>
                  </a:lnTo>
                  <a:cubicBezTo>
                    <a:pt x="2721" y="272"/>
                    <a:pt x="2717" y="269"/>
                    <a:pt x="2717" y="264"/>
                  </a:cubicBezTo>
                  <a:cubicBezTo>
                    <a:pt x="2717" y="260"/>
                    <a:pt x="2721" y="256"/>
                    <a:pt x="2725" y="256"/>
                  </a:cubicBezTo>
                  <a:cubicBezTo>
                    <a:pt x="2730" y="256"/>
                    <a:pt x="2733" y="260"/>
                    <a:pt x="2733" y="264"/>
                  </a:cubicBezTo>
                  <a:cubicBezTo>
                    <a:pt x="2733" y="269"/>
                    <a:pt x="2730" y="272"/>
                    <a:pt x="2725" y="272"/>
                  </a:cubicBezTo>
                  <a:close/>
                  <a:moveTo>
                    <a:pt x="2693" y="272"/>
                  </a:moveTo>
                  <a:lnTo>
                    <a:pt x="2693" y="272"/>
                  </a:lnTo>
                  <a:cubicBezTo>
                    <a:pt x="2689" y="272"/>
                    <a:pt x="2685" y="269"/>
                    <a:pt x="2685" y="264"/>
                  </a:cubicBezTo>
                  <a:cubicBezTo>
                    <a:pt x="2685" y="260"/>
                    <a:pt x="2689" y="256"/>
                    <a:pt x="2693" y="256"/>
                  </a:cubicBezTo>
                  <a:cubicBezTo>
                    <a:pt x="2698" y="256"/>
                    <a:pt x="2701" y="260"/>
                    <a:pt x="2701" y="264"/>
                  </a:cubicBezTo>
                  <a:cubicBezTo>
                    <a:pt x="2701" y="269"/>
                    <a:pt x="2698" y="272"/>
                    <a:pt x="2693" y="272"/>
                  </a:cubicBezTo>
                  <a:close/>
                  <a:moveTo>
                    <a:pt x="2661" y="272"/>
                  </a:moveTo>
                  <a:lnTo>
                    <a:pt x="2661" y="272"/>
                  </a:lnTo>
                  <a:cubicBezTo>
                    <a:pt x="2657" y="272"/>
                    <a:pt x="2653" y="269"/>
                    <a:pt x="2653" y="264"/>
                  </a:cubicBezTo>
                  <a:cubicBezTo>
                    <a:pt x="2653" y="260"/>
                    <a:pt x="2657" y="256"/>
                    <a:pt x="2661" y="256"/>
                  </a:cubicBezTo>
                  <a:cubicBezTo>
                    <a:pt x="2666" y="256"/>
                    <a:pt x="2669" y="260"/>
                    <a:pt x="2669" y="264"/>
                  </a:cubicBezTo>
                  <a:cubicBezTo>
                    <a:pt x="2669" y="269"/>
                    <a:pt x="2666" y="272"/>
                    <a:pt x="2661" y="272"/>
                  </a:cubicBezTo>
                  <a:close/>
                  <a:moveTo>
                    <a:pt x="2629" y="272"/>
                  </a:moveTo>
                  <a:lnTo>
                    <a:pt x="2629" y="272"/>
                  </a:lnTo>
                  <a:cubicBezTo>
                    <a:pt x="2625" y="272"/>
                    <a:pt x="2621" y="269"/>
                    <a:pt x="2621" y="264"/>
                  </a:cubicBezTo>
                  <a:cubicBezTo>
                    <a:pt x="2621" y="260"/>
                    <a:pt x="2625" y="256"/>
                    <a:pt x="2629" y="256"/>
                  </a:cubicBezTo>
                  <a:cubicBezTo>
                    <a:pt x="2634" y="256"/>
                    <a:pt x="2637" y="260"/>
                    <a:pt x="2637" y="264"/>
                  </a:cubicBezTo>
                  <a:cubicBezTo>
                    <a:pt x="2637" y="269"/>
                    <a:pt x="2634" y="272"/>
                    <a:pt x="2629" y="272"/>
                  </a:cubicBezTo>
                  <a:close/>
                  <a:moveTo>
                    <a:pt x="2597" y="272"/>
                  </a:moveTo>
                  <a:lnTo>
                    <a:pt x="2597" y="272"/>
                  </a:lnTo>
                  <a:cubicBezTo>
                    <a:pt x="2593" y="272"/>
                    <a:pt x="2589" y="269"/>
                    <a:pt x="2589" y="264"/>
                  </a:cubicBezTo>
                  <a:cubicBezTo>
                    <a:pt x="2589" y="260"/>
                    <a:pt x="2593" y="256"/>
                    <a:pt x="2597" y="256"/>
                  </a:cubicBezTo>
                  <a:cubicBezTo>
                    <a:pt x="2602" y="256"/>
                    <a:pt x="2605" y="260"/>
                    <a:pt x="2605" y="264"/>
                  </a:cubicBezTo>
                  <a:cubicBezTo>
                    <a:pt x="2605" y="269"/>
                    <a:pt x="2602" y="272"/>
                    <a:pt x="2597" y="272"/>
                  </a:cubicBezTo>
                  <a:close/>
                  <a:moveTo>
                    <a:pt x="2565" y="272"/>
                  </a:moveTo>
                  <a:lnTo>
                    <a:pt x="2565" y="272"/>
                  </a:lnTo>
                  <a:cubicBezTo>
                    <a:pt x="2561" y="272"/>
                    <a:pt x="2557" y="269"/>
                    <a:pt x="2557" y="264"/>
                  </a:cubicBezTo>
                  <a:cubicBezTo>
                    <a:pt x="2557" y="260"/>
                    <a:pt x="2561" y="256"/>
                    <a:pt x="2565" y="256"/>
                  </a:cubicBezTo>
                  <a:cubicBezTo>
                    <a:pt x="2570" y="256"/>
                    <a:pt x="2573" y="260"/>
                    <a:pt x="2573" y="264"/>
                  </a:cubicBezTo>
                  <a:cubicBezTo>
                    <a:pt x="2573" y="269"/>
                    <a:pt x="2570" y="272"/>
                    <a:pt x="2565" y="272"/>
                  </a:cubicBezTo>
                  <a:close/>
                  <a:moveTo>
                    <a:pt x="2533" y="272"/>
                  </a:moveTo>
                  <a:lnTo>
                    <a:pt x="2533" y="272"/>
                  </a:lnTo>
                  <a:cubicBezTo>
                    <a:pt x="2529" y="272"/>
                    <a:pt x="2525" y="269"/>
                    <a:pt x="2525" y="264"/>
                  </a:cubicBezTo>
                  <a:cubicBezTo>
                    <a:pt x="2525" y="260"/>
                    <a:pt x="2529" y="256"/>
                    <a:pt x="2533" y="256"/>
                  </a:cubicBezTo>
                  <a:cubicBezTo>
                    <a:pt x="2538" y="256"/>
                    <a:pt x="2541" y="260"/>
                    <a:pt x="2541" y="264"/>
                  </a:cubicBezTo>
                  <a:cubicBezTo>
                    <a:pt x="2541" y="269"/>
                    <a:pt x="2538" y="272"/>
                    <a:pt x="2533" y="272"/>
                  </a:cubicBezTo>
                  <a:close/>
                  <a:moveTo>
                    <a:pt x="2501" y="272"/>
                  </a:moveTo>
                  <a:lnTo>
                    <a:pt x="2501" y="272"/>
                  </a:lnTo>
                  <a:cubicBezTo>
                    <a:pt x="2497" y="272"/>
                    <a:pt x="2493" y="269"/>
                    <a:pt x="2493" y="264"/>
                  </a:cubicBezTo>
                  <a:cubicBezTo>
                    <a:pt x="2493" y="260"/>
                    <a:pt x="2497" y="256"/>
                    <a:pt x="2501" y="256"/>
                  </a:cubicBezTo>
                  <a:cubicBezTo>
                    <a:pt x="2506" y="256"/>
                    <a:pt x="2509" y="260"/>
                    <a:pt x="2509" y="264"/>
                  </a:cubicBezTo>
                  <a:cubicBezTo>
                    <a:pt x="2509" y="269"/>
                    <a:pt x="2506" y="272"/>
                    <a:pt x="2501" y="272"/>
                  </a:cubicBezTo>
                  <a:close/>
                  <a:moveTo>
                    <a:pt x="2469" y="272"/>
                  </a:moveTo>
                  <a:lnTo>
                    <a:pt x="2469" y="272"/>
                  </a:lnTo>
                  <a:cubicBezTo>
                    <a:pt x="2465" y="272"/>
                    <a:pt x="2461" y="269"/>
                    <a:pt x="2461" y="264"/>
                  </a:cubicBezTo>
                  <a:cubicBezTo>
                    <a:pt x="2461" y="260"/>
                    <a:pt x="2465" y="256"/>
                    <a:pt x="2469" y="256"/>
                  </a:cubicBezTo>
                  <a:cubicBezTo>
                    <a:pt x="2473" y="256"/>
                    <a:pt x="2477" y="260"/>
                    <a:pt x="2477" y="264"/>
                  </a:cubicBezTo>
                  <a:cubicBezTo>
                    <a:pt x="2477" y="269"/>
                    <a:pt x="2473" y="272"/>
                    <a:pt x="2469" y="272"/>
                  </a:cubicBezTo>
                  <a:close/>
                  <a:moveTo>
                    <a:pt x="2437" y="272"/>
                  </a:moveTo>
                  <a:lnTo>
                    <a:pt x="2437" y="272"/>
                  </a:lnTo>
                  <a:cubicBezTo>
                    <a:pt x="2433" y="272"/>
                    <a:pt x="2429" y="269"/>
                    <a:pt x="2429" y="264"/>
                  </a:cubicBezTo>
                  <a:cubicBezTo>
                    <a:pt x="2429" y="260"/>
                    <a:pt x="2433" y="256"/>
                    <a:pt x="2437" y="256"/>
                  </a:cubicBezTo>
                  <a:cubicBezTo>
                    <a:pt x="2441" y="256"/>
                    <a:pt x="2445" y="260"/>
                    <a:pt x="2445" y="264"/>
                  </a:cubicBezTo>
                  <a:cubicBezTo>
                    <a:pt x="2445" y="269"/>
                    <a:pt x="2441" y="272"/>
                    <a:pt x="2437" y="272"/>
                  </a:cubicBezTo>
                  <a:close/>
                  <a:moveTo>
                    <a:pt x="2405" y="272"/>
                  </a:moveTo>
                  <a:lnTo>
                    <a:pt x="2405" y="272"/>
                  </a:lnTo>
                  <a:cubicBezTo>
                    <a:pt x="2401" y="272"/>
                    <a:pt x="2397" y="269"/>
                    <a:pt x="2397" y="264"/>
                  </a:cubicBezTo>
                  <a:cubicBezTo>
                    <a:pt x="2397" y="260"/>
                    <a:pt x="2401" y="256"/>
                    <a:pt x="2405" y="256"/>
                  </a:cubicBezTo>
                  <a:cubicBezTo>
                    <a:pt x="2409" y="256"/>
                    <a:pt x="2413" y="260"/>
                    <a:pt x="2413" y="264"/>
                  </a:cubicBezTo>
                  <a:cubicBezTo>
                    <a:pt x="2413" y="269"/>
                    <a:pt x="2409" y="272"/>
                    <a:pt x="2405" y="272"/>
                  </a:cubicBezTo>
                  <a:close/>
                  <a:moveTo>
                    <a:pt x="2373" y="272"/>
                  </a:moveTo>
                  <a:lnTo>
                    <a:pt x="2373" y="272"/>
                  </a:lnTo>
                  <a:cubicBezTo>
                    <a:pt x="2368" y="272"/>
                    <a:pt x="2365" y="269"/>
                    <a:pt x="2365" y="264"/>
                  </a:cubicBezTo>
                  <a:cubicBezTo>
                    <a:pt x="2365" y="260"/>
                    <a:pt x="2368" y="256"/>
                    <a:pt x="2373" y="256"/>
                  </a:cubicBezTo>
                  <a:cubicBezTo>
                    <a:pt x="2377" y="256"/>
                    <a:pt x="2381" y="260"/>
                    <a:pt x="2381" y="264"/>
                  </a:cubicBezTo>
                  <a:cubicBezTo>
                    <a:pt x="2381" y="269"/>
                    <a:pt x="2377" y="272"/>
                    <a:pt x="2373" y="272"/>
                  </a:cubicBezTo>
                  <a:close/>
                  <a:moveTo>
                    <a:pt x="2341" y="272"/>
                  </a:moveTo>
                  <a:lnTo>
                    <a:pt x="2341" y="272"/>
                  </a:lnTo>
                  <a:cubicBezTo>
                    <a:pt x="2336" y="272"/>
                    <a:pt x="2333" y="269"/>
                    <a:pt x="2333" y="264"/>
                  </a:cubicBezTo>
                  <a:cubicBezTo>
                    <a:pt x="2333" y="260"/>
                    <a:pt x="2336" y="256"/>
                    <a:pt x="2341" y="256"/>
                  </a:cubicBezTo>
                  <a:cubicBezTo>
                    <a:pt x="2345" y="256"/>
                    <a:pt x="2349" y="260"/>
                    <a:pt x="2349" y="264"/>
                  </a:cubicBezTo>
                  <a:cubicBezTo>
                    <a:pt x="2349" y="269"/>
                    <a:pt x="2345" y="272"/>
                    <a:pt x="2341" y="272"/>
                  </a:cubicBezTo>
                  <a:close/>
                  <a:moveTo>
                    <a:pt x="2309" y="272"/>
                  </a:moveTo>
                  <a:lnTo>
                    <a:pt x="2309" y="272"/>
                  </a:lnTo>
                  <a:cubicBezTo>
                    <a:pt x="2304" y="272"/>
                    <a:pt x="2301" y="269"/>
                    <a:pt x="2301" y="264"/>
                  </a:cubicBezTo>
                  <a:cubicBezTo>
                    <a:pt x="2301" y="260"/>
                    <a:pt x="2304" y="256"/>
                    <a:pt x="2309" y="256"/>
                  </a:cubicBezTo>
                  <a:cubicBezTo>
                    <a:pt x="2313" y="256"/>
                    <a:pt x="2317" y="260"/>
                    <a:pt x="2317" y="264"/>
                  </a:cubicBezTo>
                  <a:cubicBezTo>
                    <a:pt x="2317" y="269"/>
                    <a:pt x="2313" y="272"/>
                    <a:pt x="2309" y="272"/>
                  </a:cubicBezTo>
                  <a:close/>
                  <a:moveTo>
                    <a:pt x="2277" y="272"/>
                  </a:moveTo>
                  <a:lnTo>
                    <a:pt x="2277" y="272"/>
                  </a:lnTo>
                  <a:cubicBezTo>
                    <a:pt x="2272" y="272"/>
                    <a:pt x="2269" y="269"/>
                    <a:pt x="2269" y="264"/>
                  </a:cubicBezTo>
                  <a:cubicBezTo>
                    <a:pt x="2269" y="260"/>
                    <a:pt x="2272" y="256"/>
                    <a:pt x="2277" y="256"/>
                  </a:cubicBezTo>
                  <a:cubicBezTo>
                    <a:pt x="2281" y="256"/>
                    <a:pt x="2285" y="260"/>
                    <a:pt x="2285" y="264"/>
                  </a:cubicBezTo>
                  <a:cubicBezTo>
                    <a:pt x="2285" y="269"/>
                    <a:pt x="2281" y="272"/>
                    <a:pt x="2277" y="272"/>
                  </a:cubicBezTo>
                  <a:close/>
                  <a:moveTo>
                    <a:pt x="2245" y="272"/>
                  </a:moveTo>
                  <a:lnTo>
                    <a:pt x="2245" y="272"/>
                  </a:lnTo>
                  <a:cubicBezTo>
                    <a:pt x="2240" y="272"/>
                    <a:pt x="2237" y="269"/>
                    <a:pt x="2237" y="264"/>
                  </a:cubicBezTo>
                  <a:cubicBezTo>
                    <a:pt x="2237" y="260"/>
                    <a:pt x="2240" y="256"/>
                    <a:pt x="2245" y="256"/>
                  </a:cubicBezTo>
                  <a:cubicBezTo>
                    <a:pt x="2249" y="256"/>
                    <a:pt x="2253" y="260"/>
                    <a:pt x="2253" y="264"/>
                  </a:cubicBezTo>
                  <a:cubicBezTo>
                    <a:pt x="2253" y="269"/>
                    <a:pt x="2249" y="272"/>
                    <a:pt x="2245" y="272"/>
                  </a:cubicBezTo>
                  <a:close/>
                  <a:moveTo>
                    <a:pt x="2213" y="272"/>
                  </a:moveTo>
                  <a:lnTo>
                    <a:pt x="2213" y="272"/>
                  </a:lnTo>
                  <a:cubicBezTo>
                    <a:pt x="2208" y="272"/>
                    <a:pt x="2205" y="269"/>
                    <a:pt x="2205" y="264"/>
                  </a:cubicBezTo>
                  <a:cubicBezTo>
                    <a:pt x="2205" y="260"/>
                    <a:pt x="2208" y="256"/>
                    <a:pt x="2213" y="256"/>
                  </a:cubicBezTo>
                  <a:cubicBezTo>
                    <a:pt x="2217" y="256"/>
                    <a:pt x="2221" y="260"/>
                    <a:pt x="2221" y="264"/>
                  </a:cubicBezTo>
                  <a:cubicBezTo>
                    <a:pt x="2221" y="269"/>
                    <a:pt x="2217" y="272"/>
                    <a:pt x="2213" y="272"/>
                  </a:cubicBezTo>
                  <a:close/>
                  <a:moveTo>
                    <a:pt x="2181" y="272"/>
                  </a:moveTo>
                  <a:lnTo>
                    <a:pt x="2181" y="272"/>
                  </a:lnTo>
                  <a:cubicBezTo>
                    <a:pt x="2176" y="272"/>
                    <a:pt x="2173" y="269"/>
                    <a:pt x="2173" y="264"/>
                  </a:cubicBezTo>
                  <a:cubicBezTo>
                    <a:pt x="2173" y="260"/>
                    <a:pt x="2176" y="256"/>
                    <a:pt x="2181" y="256"/>
                  </a:cubicBezTo>
                  <a:cubicBezTo>
                    <a:pt x="2185" y="256"/>
                    <a:pt x="2189" y="260"/>
                    <a:pt x="2189" y="264"/>
                  </a:cubicBezTo>
                  <a:cubicBezTo>
                    <a:pt x="2189" y="269"/>
                    <a:pt x="2185" y="272"/>
                    <a:pt x="2181" y="272"/>
                  </a:cubicBezTo>
                  <a:close/>
                  <a:moveTo>
                    <a:pt x="2149" y="272"/>
                  </a:moveTo>
                  <a:lnTo>
                    <a:pt x="2149" y="272"/>
                  </a:lnTo>
                  <a:cubicBezTo>
                    <a:pt x="2144" y="272"/>
                    <a:pt x="2141" y="269"/>
                    <a:pt x="2141" y="264"/>
                  </a:cubicBezTo>
                  <a:cubicBezTo>
                    <a:pt x="2141" y="260"/>
                    <a:pt x="2144" y="256"/>
                    <a:pt x="2149" y="256"/>
                  </a:cubicBezTo>
                  <a:cubicBezTo>
                    <a:pt x="2153" y="256"/>
                    <a:pt x="2157" y="260"/>
                    <a:pt x="2157" y="264"/>
                  </a:cubicBezTo>
                  <a:cubicBezTo>
                    <a:pt x="2157" y="269"/>
                    <a:pt x="2153" y="272"/>
                    <a:pt x="2149" y="272"/>
                  </a:cubicBezTo>
                  <a:close/>
                  <a:moveTo>
                    <a:pt x="2117" y="272"/>
                  </a:moveTo>
                  <a:lnTo>
                    <a:pt x="2117" y="272"/>
                  </a:lnTo>
                  <a:cubicBezTo>
                    <a:pt x="2112" y="272"/>
                    <a:pt x="2109" y="269"/>
                    <a:pt x="2109" y="264"/>
                  </a:cubicBezTo>
                  <a:cubicBezTo>
                    <a:pt x="2109" y="260"/>
                    <a:pt x="2112" y="256"/>
                    <a:pt x="2117" y="256"/>
                  </a:cubicBezTo>
                  <a:cubicBezTo>
                    <a:pt x="2121" y="256"/>
                    <a:pt x="2125" y="260"/>
                    <a:pt x="2125" y="264"/>
                  </a:cubicBezTo>
                  <a:cubicBezTo>
                    <a:pt x="2125" y="269"/>
                    <a:pt x="2121" y="272"/>
                    <a:pt x="2117" y="272"/>
                  </a:cubicBezTo>
                  <a:close/>
                  <a:moveTo>
                    <a:pt x="2084" y="272"/>
                  </a:moveTo>
                  <a:lnTo>
                    <a:pt x="2084" y="272"/>
                  </a:lnTo>
                  <a:cubicBezTo>
                    <a:pt x="2080" y="272"/>
                    <a:pt x="2076" y="269"/>
                    <a:pt x="2076" y="264"/>
                  </a:cubicBezTo>
                  <a:cubicBezTo>
                    <a:pt x="2076" y="260"/>
                    <a:pt x="2080" y="256"/>
                    <a:pt x="2084" y="256"/>
                  </a:cubicBezTo>
                  <a:cubicBezTo>
                    <a:pt x="2089" y="256"/>
                    <a:pt x="2092" y="260"/>
                    <a:pt x="2092" y="264"/>
                  </a:cubicBezTo>
                  <a:cubicBezTo>
                    <a:pt x="2092" y="269"/>
                    <a:pt x="2089" y="272"/>
                    <a:pt x="2084" y="272"/>
                  </a:cubicBezTo>
                  <a:close/>
                  <a:moveTo>
                    <a:pt x="2052" y="272"/>
                  </a:moveTo>
                  <a:lnTo>
                    <a:pt x="2052" y="272"/>
                  </a:lnTo>
                  <a:cubicBezTo>
                    <a:pt x="2048" y="272"/>
                    <a:pt x="2044" y="269"/>
                    <a:pt x="2044" y="264"/>
                  </a:cubicBezTo>
                  <a:cubicBezTo>
                    <a:pt x="2044" y="260"/>
                    <a:pt x="2048" y="256"/>
                    <a:pt x="2052" y="256"/>
                  </a:cubicBezTo>
                  <a:cubicBezTo>
                    <a:pt x="2057" y="256"/>
                    <a:pt x="2060" y="260"/>
                    <a:pt x="2060" y="264"/>
                  </a:cubicBezTo>
                  <a:cubicBezTo>
                    <a:pt x="2060" y="269"/>
                    <a:pt x="2057" y="272"/>
                    <a:pt x="2052" y="272"/>
                  </a:cubicBezTo>
                  <a:close/>
                  <a:moveTo>
                    <a:pt x="2020" y="272"/>
                  </a:moveTo>
                  <a:lnTo>
                    <a:pt x="2020" y="272"/>
                  </a:lnTo>
                  <a:cubicBezTo>
                    <a:pt x="2016" y="272"/>
                    <a:pt x="2012" y="269"/>
                    <a:pt x="2012" y="264"/>
                  </a:cubicBezTo>
                  <a:cubicBezTo>
                    <a:pt x="2012" y="260"/>
                    <a:pt x="2016" y="256"/>
                    <a:pt x="2020" y="256"/>
                  </a:cubicBezTo>
                  <a:cubicBezTo>
                    <a:pt x="2025" y="256"/>
                    <a:pt x="2028" y="260"/>
                    <a:pt x="2028" y="264"/>
                  </a:cubicBezTo>
                  <a:cubicBezTo>
                    <a:pt x="2028" y="269"/>
                    <a:pt x="2025" y="272"/>
                    <a:pt x="2020" y="272"/>
                  </a:cubicBezTo>
                  <a:close/>
                  <a:moveTo>
                    <a:pt x="1988" y="272"/>
                  </a:moveTo>
                  <a:lnTo>
                    <a:pt x="1988" y="272"/>
                  </a:lnTo>
                  <a:cubicBezTo>
                    <a:pt x="1984" y="272"/>
                    <a:pt x="1980" y="269"/>
                    <a:pt x="1980" y="264"/>
                  </a:cubicBezTo>
                  <a:cubicBezTo>
                    <a:pt x="1980" y="260"/>
                    <a:pt x="1984" y="256"/>
                    <a:pt x="1988" y="256"/>
                  </a:cubicBezTo>
                  <a:cubicBezTo>
                    <a:pt x="1993" y="256"/>
                    <a:pt x="1996" y="260"/>
                    <a:pt x="1996" y="264"/>
                  </a:cubicBezTo>
                  <a:cubicBezTo>
                    <a:pt x="1996" y="269"/>
                    <a:pt x="1993" y="272"/>
                    <a:pt x="1988" y="272"/>
                  </a:cubicBezTo>
                  <a:close/>
                  <a:moveTo>
                    <a:pt x="1956" y="272"/>
                  </a:moveTo>
                  <a:lnTo>
                    <a:pt x="1956" y="272"/>
                  </a:lnTo>
                  <a:cubicBezTo>
                    <a:pt x="1952" y="272"/>
                    <a:pt x="1948" y="269"/>
                    <a:pt x="1948" y="264"/>
                  </a:cubicBezTo>
                  <a:cubicBezTo>
                    <a:pt x="1948" y="260"/>
                    <a:pt x="1952" y="256"/>
                    <a:pt x="1956" y="256"/>
                  </a:cubicBezTo>
                  <a:cubicBezTo>
                    <a:pt x="1961" y="256"/>
                    <a:pt x="1964" y="260"/>
                    <a:pt x="1964" y="264"/>
                  </a:cubicBezTo>
                  <a:cubicBezTo>
                    <a:pt x="1964" y="269"/>
                    <a:pt x="1961" y="272"/>
                    <a:pt x="1956" y="272"/>
                  </a:cubicBezTo>
                  <a:close/>
                  <a:moveTo>
                    <a:pt x="1925" y="272"/>
                  </a:moveTo>
                  <a:lnTo>
                    <a:pt x="1925" y="272"/>
                  </a:lnTo>
                  <a:cubicBezTo>
                    <a:pt x="1921" y="273"/>
                    <a:pt x="1917" y="270"/>
                    <a:pt x="1916" y="265"/>
                  </a:cubicBezTo>
                  <a:cubicBezTo>
                    <a:pt x="1916" y="261"/>
                    <a:pt x="1919" y="257"/>
                    <a:pt x="1923" y="257"/>
                  </a:cubicBezTo>
                  <a:cubicBezTo>
                    <a:pt x="1928" y="256"/>
                    <a:pt x="1932" y="259"/>
                    <a:pt x="1932" y="264"/>
                  </a:cubicBezTo>
                  <a:cubicBezTo>
                    <a:pt x="1933" y="268"/>
                    <a:pt x="1929" y="272"/>
                    <a:pt x="1925" y="272"/>
                  </a:cubicBezTo>
                  <a:close/>
                  <a:moveTo>
                    <a:pt x="1893" y="277"/>
                  </a:moveTo>
                  <a:lnTo>
                    <a:pt x="1893" y="277"/>
                  </a:lnTo>
                  <a:cubicBezTo>
                    <a:pt x="1889" y="277"/>
                    <a:pt x="1885" y="274"/>
                    <a:pt x="1884" y="269"/>
                  </a:cubicBezTo>
                  <a:cubicBezTo>
                    <a:pt x="1884" y="265"/>
                    <a:pt x="1887" y="261"/>
                    <a:pt x="1892" y="261"/>
                  </a:cubicBezTo>
                  <a:cubicBezTo>
                    <a:pt x="1896" y="260"/>
                    <a:pt x="1900" y="263"/>
                    <a:pt x="1900" y="268"/>
                  </a:cubicBezTo>
                  <a:cubicBezTo>
                    <a:pt x="1901" y="272"/>
                    <a:pt x="1898" y="276"/>
                    <a:pt x="1893" y="277"/>
                  </a:cubicBezTo>
                  <a:close/>
                  <a:moveTo>
                    <a:pt x="1865" y="286"/>
                  </a:moveTo>
                  <a:lnTo>
                    <a:pt x="1865" y="286"/>
                  </a:lnTo>
                  <a:cubicBezTo>
                    <a:pt x="1861" y="288"/>
                    <a:pt x="1856" y="286"/>
                    <a:pt x="1855" y="282"/>
                  </a:cubicBezTo>
                  <a:cubicBezTo>
                    <a:pt x="1853" y="278"/>
                    <a:pt x="1855" y="273"/>
                    <a:pt x="1859" y="271"/>
                  </a:cubicBezTo>
                  <a:cubicBezTo>
                    <a:pt x="1864" y="270"/>
                    <a:pt x="1868" y="272"/>
                    <a:pt x="1870" y="276"/>
                  </a:cubicBezTo>
                  <a:cubicBezTo>
                    <a:pt x="1871" y="280"/>
                    <a:pt x="1869" y="285"/>
                    <a:pt x="1865" y="286"/>
                  </a:cubicBezTo>
                  <a:close/>
                  <a:moveTo>
                    <a:pt x="1839" y="301"/>
                  </a:moveTo>
                  <a:lnTo>
                    <a:pt x="1839" y="301"/>
                  </a:lnTo>
                  <a:cubicBezTo>
                    <a:pt x="1836" y="304"/>
                    <a:pt x="1831" y="303"/>
                    <a:pt x="1828" y="299"/>
                  </a:cubicBezTo>
                  <a:cubicBezTo>
                    <a:pt x="1826" y="295"/>
                    <a:pt x="1826" y="290"/>
                    <a:pt x="1830" y="288"/>
                  </a:cubicBezTo>
                  <a:cubicBezTo>
                    <a:pt x="1834" y="285"/>
                    <a:pt x="1839" y="286"/>
                    <a:pt x="1841" y="290"/>
                  </a:cubicBezTo>
                  <a:cubicBezTo>
                    <a:pt x="1844" y="294"/>
                    <a:pt x="1843" y="299"/>
                    <a:pt x="1839" y="301"/>
                  </a:cubicBezTo>
                  <a:close/>
                  <a:moveTo>
                    <a:pt x="1815" y="320"/>
                  </a:moveTo>
                  <a:lnTo>
                    <a:pt x="1815" y="320"/>
                  </a:lnTo>
                  <a:cubicBezTo>
                    <a:pt x="1812" y="323"/>
                    <a:pt x="1807" y="323"/>
                    <a:pt x="1804" y="320"/>
                  </a:cubicBezTo>
                  <a:cubicBezTo>
                    <a:pt x="1801" y="317"/>
                    <a:pt x="1801" y="312"/>
                    <a:pt x="1804" y="309"/>
                  </a:cubicBezTo>
                  <a:cubicBezTo>
                    <a:pt x="1808" y="306"/>
                    <a:pt x="1813" y="306"/>
                    <a:pt x="1816" y="309"/>
                  </a:cubicBezTo>
                  <a:cubicBezTo>
                    <a:pt x="1819" y="312"/>
                    <a:pt x="1818" y="317"/>
                    <a:pt x="1815" y="320"/>
                  </a:cubicBezTo>
                  <a:close/>
                  <a:moveTo>
                    <a:pt x="1793" y="344"/>
                  </a:moveTo>
                  <a:lnTo>
                    <a:pt x="1793" y="344"/>
                  </a:lnTo>
                  <a:cubicBezTo>
                    <a:pt x="1790" y="347"/>
                    <a:pt x="1785" y="347"/>
                    <a:pt x="1782" y="343"/>
                  </a:cubicBezTo>
                  <a:cubicBezTo>
                    <a:pt x="1779" y="340"/>
                    <a:pt x="1779" y="335"/>
                    <a:pt x="1782" y="332"/>
                  </a:cubicBezTo>
                  <a:cubicBezTo>
                    <a:pt x="1786" y="329"/>
                    <a:pt x="1791" y="329"/>
                    <a:pt x="1794" y="333"/>
                  </a:cubicBezTo>
                  <a:cubicBezTo>
                    <a:pt x="1797" y="336"/>
                    <a:pt x="1797" y="341"/>
                    <a:pt x="1793" y="344"/>
                  </a:cubicBezTo>
                  <a:close/>
                  <a:moveTo>
                    <a:pt x="1777" y="369"/>
                  </a:moveTo>
                  <a:lnTo>
                    <a:pt x="1777" y="369"/>
                  </a:lnTo>
                  <a:cubicBezTo>
                    <a:pt x="1775" y="373"/>
                    <a:pt x="1770" y="374"/>
                    <a:pt x="1766" y="371"/>
                  </a:cubicBezTo>
                  <a:cubicBezTo>
                    <a:pt x="1762" y="369"/>
                    <a:pt x="1761" y="364"/>
                    <a:pt x="1764" y="360"/>
                  </a:cubicBezTo>
                  <a:cubicBezTo>
                    <a:pt x="1766" y="357"/>
                    <a:pt x="1771" y="356"/>
                    <a:pt x="1775" y="358"/>
                  </a:cubicBezTo>
                  <a:cubicBezTo>
                    <a:pt x="1779" y="361"/>
                    <a:pt x="1780" y="366"/>
                    <a:pt x="1777" y="369"/>
                  </a:cubicBezTo>
                  <a:close/>
                  <a:moveTo>
                    <a:pt x="1763" y="397"/>
                  </a:moveTo>
                  <a:lnTo>
                    <a:pt x="1763" y="397"/>
                  </a:lnTo>
                  <a:cubicBezTo>
                    <a:pt x="1761" y="401"/>
                    <a:pt x="1757" y="402"/>
                    <a:pt x="1753" y="401"/>
                  </a:cubicBezTo>
                  <a:cubicBezTo>
                    <a:pt x="1749" y="399"/>
                    <a:pt x="1747" y="394"/>
                    <a:pt x="1749" y="390"/>
                  </a:cubicBezTo>
                  <a:cubicBezTo>
                    <a:pt x="1751" y="386"/>
                    <a:pt x="1755" y="384"/>
                    <a:pt x="1759" y="386"/>
                  </a:cubicBezTo>
                  <a:cubicBezTo>
                    <a:pt x="1763" y="388"/>
                    <a:pt x="1765" y="393"/>
                    <a:pt x="1763" y="397"/>
                  </a:cubicBezTo>
                  <a:close/>
                  <a:moveTo>
                    <a:pt x="1752" y="425"/>
                  </a:moveTo>
                  <a:lnTo>
                    <a:pt x="1752" y="425"/>
                  </a:lnTo>
                  <a:cubicBezTo>
                    <a:pt x="1751" y="429"/>
                    <a:pt x="1746" y="432"/>
                    <a:pt x="1742" y="431"/>
                  </a:cubicBezTo>
                  <a:cubicBezTo>
                    <a:pt x="1738" y="430"/>
                    <a:pt x="1735" y="425"/>
                    <a:pt x="1736" y="421"/>
                  </a:cubicBezTo>
                  <a:cubicBezTo>
                    <a:pt x="1738" y="417"/>
                    <a:pt x="1742" y="414"/>
                    <a:pt x="1746" y="415"/>
                  </a:cubicBezTo>
                  <a:cubicBezTo>
                    <a:pt x="1751" y="417"/>
                    <a:pt x="1753" y="421"/>
                    <a:pt x="1752" y="425"/>
                  </a:cubicBezTo>
                  <a:close/>
                  <a:moveTo>
                    <a:pt x="1745" y="456"/>
                  </a:moveTo>
                  <a:lnTo>
                    <a:pt x="1745" y="456"/>
                  </a:lnTo>
                  <a:cubicBezTo>
                    <a:pt x="1743" y="461"/>
                    <a:pt x="1739" y="463"/>
                    <a:pt x="1735" y="462"/>
                  </a:cubicBezTo>
                  <a:cubicBezTo>
                    <a:pt x="1731" y="461"/>
                    <a:pt x="1728" y="456"/>
                    <a:pt x="1729" y="452"/>
                  </a:cubicBezTo>
                  <a:cubicBezTo>
                    <a:pt x="1730" y="448"/>
                    <a:pt x="1735" y="445"/>
                    <a:pt x="1739" y="447"/>
                  </a:cubicBezTo>
                  <a:cubicBezTo>
                    <a:pt x="1743" y="448"/>
                    <a:pt x="1746" y="452"/>
                    <a:pt x="1745" y="456"/>
                  </a:cubicBezTo>
                  <a:close/>
                  <a:moveTo>
                    <a:pt x="1740" y="487"/>
                  </a:moveTo>
                  <a:lnTo>
                    <a:pt x="1740" y="487"/>
                  </a:lnTo>
                  <a:cubicBezTo>
                    <a:pt x="1740" y="491"/>
                    <a:pt x="1736" y="494"/>
                    <a:pt x="1731" y="494"/>
                  </a:cubicBezTo>
                  <a:cubicBezTo>
                    <a:pt x="1727" y="493"/>
                    <a:pt x="1724" y="489"/>
                    <a:pt x="1724" y="485"/>
                  </a:cubicBezTo>
                  <a:cubicBezTo>
                    <a:pt x="1725" y="481"/>
                    <a:pt x="1729" y="477"/>
                    <a:pt x="1733" y="478"/>
                  </a:cubicBezTo>
                  <a:cubicBezTo>
                    <a:pt x="1737" y="478"/>
                    <a:pt x="1741" y="482"/>
                    <a:pt x="1740" y="487"/>
                  </a:cubicBezTo>
                  <a:close/>
                  <a:moveTo>
                    <a:pt x="1738" y="519"/>
                  </a:moveTo>
                  <a:lnTo>
                    <a:pt x="1738" y="519"/>
                  </a:lnTo>
                  <a:cubicBezTo>
                    <a:pt x="1737" y="523"/>
                    <a:pt x="1733" y="526"/>
                    <a:pt x="1729" y="526"/>
                  </a:cubicBezTo>
                  <a:cubicBezTo>
                    <a:pt x="1724" y="525"/>
                    <a:pt x="1721" y="521"/>
                    <a:pt x="1722" y="517"/>
                  </a:cubicBezTo>
                  <a:cubicBezTo>
                    <a:pt x="1722" y="513"/>
                    <a:pt x="1726" y="509"/>
                    <a:pt x="1731" y="510"/>
                  </a:cubicBezTo>
                  <a:cubicBezTo>
                    <a:pt x="1735" y="510"/>
                    <a:pt x="1738" y="514"/>
                    <a:pt x="1738" y="519"/>
                  </a:cubicBezTo>
                  <a:close/>
                  <a:moveTo>
                    <a:pt x="1719" y="492"/>
                  </a:moveTo>
                  <a:lnTo>
                    <a:pt x="1719" y="492"/>
                  </a:lnTo>
                  <a:cubicBezTo>
                    <a:pt x="1719" y="488"/>
                    <a:pt x="1722" y="484"/>
                    <a:pt x="1726" y="483"/>
                  </a:cubicBezTo>
                  <a:cubicBezTo>
                    <a:pt x="1731" y="483"/>
                    <a:pt x="1735" y="486"/>
                    <a:pt x="1735" y="490"/>
                  </a:cubicBezTo>
                  <a:cubicBezTo>
                    <a:pt x="1736" y="495"/>
                    <a:pt x="1732" y="499"/>
                    <a:pt x="1728" y="499"/>
                  </a:cubicBezTo>
                  <a:cubicBezTo>
                    <a:pt x="1724" y="500"/>
                    <a:pt x="1720" y="496"/>
                    <a:pt x="1719" y="492"/>
                  </a:cubicBezTo>
                  <a:close/>
                  <a:moveTo>
                    <a:pt x="1715" y="461"/>
                  </a:moveTo>
                  <a:lnTo>
                    <a:pt x="1715" y="461"/>
                  </a:lnTo>
                  <a:cubicBezTo>
                    <a:pt x="1714" y="457"/>
                    <a:pt x="1717" y="453"/>
                    <a:pt x="1721" y="452"/>
                  </a:cubicBezTo>
                  <a:cubicBezTo>
                    <a:pt x="1725" y="451"/>
                    <a:pt x="1730" y="453"/>
                    <a:pt x="1731" y="457"/>
                  </a:cubicBezTo>
                  <a:cubicBezTo>
                    <a:pt x="1732" y="462"/>
                    <a:pt x="1729" y="466"/>
                    <a:pt x="1725" y="467"/>
                  </a:cubicBezTo>
                  <a:cubicBezTo>
                    <a:pt x="1721" y="468"/>
                    <a:pt x="1717" y="466"/>
                    <a:pt x="1715" y="461"/>
                  </a:cubicBezTo>
                  <a:close/>
                  <a:moveTo>
                    <a:pt x="1708" y="430"/>
                  </a:moveTo>
                  <a:lnTo>
                    <a:pt x="1708" y="430"/>
                  </a:lnTo>
                  <a:cubicBezTo>
                    <a:pt x="1707" y="426"/>
                    <a:pt x="1710" y="422"/>
                    <a:pt x="1714" y="420"/>
                  </a:cubicBezTo>
                  <a:cubicBezTo>
                    <a:pt x="1718" y="419"/>
                    <a:pt x="1723" y="422"/>
                    <a:pt x="1724" y="426"/>
                  </a:cubicBezTo>
                  <a:cubicBezTo>
                    <a:pt x="1725" y="430"/>
                    <a:pt x="1722" y="435"/>
                    <a:pt x="1718" y="436"/>
                  </a:cubicBezTo>
                  <a:cubicBezTo>
                    <a:pt x="1714" y="437"/>
                    <a:pt x="1709" y="435"/>
                    <a:pt x="1708" y="430"/>
                  </a:cubicBezTo>
                  <a:close/>
                  <a:moveTo>
                    <a:pt x="1698" y="401"/>
                  </a:moveTo>
                  <a:lnTo>
                    <a:pt x="1698" y="401"/>
                  </a:lnTo>
                  <a:cubicBezTo>
                    <a:pt x="1696" y="397"/>
                    <a:pt x="1698" y="393"/>
                    <a:pt x="1702" y="391"/>
                  </a:cubicBezTo>
                  <a:cubicBezTo>
                    <a:pt x="1706" y="389"/>
                    <a:pt x="1710" y="391"/>
                    <a:pt x="1712" y="395"/>
                  </a:cubicBezTo>
                  <a:cubicBezTo>
                    <a:pt x="1714" y="399"/>
                    <a:pt x="1712" y="404"/>
                    <a:pt x="1708" y="406"/>
                  </a:cubicBezTo>
                  <a:cubicBezTo>
                    <a:pt x="1704" y="407"/>
                    <a:pt x="1699" y="405"/>
                    <a:pt x="1698" y="401"/>
                  </a:cubicBezTo>
                  <a:close/>
                  <a:moveTo>
                    <a:pt x="1685" y="374"/>
                  </a:moveTo>
                  <a:lnTo>
                    <a:pt x="1685" y="374"/>
                  </a:lnTo>
                  <a:cubicBezTo>
                    <a:pt x="1682" y="370"/>
                    <a:pt x="1683" y="365"/>
                    <a:pt x="1687" y="363"/>
                  </a:cubicBezTo>
                  <a:cubicBezTo>
                    <a:pt x="1691" y="360"/>
                    <a:pt x="1696" y="361"/>
                    <a:pt x="1698" y="365"/>
                  </a:cubicBezTo>
                  <a:cubicBezTo>
                    <a:pt x="1700" y="369"/>
                    <a:pt x="1699" y="374"/>
                    <a:pt x="1696" y="376"/>
                  </a:cubicBezTo>
                  <a:cubicBezTo>
                    <a:pt x="1692" y="378"/>
                    <a:pt x="1687" y="377"/>
                    <a:pt x="1685" y="374"/>
                  </a:cubicBezTo>
                  <a:close/>
                  <a:moveTo>
                    <a:pt x="1667" y="347"/>
                  </a:moveTo>
                  <a:lnTo>
                    <a:pt x="1667" y="347"/>
                  </a:lnTo>
                  <a:cubicBezTo>
                    <a:pt x="1665" y="343"/>
                    <a:pt x="1666" y="338"/>
                    <a:pt x="1670" y="335"/>
                  </a:cubicBezTo>
                  <a:cubicBezTo>
                    <a:pt x="1674" y="333"/>
                    <a:pt x="1679" y="334"/>
                    <a:pt x="1681" y="338"/>
                  </a:cubicBezTo>
                  <a:cubicBezTo>
                    <a:pt x="1683" y="342"/>
                    <a:pt x="1682" y="347"/>
                    <a:pt x="1679" y="349"/>
                  </a:cubicBezTo>
                  <a:cubicBezTo>
                    <a:pt x="1675" y="351"/>
                    <a:pt x="1670" y="350"/>
                    <a:pt x="1667" y="347"/>
                  </a:cubicBezTo>
                  <a:close/>
                  <a:moveTo>
                    <a:pt x="1647" y="324"/>
                  </a:moveTo>
                  <a:lnTo>
                    <a:pt x="1647" y="324"/>
                  </a:lnTo>
                  <a:cubicBezTo>
                    <a:pt x="1644" y="321"/>
                    <a:pt x="1644" y="316"/>
                    <a:pt x="1647" y="313"/>
                  </a:cubicBezTo>
                  <a:cubicBezTo>
                    <a:pt x="1650" y="310"/>
                    <a:pt x="1655" y="310"/>
                    <a:pt x="1658" y="313"/>
                  </a:cubicBezTo>
                  <a:cubicBezTo>
                    <a:pt x="1662" y="316"/>
                    <a:pt x="1662" y="321"/>
                    <a:pt x="1658" y="324"/>
                  </a:cubicBezTo>
                  <a:cubicBezTo>
                    <a:pt x="1655" y="327"/>
                    <a:pt x="1650" y="327"/>
                    <a:pt x="1647" y="324"/>
                  </a:cubicBezTo>
                  <a:close/>
                  <a:moveTo>
                    <a:pt x="1624" y="304"/>
                  </a:moveTo>
                  <a:lnTo>
                    <a:pt x="1624" y="304"/>
                  </a:lnTo>
                  <a:cubicBezTo>
                    <a:pt x="1620" y="301"/>
                    <a:pt x="1620" y="296"/>
                    <a:pt x="1622" y="293"/>
                  </a:cubicBezTo>
                  <a:cubicBezTo>
                    <a:pt x="1625" y="289"/>
                    <a:pt x="1630" y="289"/>
                    <a:pt x="1633" y="291"/>
                  </a:cubicBezTo>
                  <a:cubicBezTo>
                    <a:pt x="1637" y="294"/>
                    <a:pt x="1638" y="299"/>
                    <a:pt x="1635" y="302"/>
                  </a:cubicBezTo>
                  <a:cubicBezTo>
                    <a:pt x="1632" y="306"/>
                    <a:pt x="1627" y="307"/>
                    <a:pt x="1624" y="304"/>
                  </a:cubicBezTo>
                  <a:close/>
                  <a:moveTo>
                    <a:pt x="1598" y="288"/>
                  </a:moveTo>
                  <a:lnTo>
                    <a:pt x="1598" y="288"/>
                  </a:lnTo>
                  <a:cubicBezTo>
                    <a:pt x="1594" y="286"/>
                    <a:pt x="1592" y="282"/>
                    <a:pt x="1594" y="278"/>
                  </a:cubicBezTo>
                  <a:cubicBezTo>
                    <a:pt x="1596" y="274"/>
                    <a:pt x="1601" y="272"/>
                    <a:pt x="1605" y="274"/>
                  </a:cubicBezTo>
                  <a:cubicBezTo>
                    <a:pt x="1609" y="275"/>
                    <a:pt x="1611" y="280"/>
                    <a:pt x="1609" y="284"/>
                  </a:cubicBezTo>
                  <a:cubicBezTo>
                    <a:pt x="1607" y="288"/>
                    <a:pt x="1602" y="290"/>
                    <a:pt x="1598" y="288"/>
                  </a:cubicBezTo>
                  <a:close/>
                  <a:moveTo>
                    <a:pt x="1570" y="277"/>
                  </a:moveTo>
                  <a:lnTo>
                    <a:pt x="1570" y="277"/>
                  </a:lnTo>
                  <a:cubicBezTo>
                    <a:pt x="1566" y="276"/>
                    <a:pt x="1563" y="272"/>
                    <a:pt x="1564" y="268"/>
                  </a:cubicBezTo>
                  <a:cubicBezTo>
                    <a:pt x="1564" y="264"/>
                    <a:pt x="1569" y="261"/>
                    <a:pt x="1573" y="261"/>
                  </a:cubicBezTo>
                  <a:cubicBezTo>
                    <a:pt x="1577" y="262"/>
                    <a:pt x="1580" y="266"/>
                    <a:pt x="1580" y="270"/>
                  </a:cubicBezTo>
                  <a:cubicBezTo>
                    <a:pt x="1579" y="275"/>
                    <a:pt x="1575" y="278"/>
                    <a:pt x="1570" y="277"/>
                  </a:cubicBezTo>
                  <a:close/>
                  <a:moveTo>
                    <a:pt x="1539" y="273"/>
                  </a:moveTo>
                  <a:lnTo>
                    <a:pt x="1539" y="273"/>
                  </a:lnTo>
                  <a:cubicBezTo>
                    <a:pt x="1534" y="272"/>
                    <a:pt x="1531" y="268"/>
                    <a:pt x="1532" y="264"/>
                  </a:cubicBezTo>
                  <a:cubicBezTo>
                    <a:pt x="1533" y="260"/>
                    <a:pt x="1537" y="257"/>
                    <a:pt x="1541" y="257"/>
                  </a:cubicBezTo>
                  <a:cubicBezTo>
                    <a:pt x="1546" y="258"/>
                    <a:pt x="1549" y="262"/>
                    <a:pt x="1548" y="266"/>
                  </a:cubicBezTo>
                  <a:cubicBezTo>
                    <a:pt x="1547" y="271"/>
                    <a:pt x="1543" y="274"/>
                    <a:pt x="1539" y="273"/>
                  </a:cubicBezTo>
                  <a:close/>
                  <a:moveTo>
                    <a:pt x="1508" y="272"/>
                  </a:moveTo>
                  <a:lnTo>
                    <a:pt x="1508" y="272"/>
                  </a:lnTo>
                  <a:cubicBezTo>
                    <a:pt x="1503" y="272"/>
                    <a:pt x="1500" y="269"/>
                    <a:pt x="1500" y="264"/>
                  </a:cubicBezTo>
                  <a:cubicBezTo>
                    <a:pt x="1500" y="260"/>
                    <a:pt x="1503" y="256"/>
                    <a:pt x="1508" y="256"/>
                  </a:cubicBezTo>
                  <a:cubicBezTo>
                    <a:pt x="1512" y="256"/>
                    <a:pt x="1516" y="260"/>
                    <a:pt x="1516" y="264"/>
                  </a:cubicBezTo>
                  <a:cubicBezTo>
                    <a:pt x="1516" y="269"/>
                    <a:pt x="1512" y="272"/>
                    <a:pt x="1508" y="272"/>
                  </a:cubicBezTo>
                  <a:close/>
                  <a:moveTo>
                    <a:pt x="1476" y="272"/>
                  </a:moveTo>
                  <a:lnTo>
                    <a:pt x="1476" y="272"/>
                  </a:lnTo>
                  <a:cubicBezTo>
                    <a:pt x="1471" y="272"/>
                    <a:pt x="1468" y="269"/>
                    <a:pt x="1468" y="264"/>
                  </a:cubicBezTo>
                  <a:cubicBezTo>
                    <a:pt x="1468" y="260"/>
                    <a:pt x="1471" y="256"/>
                    <a:pt x="1476" y="256"/>
                  </a:cubicBezTo>
                  <a:cubicBezTo>
                    <a:pt x="1480" y="256"/>
                    <a:pt x="1484" y="260"/>
                    <a:pt x="1484" y="264"/>
                  </a:cubicBezTo>
                  <a:cubicBezTo>
                    <a:pt x="1484" y="269"/>
                    <a:pt x="1480" y="272"/>
                    <a:pt x="1476" y="272"/>
                  </a:cubicBezTo>
                  <a:close/>
                  <a:moveTo>
                    <a:pt x="1444" y="272"/>
                  </a:moveTo>
                  <a:lnTo>
                    <a:pt x="1444" y="272"/>
                  </a:lnTo>
                  <a:cubicBezTo>
                    <a:pt x="1439" y="272"/>
                    <a:pt x="1436" y="269"/>
                    <a:pt x="1436" y="264"/>
                  </a:cubicBezTo>
                  <a:cubicBezTo>
                    <a:pt x="1436" y="260"/>
                    <a:pt x="1439" y="256"/>
                    <a:pt x="1444" y="256"/>
                  </a:cubicBezTo>
                  <a:cubicBezTo>
                    <a:pt x="1448" y="256"/>
                    <a:pt x="1452" y="260"/>
                    <a:pt x="1452" y="264"/>
                  </a:cubicBezTo>
                  <a:cubicBezTo>
                    <a:pt x="1452" y="269"/>
                    <a:pt x="1448" y="272"/>
                    <a:pt x="1444" y="272"/>
                  </a:cubicBezTo>
                  <a:close/>
                  <a:moveTo>
                    <a:pt x="1412" y="272"/>
                  </a:moveTo>
                  <a:lnTo>
                    <a:pt x="1412" y="272"/>
                  </a:lnTo>
                  <a:cubicBezTo>
                    <a:pt x="1407" y="272"/>
                    <a:pt x="1404" y="269"/>
                    <a:pt x="1404" y="264"/>
                  </a:cubicBezTo>
                  <a:cubicBezTo>
                    <a:pt x="1404" y="260"/>
                    <a:pt x="1407" y="256"/>
                    <a:pt x="1412" y="256"/>
                  </a:cubicBezTo>
                  <a:cubicBezTo>
                    <a:pt x="1416" y="256"/>
                    <a:pt x="1420" y="260"/>
                    <a:pt x="1420" y="264"/>
                  </a:cubicBezTo>
                  <a:cubicBezTo>
                    <a:pt x="1420" y="269"/>
                    <a:pt x="1416" y="272"/>
                    <a:pt x="1412" y="272"/>
                  </a:cubicBezTo>
                  <a:close/>
                  <a:moveTo>
                    <a:pt x="1380" y="272"/>
                  </a:moveTo>
                  <a:lnTo>
                    <a:pt x="1380" y="272"/>
                  </a:lnTo>
                  <a:cubicBezTo>
                    <a:pt x="1375" y="272"/>
                    <a:pt x="1372" y="269"/>
                    <a:pt x="1372" y="264"/>
                  </a:cubicBezTo>
                  <a:cubicBezTo>
                    <a:pt x="1372" y="260"/>
                    <a:pt x="1375" y="256"/>
                    <a:pt x="1380" y="256"/>
                  </a:cubicBezTo>
                  <a:cubicBezTo>
                    <a:pt x="1384" y="256"/>
                    <a:pt x="1388" y="260"/>
                    <a:pt x="1388" y="264"/>
                  </a:cubicBezTo>
                  <a:cubicBezTo>
                    <a:pt x="1388" y="269"/>
                    <a:pt x="1384" y="272"/>
                    <a:pt x="1380" y="272"/>
                  </a:cubicBezTo>
                  <a:close/>
                  <a:moveTo>
                    <a:pt x="1348" y="272"/>
                  </a:moveTo>
                  <a:lnTo>
                    <a:pt x="1348" y="272"/>
                  </a:lnTo>
                  <a:cubicBezTo>
                    <a:pt x="1343" y="272"/>
                    <a:pt x="1340" y="269"/>
                    <a:pt x="1340" y="264"/>
                  </a:cubicBezTo>
                  <a:cubicBezTo>
                    <a:pt x="1340" y="260"/>
                    <a:pt x="1343" y="256"/>
                    <a:pt x="1348" y="256"/>
                  </a:cubicBezTo>
                  <a:cubicBezTo>
                    <a:pt x="1352" y="256"/>
                    <a:pt x="1356" y="260"/>
                    <a:pt x="1356" y="264"/>
                  </a:cubicBezTo>
                  <a:cubicBezTo>
                    <a:pt x="1356" y="269"/>
                    <a:pt x="1352" y="272"/>
                    <a:pt x="1348" y="272"/>
                  </a:cubicBezTo>
                  <a:close/>
                  <a:moveTo>
                    <a:pt x="1316" y="272"/>
                  </a:moveTo>
                  <a:lnTo>
                    <a:pt x="1316" y="272"/>
                  </a:lnTo>
                  <a:cubicBezTo>
                    <a:pt x="1311" y="272"/>
                    <a:pt x="1308" y="269"/>
                    <a:pt x="1308" y="264"/>
                  </a:cubicBezTo>
                  <a:cubicBezTo>
                    <a:pt x="1308" y="260"/>
                    <a:pt x="1311" y="256"/>
                    <a:pt x="1316" y="256"/>
                  </a:cubicBezTo>
                  <a:cubicBezTo>
                    <a:pt x="1320" y="256"/>
                    <a:pt x="1324" y="260"/>
                    <a:pt x="1324" y="264"/>
                  </a:cubicBezTo>
                  <a:cubicBezTo>
                    <a:pt x="1324" y="269"/>
                    <a:pt x="1320" y="272"/>
                    <a:pt x="1316" y="272"/>
                  </a:cubicBezTo>
                  <a:close/>
                  <a:moveTo>
                    <a:pt x="1284" y="272"/>
                  </a:moveTo>
                  <a:lnTo>
                    <a:pt x="1284" y="272"/>
                  </a:lnTo>
                  <a:cubicBezTo>
                    <a:pt x="1279" y="272"/>
                    <a:pt x="1276" y="269"/>
                    <a:pt x="1276" y="264"/>
                  </a:cubicBezTo>
                  <a:cubicBezTo>
                    <a:pt x="1276" y="260"/>
                    <a:pt x="1279" y="256"/>
                    <a:pt x="1284" y="256"/>
                  </a:cubicBezTo>
                  <a:cubicBezTo>
                    <a:pt x="1288" y="256"/>
                    <a:pt x="1292" y="260"/>
                    <a:pt x="1292" y="264"/>
                  </a:cubicBezTo>
                  <a:cubicBezTo>
                    <a:pt x="1292" y="269"/>
                    <a:pt x="1288" y="272"/>
                    <a:pt x="1284" y="272"/>
                  </a:cubicBezTo>
                  <a:close/>
                  <a:moveTo>
                    <a:pt x="1252" y="272"/>
                  </a:moveTo>
                  <a:lnTo>
                    <a:pt x="1252" y="272"/>
                  </a:lnTo>
                  <a:cubicBezTo>
                    <a:pt x="1247" y="272"/>
                    <a:pt x="1243" y="269"/>
                    <a:pt x="1243" y="264"/>
                  </a:cubicBezTo>
                  <a:cubicBezTo>
                    <a:pt x="1243" y="260"/>
                    <a:pt x="1247" y="256"/>
                    <a:pt x="1252" y="256"/>
                  </a:cubicBezTo>
                  <a:cubicBezTo>
                    <a:pt x="1256" y="256"/>
                    <a:pt x="1260" y="260"/>
                    <a:pt x="1260" y="264"/>
                  </a:cubicBezTo>
                  <a:cubicBezTo>
                    <a:pt x="1260" y="269"/>
                    <a:pt x="1256" y="272"/>
                    <a:pt x="1252" y="272"/>
                  </a:cubicBezTo>
                  <a:close/>
                  <a:moveTo>
                    <a:pt x="1219" y="272"/>
                  </a:moveTo>
                  <a:lnTo>
                    <a:pt x="1219" y="272"/>
                  </a:lnTo>
                  <a:cubicBezTo>
                    <a:pt x="1215" y="272"/>
                    <a:pt x="1211" y="269"/>
                    <a:pt x="1211" y="264"/>
                  </a:cubicBezTo>
                  <a:cubicBezTo>
                    <a:pt x="1211" y="260"/>
                    <a:pt x="1215" y="256"/>
                    <a:pt x="1219" y="256"/>
                  </a:cubicBezTo>
                  <a:cubicBezTo>
                    <a:pt x="1224" y="256"/>
                    <a:pt x="1227" y="260"/>
                    <a:pt x="1227" y="264"/>
                  </a:cubicBezTo>
                  <a:cubicBezTo>
                    <a:pt x="1227" y="269"/>
                    <a:pt x="1224" y="272"/>
                    <a:pt x="1219" y="272"/>
                  </a:cubicBezTo>
                  <a:close/>
                  <a:moveTo>
                    <a:pt x="1187" y="272"/>
                  </a:moveTo>
                  <a:lnTo>
                    <a:pt x="1187" y="272"/>
                  </a:lnTo>
                  <a:cubicBezTo>
                    <a:pt x="1183" y="272"/>
                    <a:pt x="1179" y="269"/>
                    <a:pt x="1179" y="264"/>
                  </a:cubicBezTo>
                  <a:cubicBezTo>
                    <a:pt x="1179" y="260"/>
                    <a:pt x="1183" y="256"/>
                    <a:pt x="1187" y="256"/>
                  </a:cubicBezTo>
                  <a:cubicBezTo>
                    <a:pt x="1192" y="256"/>
                    <a:pt x="1195" y="260"/>
                    <a:pt x="1195" y="264"/>
                  </a:cubicBezTo>
                  <a:cubicBezTo>
                    <a:pt x="1195" y="269"/>
                    <a:pt x="1192" y="272"/>
                    <a:pt x="1187" y="272"/>
                  </a:cubicBezTo>
                  <a:close/>
                  <a:moveTo>
                    <a:pt x="1155" y="272"/>
                  </a:moveTo>
                  <a:lnTo>
                    <a:pt x="1155" y="272"/>
                  </a:lnTo>
                  <a:cubicBezTo>
                    <a:pt x="1151" y="272"/>
                    <a:pt x="1147" y="269"/>
                    <a:pt x="1147" y="264"/>
                  </a:cubicBezTo>
                  <a:cubicBezTo>
                    <a:pt x="1147" y="260"/>
                    <a:pt x="1151" y="256"/>
                    <a:pt x="1155" y="256"/>
                  </a:cubicBezTo>
                  <a:cubicBezTo>
                    <a:pt x="1160" y="256"/>
                    <a:pt x="1163" y="260"/>
                    <a:pt x="1163" y="264"/>
                  </a:cubicBezTo>
                  <a:cubicBezTo>
                    <a:pt x="1163" y="269"/>
                    <a:pt x="1160" y="272"/>
                    <a:pt x="1155" y="272"/>
                  </a:cubicBezTo>
                  <a:close/>
                  <a:moveTo>
                    <a:pt x="1123" y="272"/>
                  </a:moveTo>
                  <a:lnTo>
                    <a:pt x="1123" y="272"/>
                  </a:lnTo>
                  <a:cubicBezTo>
                    <a:pt x="1119" y="272"/>
                    <a:pt x="1115" y="269"/>
                    <a:pt x="1115" y="264"/>
                  </a:cubicBezTo>
                  <a:cubicBezTo>
                    <a:pt x="1115" y="260"/>
                    <a:pt x="1119" y="256"/>
                    <a:pt x="1123" y="256"/>
                  </a:cubicBezTo>
                  <a:cubicBezTo>
                    <a:pt x="1128" y="256"/>
                    <a:pt x="1131" y="260"/>
                    <a:pt x="1131" y="264"/>
                  </a:cubicBezTo>
                  <a:cubicBezTo>
                    <a:pt x="1131" y="269"/>
                    <a:pt x="1128" y="272"/>
                    <a:pt x="1123" y="272"/>
                  </a:cubicBezTo>
                  <a:close/>
                  <a:moveTo>
                    <a:pt x="1091" y="272"/>
                  </a:moveTo>
                  <a:lnTo>
                    <a:pt x="1091" y="272"/>
                  </a:lnTo>
                  <a:cubicBezTo>
                    <a:pt x="1087" y="272"/>
                    <a:pt x="1083" y="269"/>
                    <a:pt x="1083" y="264"/>
                  </a:cubicBezTo>
                  <a:cubicBezTo>
                    <a:pt x="1083" y="260"/>
                    <a:pt x="1087" y="256"/>
                    <a:pt x="1091" y="256"/>
                  </a:cubicBezTo>
                  <a:cubicBezTo>
                    <a:pt x="1096" y="256"/>
                    <a:pt x="1099" y="260"/>
                    <a:pt x="1099" y="264"/>
                  </a:cubicBezTo>
                  <a:cubicBezTo>
                    <a:pt x="1099" y="269"/>
                    <a:pt x="1096" y="272"/>
                    <a:pt x="1091" y="272"/>
                  </a:cubicBezTo>
                  <a:close/>
                  <a:moveTo>
                    <a:pt x="1059" y="272"/>
                  </a:moveTo>
                  <a:lnTo>
                    <a:pt x="1059" y="272"/>
                  </a:lnTo>
                  <a:cubicBezTo>
                    <a:pt x="1055" y="272"/>
                    <a:pt x="1051" y="269"/>
                    <a:pt x="1051" y="264"/>
                  </a:cubicBezTo>
                  <a:cubicBezTo>
                    <a:pt x="1051" y="260"/>
                    <a:pt x="1055" y="256"/>
                    <a:pt x="1059" y="256"/>
                  </a:cubicBezTo>
                  <a:cubicBezTo>
                    <a:pt x="1064" y="256"/>
                    <a:pt x="1067" y="260"/>
                    <a:pt x="1067" y="264"/>
                  </a:cubicBezTo>
                  <a:cubicBezTo>
                    <a:pt x="1067" y="269"/>
                    <a:pt x="1064" y="272"/>
                    <a:pt x="1059" y="272"/>
                  </a:cubicBezTo>
                  <a:close/>
                  <a:moveTo>
                    <a:pt x="1027" y="272"/>
                  </a:moveTo>
                  <a:lnTo>
                    <a:pt x="1027" y="272"/>
                  </a:lnTo>
                  <a:cubicBezTo>
                    <a:pt x="1023" y="272"/>
                    <a:pt x="1019" y="269"/>
                    <a:pt x="1019" y="264"/>
                  </a:cubicBezTo>
                  <a:cubicBezTo>
                    <a:pt x="1019" y="260"/>
                    <a:pt x="1023" y="256"/>
                    <a:pt x="1027" y="256"/>
                  </a:cubicBezTo>
                  <a:cubicBezTo>
                    <a:pt x="1032" y="256"/>
                    <a:pt x="1035" y="260"/>
                    <a:pt x="1035" y="264"/>
                  </a:cubicBezTo>
                  <a:cubicBezTo>
                    <a:pt x="1035" y="269"/>
                    <a:pt x="1032" y="272"/>
                    <a:pt x="1027" y="272"/>
                  </a:cubicBezTo>
                  <a:close/>
                  <a:moveTo>
                    <a:pt x="995" y="272"/>
                  </a:moveTo>
                  <a:lnTo>
                    <a:pt x="995" y="272"/>
                  </a:lnTo>
                  <a:cubicBezTo>
                    <a:pt x="991" y="272"/>
                    <a:pt x="987" y="269"/>
                    <a:pt x="987" y="264"/>
                  </a:cubicBezTo>
                  <a:cubicBezTo>
                    <a:pt x="987" y="260"/>
                    <a:pt x="991" y="256"/>
                    <a:pt x="995" y="256"/>
                  </a:cubicBezTo>
                  <a:cubicBezTo>
                    <a:pt x="1000" y="256"/>
                    <a:pt x="1003" y="260"/>
                    <a:pt x="1003" y="264"/>
                  </a:cubicBezTo>
                  <a:cubicBezTo>
                    <a:pt x="1003" y="269"/>
                    <a:pt x="1000" y="272"/>
                    <a:pt x="995" y="272"/>
                  </a:cubicBezTo>
                  <a:close/>
                  <a:moveTo>
                    <a:pt x="963" y="272"/>
                  </a:moveTo>
                  <a:lnTo>
                    <a:pt x="963" y="272"/>
                  </a:lnTo>
                  <a:cubicBezTo>
                    <a:pt x="959" y="272"/>
                    <a:pt x="955" y="269"/>
                    <a:pt x="955" y="264"/>
                  </a:cubicBezTo>
                  <a:cubicBezTo>
                    <a:pt x="955" y="260"/>
                    <a:pt x="959" y="256"/>
                    <a:pt x="963" y="256"/>
                  </a:cubicBezTo>
                  <a:cubicBezTo>
                    <a:pt x="968" y="256"/>
                    <a:pt x="971" y="260"/>
                    <a:pt x="971" y="264"/>
                  </a:cubicBezTo>
                  <a:cubicBezTo>
                    <a:pt x="971" y="269"/>
                    <a:pt x="968" y="272"/>
                    <a:pt x="963" y="272"/>
                  </a:cubicBezTo>
                  <a:close/>
                  <a:moveTo>
                    <a:pt x="931" y="272"/>
                  </a:moveTo>
                  <a:lnTo>
                    <a:pt x="931" y="272"/>
                  </a:lnTo>
                  <a:cubicBezTo>
                    <a:pt x="927" y="272"/>
                    <a:pt x="923" y="269"/>
                    <a:pt x="923" y="264"/>
                  </a:cubicBezTo>
                  <a:cubicBezTo>
                    <a:pt x="923" y="260"/>
                    <a:pt x="927" y="256"/>
                    <a:pt x="931" y="256"/>
                  </a:cubicBezTo>
                  <a:cubicBezTo>
                    <a:pt x="935" y="256"/>
                    <a:pt x="939" y="260"/>
                    <a:pt x="939" y="264"/>
                  </a:cubicBezTo>
                  <a:cubicBezTo>
                    <a:pt x="939" y="269"/>
                    <a:pt x="935" y="272"/>
                    <a:pt x="931" y="272"/>
                  </a:cubicBezTo>
                  <a:close/>
                  <a:moveTo>
                    <a:pt x="899" y="272"/>
                  </a:moveTo>
                  <a:lnTo>
                    <a:pt x="899" y="272"/>
                  </a:lnTo>
                  <a:cubicBezTo>
                    <a:pt x="895" y="272"/>
                    <a:pt x="891" y="269"/>
                    <a:pt x="891" y="264"/>
                  </a:cubicBezTo>
                  <a:cubicBezTo>
                    <a:pt x="891" y="260"/>
                    <a:pt x="895" y="256"/>
                    <a:pt x="899" y="256"/>
                  </a:cubicBezTo>
                  <a:cubicBezTo>
                    <a:pt x="903" y="256"/>
                    <a:pt x="907" y="260"/>
                    <a:pt x="907" y="264"/>
                  </a:cubicBezTo>
                  <a:cubicBezTo>
                    <a:pt x="907" y="269"/>
                    <a:pt x="903" y="272"/>
                    <a:pt x="899" y="272"/>
                  </a:cubicBezTo>
                  <a:close/>
                  <a:moveTo>
                    <a:pt x="867" y="272"/>
                  </a:moveTo>
                  <a:lnTo>
                    <a:pt x="867" y="272"/>
                  </a:lnTo>
                  <a:cubicBezTo>
                    <a:pt x="863" y="272"/>
                    <a:pt x="859" y="269"/>
                    <a:pt x="859" y="264"/>
                  </a:cubicBezTo>
                  <a:cubicBezTo>
                    <a:pt x="859" y="260"/>
                    <a:pt x="863" y="256"/>
                    <a:pt x="867" y="256"/>
                  </a:cubicBezTo>
                  <a:cubicBezTo>
                    <a:pt x="871" y="256"/>
                    <a:pt x="875" y="260"/>
                    <a:pt x="875" y="264"/>
                  </a:cubicBezTo>
                  <a:cubicBezTo>
                    <a:pt x="875" y="269"/>
                    <a:pt x="871" y="272"/>
                    <a:pt x="867" y="272"/>
                  </a:cubicBezTo>
                  <a:close/>
                  <a:moveTo>
                    <a:pt x="835" y="272"/>
                  </a:moveTo>
                  <a:lnTo>
                    <a:pt x="835" y="272"/>
                  </a:lnTo>
                  <a:cubicBezTo>
                    <a:pt x="830" y="272"/>
                    <a:pt x="827" y="269"/>
                    <a:pt x="827" y="264"/>
                  </a:cubicBezTo>
                  <a:cubicBezTo>
                    <a:pt x="827" y="260"/>
                    <a:pt x="830" y="256"/>
                    <a:pt x="835" y="256"/>
                  </a:cubicBezTo>
                  <a:cubicBezTo>
                    <a:pt x="839" y="256"/>
                    <a:pt x="843" y="260"/>
                    <a:pt x="843" y="264"/>
                  </a:cubicBezTo>
                  <a:cubicBezTo>
                    <a:pt x="843" y="269"/>
                    <a:pt x="839" y="272"/>
                    <a:pt x="835" y="272"/>
                  </a:cubicBezTo>
                  <a:close/>
                  <a:moveTo>
                    <a:pt x="803" y="272"/>
                  </a:moveTo>
                  <a:lnTo>
                    <a:pt x="803" y="272"/>
                  </a:lnTo>
                  <a:cubicBezTo>
                    <a:pt x="798" y="272"/>
                    <a:pt x="795" y="269"/>
                    <a:pt x="795" y="264"/>
                  </a:cubicBezTo>
                  <a:cubicBezTo>
                    <a:pt x="795" y="260"/>
                    <a:pt x="798" y="256"/>
                    <a:pt x="803" y="256"/>
                  </a:cubicBezTo>
                  <a:cubicBezTo>
                    <a:pt x="807" y="256"/>
                    <a:pt x="811" y="260"/>
                    <a:pt x="811" y="264"/>
                  </a:cubicBezTo>
                  <a:cubicBezTo>
                    <a:pt x="811" y="269"/>
                    <a:pt x="807" y="272"/>
                    <a:pt x="803" y="272"/>
                  </a:cubicBezTo>
                  <a:close/>
                  <a:moveTo>
                    <a:pt x="771" y="272"/>
                  </a:moveTo>
                  <a:lnTo>
                    <a:pt x="771" y="272"/>
                  </a:lnTo>
                  <a:cubicBezTo>
                    <a:pt x="766" y="272"/>
                    <a:pt x="763" y="269"/>
                    <a:pt x="763" y="264"/>
                  </a:cubicBezTo>
                  <a:cubicBezTo>
                    <a:pt x="763" y="260"/>
                    <a:pt x="766" y="256"/>
                    <a:pt x="771" y="256"/>
                  </a:cubicBezTo>
                  <a:cubicBezTo>
                    <a:pt x="775" y="256"/>
                    <a:pt x="779" y="260"/>
                    <a:pt x="779" y="264"/>
                  </a:cubicBezTo>
                  <a:cubicBezTo>
                    <a:pt x="779" y="269"/>
                    <a:pt x="775" y="272"/>
                    <a:pt x="771" y="272"/>
                  </a:cubicBezTo>
                  <a:close/>
                  <a:moveTo>
                    <a:pt x="739" y="272"/>
                  </a:moveTo>
                  <a:lnTo>
                    <a:pt x="739" y="272"/>
                  </a:lnTo>
                  <a:cubicBezTo>
                    <a:pt x="734" y="272"/>
                    <a:pt x="731" y="269"/>
                    <a:pt x="731" y="264"/>
                  </a:cubicBezTo>
                  <a:cubicBezTo>
                    <a:pt x="731" y="260"/>
                    <a:pt x="734" y="256"/>
                    <a:pt x="739" y="256"/>
                  </a:cubicBezTo>
                  <a:cubicBezTo>
                    <a:pt x="743" y="256"/>
                    <a:pt x="747" y="260"/>
                    <a:pt x="747" y="264"/>
                  </a:cubicBezTo>
                  <a:cubicBezTo>
                    <a:pt x="747" y="269"/>
                    <a:pt x="743" y="272"/>
                    <a:pt x="739" y="272"/>
                  </a:cubicBezTo>
                  <a:close/>
                  <a:moveTo>
                    <a:pt x="707" y="272"/>
                  </a:moveTo>
                  <a:lnTo>
                    <a:pt x="707" y="272"/>
                  </a:lnTo>
                  <a:cubicBezTo>
                    <a:pt x="702" y="272"/>
                    <a:pt x="699" y="269"/>
                    <a:pt x="699" y="264"/>
                  </a:cubicBezTo>
                  <a:cubicBezTo>
                    <a:pt x="699" y="260"/>
                    <a:pt x="702" y="256"/>
                    <a:pt x="707" y="256"/>
                  </a:cubicBezTo>
                  <a:cubicBezTo>
                    <a:pt x="711" y="256"/>
                    <a:pt x="715" y="260"/>
                    <a:pt x="715" y="264"/>
                  </a:cubicBezTo>
                  <a:cubicBezTo>
                    <a:pt x="715" y="269"/>
                    <a:pt x="711" y="272"/>
                    <a:pt x="707" y="272"/>
                  </a:cubicBezTo>
                  <a:close/>
                  <a:moveTo>
                    <a:pt x="675" y="272"/>
                  </a:moveTo>
                  <a:lnTo>
                    <a:pt x="675" y="272"/>
                  </a:lnTo>
                  <a:cubicBezTo>
                    <a:pt x="670" y="272"/>
                    <a:pt x="667" y="269"/>
                    <a:pt x="667" y="264"/>
                  </a:cubicBezTo>
                  <a:cubicBezTo>
                    <a:pt x="667" y="260"/>
                    <a:pt x="670" y="256"/>
                    <a:pt x="675" y="256"/>
                  </a:cubicBezTo>
                  <a:cubicBezTo>
                    <a:pt x="679" y="256"/>
                    <a:pt x="683" y="260"/>
                    <a:pt x="683" y="264"/>
                  </a:cubicBezTo>
                  <a:cubicBezTo>
                    <a:pt x="683" y="269"/>
                    <a:pt x="679" y="272"/>
                    <a:pt x="675" y="272"/>
                  </a:cubicBezTo>
                  <a:close/>
                  <a:moveTo>
                    <a:pt x="643" y="272"/>
                  </a:moveTo>
                  <a:lnTo>
                    <a:pt x="643" y="272"/>
                  </a:lnTo>
                  <a:cubicBezTo>
                    <a:pt x="638" y="272"/>
                    <a:pt x="635" y="269"/>
                    <a:pt x="635" y="264"/>
                  </a:cubicBezTo>
                  <a:cubicBezTo>
                    <a:pt x="635" y="260"/>
                    <a:pt x="638" y="256"/>
                    <a:pt x="643" y="256"/>
                  </a:cubicBezTo>
                  <a:cubicBezTo>
                    <a:pt x="647" y="256"/>
                    <a:pt x="651" y="260"/>
                    <a:pt x="651" y="264"/>
                  </a:cubicBezTo>
                  <a:cubicBezTo>
                    <a:pt x="651" y="269"/>
                    <a:pt x="647" y="272"/>
                    <a:pt x="643" y="272"/>
                  </a:cubicBezTo>
                  <a:close/>
                  <a:moveTo>
                    <a:pt x="611" y="272"/>
                  </a:moveTo>
                  <a:lnTo>
                    <a:pt x="611" y="272"/>
                  </a:lnTo>
                  <a:cubicBezTo>
                    <a:pt x="606" y="272"/>
                    <a:pt x="603" y="269"/>
                    <a:pt x="603" y="264"/>
                  </a:cubicBezTo>
                  <a:cubicBezTo>
                    <a:pt x="603" y="260"/>
                    <a:pt x="606" y="256"/>
                    <a:pt x="611" y="256"/>
                  </a:cubicBezTo>
                  <a:cubicBezTo>
                    <a:pt x="615" y="256"/>
                    <a:pt x="619" y="260"/>
                    <a:pt x="619" y="264"/>
                  </a:cubicBezTo>
                  <a:cubicBezTo>
                    <a:pt x="619" y="269"/>
                    <a:pt x="615" y="272"/>
                    <a:pt x="611" y="272"/>
                  </a:cubicBezTo>
                  <a:close/>
                  <a:moveTo>
                    <a:pt x="579" y="272"/>
                  </a:moveTo>
                  <a:lnTo>
                    <a:pt x="578" y="272"/>
                  </a:lnTo>
                  <a:cubicBezTo>
                    <a:pt x="574" y="272"/>
                    <a:pt x="570" y="269"/>
                    <a:pt x="570" y="264"/>
                  </a:cubicBezTo>
                  <a:cubicBezTo>
                    <a:pt x="570" y="260"/>
                    <a:pt x="574" y="256"/>
                    <a:pt x="578" y="256"/>
                  </a:cubicBezTo>
                  <a:lnTo>
                    <a:pt x="579" y="256"/>
                  </a:lnTo>
                  <a:cubicBezTo>
                    <a:pt x="583" y="256"/>
                    <a:pt x="587" y="260"/>
                    <a:pt x="587" y="264"/>
                  </a:cubicBezTo>
                  <a:cubicBezTo>
                    <a:pt x="587" y="269"/>
                    <a:pt x="583" y="272"/>
                    <a:pt x="579" y="272"/>
                  </a:cubicBezTo>
                  <a:close/>
                  <a:moveTo>
                    <a:pt x="546" y="272"/>
                  </a:moveTo>
                  <a:lnTo>
                    <a:pt x="546" y="272"/>
                  </a:lnTo>
                  <a:cubicBezTo>
                    <a:pt x="542" y="272"/>
                    <a:pt x="538" y="269"/>
                    <a:pt x="538" y="264"/>
                  </a:cubicBezTo>
                  <a:cubicBezTo>
                    <a:pt x="538" y="260"/>
                    <a:pt x="542" y="256"/>
                    <a:pt x="546" y="256"/>
                  </a:cubicBezTo>
                  <a:cubicBezTo>
                    <a:pt x="551" y="256"/>
                    <a:pt x="554" y="260"/>
                    <a:pt x="554" y="264"/>
                  </a:cubicBezTo>
                  <a:cubicBezTo>
                    <a:pt x="554" y="269"/>
                    <a:pt x="551" y="272"/>
                    <a:pt x="546" y="272"/>
                  </a:cubicBezTo>
                  <a:close/>
                  <a:moveTo>
                    <a:pt x="514" y="272"/>
                  </a:moveTo>
                  <a:lnTo>
                    <a:pt x="514" y="272"/>
                  </a:lnTo>
                  <a:cubicBezTo>
                    <a:pt x="510" y="272"/>
                    <a:pt x="506" y="269"/>
                    <a:pt x="506" y="264"/>
                  </a:cubicBezTo>
                  <a:cubicBezTo>
                    <a:pt x="506" y="260"/>
                    <a:pt x="510" y="256"/>
                    <a:pt x="514" y="256"/>
                  </a:cubicBezTo>
                  <a:cubicBezTo>
                    <a:pt x="519" y="256"/>
                    <a:pt x="522" y="260"/>
                    <a:pt x="522" y="264"/>
                  </a:cubicBezTo>
                  <a:cubicBezTo>
                    <a:pt x="522" y="269"/>
                    <a:pt x="519" y="272"/>
                    <a:pt x="514" y="272"/>
                  </a:cubicBezTo>
                  <a:close/>
                  <a:moveTo>
                    <a:pt x="482" y="272"/>
                  </a:moveTo>
                  <a:lnTo>
                    <a:pt x="482" y="272"/>
                  </a:lnTo>
                  <a:cubicBezTo>
                    <a:pt x="478" y="272"/>
                    <a:pt x="474" y="269"/>
                    <a:pt x="474" y="264"/>
                  </a:cubicBezTo>
                  <a:cubicBezTo>
                    <a:pt x="474" y="260"/>
                    <a:pt x="478" y="256"/>
                    <a:pt x="482" y="256"/>
                  </a:cubicBezTo>
                  <a:cubicBezTo>
                    <a:pt x="487" y="256"/>
                    <a:pt x="490" y="260"/>
                    <a:pt x="490" y="264"/>
                  </a:cubicBezTo>
                  <a:cubicBezTo>
                    <a:pt x="490" y="269"/>
                    <a:pt x="487" y="272"/>
                    <a:pt x="482" y="272"/>
                  </a:cubicBezTo>
                  <a:close/>
                  <a:moveTo>
                    <a:pt x="450" y="272"/>
                  </a:moveTo>
                  <a:lnTo>
                    <a:pt x="450" y="272"/>
                  </a:lnTo>
                  <a:cubicBezTo>
                    <a:pt x="446" y="272"/>
                    <a:pt x="442" y="269"/>
                    <a:pt x="442" y="264"/>
                  </a:cubicBezTo>
                  <a:cubicBezTo>
                    <a:pt x="442" y="260"/>
                    <a:pt x="446" y="256"/>
                    <a:pt x="450" y="256"/>
                  </a:cubicBezTo>
                  <a:cubicBezTo>
                    <a:pt x="455" y="256"/>
                    <a:pt x="458" y="260"/>
                    <a:pt x="458" y="264"/>
                  </a:cubicBezTo>
                  <a:cubicBezTo>
                    <a:pt x="458" y="269"/>
                    <a:pt x="455" y="272"/>
                    <a:pt x="450" y="272"/>
                  </a:cubicBezTo>
                  <a:close/>
                  <a:moveTo>
                    <a:pt x="418" y="272"/>
                  </a:moveTo>
                  <a:lnTo>
                    <a:pt x="418" y="272"/>
                  </a:lnTo>
                  <a:cubicBezTo>
                    <a:pt x="414" y="272"/>
                    <a:pt x="410" y="269"/>
                    <a:pt x="410" y="264"/>
                  </a:cubicBezTo>
                  <a:cubicBezTo>
                    <a:pt x="410" y="260"/>
                    <a:pt x="414" y="256"/>
                    <a:pt x="418" y="256"/>
                  </a:cubicBezTo>
                  <a:cubicBezTo>
                    <a:pt x="423" y="256"/>
                    <a:pt x="426" y="260"/>
                    <a:pt x="426" y="264"/>
                  </a:cubicBezTo>
                  <a:cubicBezTo>
                    <a:pt x="426" y="269"/>
                    <a:pt x="423" y="272"/>
                    <a:pt x="418" y="272"/>
                  </a:cubicBezTo>
                  <a:close/>
                  <a:moveTo>
                    <a:pt x="386" y="272"/>
                  </a:moveTo>
                  <a:lnTo>
                    <a:pt x="386" y="272"/>
                  </a:lnTo>
                  <a:cubicBezTo>
                    <a:pt x="382" y="272"/>
                    <a:pt x="378" y="269"/>
                    <a:pt x="378" y="264"/>
                  </a:cubicBezTo>
                  <a:cubicBezTo>
                    <a:pt x="378" y="260"/>
                    <a:pt x="382" y="256"/>
                    <a:pt x="386" y="256"/>
                  </a:cubicBezTo>
                  <a:cubicBezTo>
                    <a:pt x="391" y="256"/>
                    <a:pt x="394" y="260"/>
                    <a:pt x="394" y="264"/>
                  </a:cubicBezTo>
                  <a:cubicBezTo>
                    <a:pt x="394" y="269"/>
                    <a:pt x="391" y="272"/>
                    <a:pt x="386" y="272"/>
                  </a:cubicBezTo>
                  <a:close/>
                  <a:moveTo>
                    <a:pt x="354" y="272"/>
                  </a:moveTo>
                  <a:lnTo>
                    <a:pt x="354" y="272"/>
                  </a:lnTo>
                  <a:cubicBezTo>
                    <a:pt x="350" y="272"/>
                    <a:pt x="346" y="269"/>
                    <a:pt x="346" y="264"/>
                  </a:cubicBezTo>
                  <a:cubicBezTo>
                    <a:pt x="346" y="260"/>
                    <a:pt x="350" y="256"/>
                    <a:pt x="354" y="256"/>
                  </a:cubicBezTo>
                  <a:cubicBezTo>
                    <a:pt x="359" y="256"/>
                    <a:pt x="362" y="260"/>
                    <a:pt x="362" y="264"/>
                  </a:cubicBezTo>
                  <a:cubicBezTo>
                    <a:pt x="362" y="269"/>
                    <a:pt x="359" y="272"/>
                    <a:pt x="354" y="272"/>
                  </a:cubicBezTo>
                  <a:close/>
                  <a:moveTo>
                    <a:pt x="322" y="272"/>
                  </a:moveTo>
                  <a:lnTo>
                    <a:pt x="322" y="272"/>
                  </a:lnTo>
                  <a:cubicBezTo>
                    <a:pt x="318" y="272"/>
                    <a:pt x="314" y="269"/>
                    <a:pt x="314" y="264"/>
                  </a:cubicBezTo>
                  <a:cubicBezTo>
                    <a:pt x="314" y="260"/>
                    <a:pt x="318" y="256"/>
                    <a:pt x="322" y="256"/>
                  </a:cubicBezTo>
                  <a:cubicBezTo>
                    <a:pt x="327" y="256"/>
                    <a:pt x="330" y="260"/>
                    <a:pt x="330" y="264"/>
                  </a:cubicBezTo>
                  <a:cubicBezTo>
                    <a:pt x="330" y="269"/>
                    <a:pt x="327" y="272"/>
                    <a:pt x="322" y="272"/>
                  </a:cubicBezTo>
                  <a:close/>
                  <a:moveTo>
                    <a:pt x="290" y="272"/>
                  </a:moveTo>
                  <a:lnTo>
                    <a:pt x="290" y="272"/>
                  </a:lnTo>
                  <a:cubicBezTo>
                    <a:pt x="286" y="272"/>
                    <a:pt x="282" y="269"/>
                    <a:pt x="282" y="264"/>
                  </a:cubicBezTo>
                  <a:cubicBezTo>
                    <a:pt x="282" y="260"/>
                    <a:pt x="286" y="256"/>
                    <a:pt x="290" y="256"/>
                  </a:cubicBezTo>
                  <a:cubicBezTo>
                    <a:pt x="295" y="256"/>
                    <a:pt x="298" y="260"/>
                    <a:pt x="298" y="264"/>
                  </a:cubicBezTo>
                  <a:cubicBezTo>
                    <a:pt x="298" y="269"/>
                    <a:pt x="295" y="272"/>
                    <a:pt x="290" y="272"/>
                  </a:cubicBezTo>
                  <a:close/>
                  <a:moveTo>
                    <a:pt x="258" y="272"/>
                  </a:moveTo>
                  <a:lnTo>
                    <a:pt x="258" y="272"/>
                  </a:lnTo>
                  <a:cubicBezTo>
                    <a:pt x="254" y="272"/>
                    <a:pt x="250" y="269"/>
                    <a:pt x="250" y="264"/>
                  </a:cubicBezTo>
                  <a:cubicBezTo>
                    <a:pt x="250" y="260"/>
                    <a:pt x="254" y="256"/>
                    <a:pt x="258" y="256"/>
                  </a:cubicBezTo>
                  <a:cubicBezTo>
                    <a:pt x="262" y="256"/>
                    <a:pt x="266" y="260"/>
                    <a:pt x="266" y="264"/>
                  </a:cubicBezTo>
                  <a:cubicBezTo>
                    <a:pt x="266" y="269"/>
                    <a:pt x="262" y="272"/>
                    <a:pt x="258" y="272"/>
                  </a:cubicBezTo>
                  <a:close/>
                  <a:moveTo>
                    <a:pt x="226" y="272"/>
                  </a:moveTo>
                  <a:lnTo>
                    <a:pt x="226" y="272"/>
                  </a:lnTo>
                  <a:cubicBezTo>
                    <a:pt x="222" y="272"/>
                    <a:pt x="218" y="269"/>
                    <a:pt x="218" y="264"/>
                  </a:cubicBezTo>
                  <a:cubicBezTo>
                    <a:pt x="218" y="260"/>
                    <a:pt x="222" y="256"/>
                    <a:pt x="226" y="256"/>
                  </a:cubicBezTo>
                  <a:cubicBezTo>
                    <a:pt x="230" y="256"/>
                    <a:pt x="234" y="260"/>
                    <a:pt x="234" y="264"/>
                  </a:cubicBezTo>
                  <a:cubicBezTo>
                    <a:pt x="234" y="269"/>
                    <a:pt x="230" y="272"/>
                    <a:pt x="226" y="272"/>
                  </a:cubicBezTo>
                  <a:close/>
                  <a:moveTo>
                    <a:pt x="193" y="271"/>
                  </a:moveTo>
                  <a:lnTo>
                    <a:pt x="193" y="271"/>
                  </a:lnTo>
                  <a:cubicBezTo>
                    <a:pt x="188" y="271"/>
                    <a:pt x="185" y="267"/>
                    <a:pt x="186" y="262"/>
                  </a:cubicBezTo>
                  <a:cubicBezTo>
                    <a:pt x="187" y="258"/>
                    <a:pt x="191" y="255"/>
                    <a:pt x="195" y="256"/>
                  </a:cubicBezTo>
                  <a:cubicBezTo>
                    <a:pt x="200" y="256"/>
                    <a:pt x="203" y="260"/>
                    <a:pt x="202" y="265"/>
                  </a:cubicBezTo>
                  <a:cubicBezTo>
                    <a:pt x="201" y="269"/>
                    <a:pt x="197" y="272"/>
                    <a:pt x="193" y="271"/>
                  </a:cubicBezTo>
                  <a:close/>
                  <a:moveTo>
                    <a:pt x="159" y="267"/>
                  </a:moveTo>
                  <a:lnTo>
                    <a:pt x="159" y="267"/>
                  </a:lnTo>
                  <a:cubicBezTo>
                    <a:pt x="155" y="265"/>
                    <a:pt x="153" y="260"/>
                    <a:pt x="155" y="256"/>
                  </a:cubicBezTo>
                  <a:cubicBezTo>
                    <a:pt x="157" y="252"/>
                    <a:pt x="161" y="250"/>
                    <a:pt x="165" y="252"/>
                  </a:cubicBezTo>
                  <a:cubicBezTo>
                    <a:pt x="170" y="254"/>
                    <a:pt x="171" y="259"/>
                    <a:pt x="170" y="263"/>
                  </a:cubicBezTo>
                  <a:cubicBezTo>
                    <a:pt x="168" y="267"/>
                    <a:pt x="163" y="268"/>
                    <a:pt x="159" y="267"/>
                  </a:cubicBezTo>
                  <a:close/>
                  <a:moveTo>
                    <a:pt x="129" y="255"/>
                  </a:moveTo>
                  <a:lnTo>
                    <a:pt x="129" y="255"/>
                  </a:lnTo>
                  <a:cubicBezTo>
                    <a:pt x="125" y="253"/>
                    <a:pt x="123" y="248"/>
                    <a:pt x="125" y="244"/>
                  </a:cubicBezTo>
                  <a:cubicBezTo>
                    <a:pt x="127" y="240"/>
                    <a:pt x="132" y="238"/>
                    <a:pt x="136" y="240"/>
                  </a:cubicBezTo>
                  <a:cubicBezTo>
                    <a:pt x="140" y="242"/>
                    <a:pt x="142" y="247"/>
                    <a:pt x="140" y="251"/>
                  </a:cubicBezTo>
                  <a:cubicBezTo>
                    <a:pt x="138" y="255"/>
                    <a:pt x="133" y="256"/>
                    <a:pt x="129" y="255"/>
                  </a:cubicBezTo>
                  <a:close/>
                  <a:moveTo>
                    <a:pt x="101" y="237"/>
                  </a:moveTo>
                  <a:lnTo>
                    <a:pt x="101" y="236"/>
                  </a:lnTo>
                  <a:cubicBezTo>
                    <a:pt x="97" y="234"/>
                    <a:pt x="97" y="229"/>
                    <a:pt x="99" y="225"/>
                  </a:cubicBezTo>
                  <a:cubicBezTo>
                    <a:pt x="102" y="222"/>
                    <a:pt x="107" y="221"/>
                    <a:pt x="111" y="224"/>
                  </a:cubicBezTo>
                  <a:cubicBezTo>
                    <a:pt x="114" y="226"/>
                    <a:pt x="115" y="231"/>
                    <a:pt x="112" y="235"/>
                  </a:cubicBezTo>
                  <a:cubicBezTo>
                    <a:pt x="109" y="238"/>
                    <a:pt x="104" y="239"/>
                    <a:pt x="101" y="237"/>
                  </a:cubicBezTo>
                  <a:close/>
                  <a:moveTo>
                    <a:pt x="76" y="215"/>
                  </a:moveTo>
                  <a:lnTo>
                    <a:pt x="76" y="215"/>
                  </a:lnTo>
                  <a:cubicBezTo>
                    <a:pt x="73" y="212"/>
                    <a:pt x="73" y="206"/>
                    <a:pt x="76" y="203"/>
                  </a:cubicBezTo>
                  <a:cubicBezTo>
                    <a:pt x="79" y="200"/>
                    <a:pt x="84" y="200"/>
                    <a:pt x="87" y="203"/>
                  </a:cubicBezTo>
                  <a:cubicBezTo>
                    <a:pt x="91" y="206"/>
                    <a:pt x="91" y="212"/>
                    <a:pt x="87" y="215"/>
                  </a:cubicBezTo>
                  <a:cubicBezTo>
                    <a:pt x="84" y="218"/>
                    <a:pt x="79" y="218"/>
                    <a:pt x="76" y="215"/>
                  </a:cubicBezTo>
                  <a:close/>
                  <a:moveTo>
                    <a:pt x="54" y="189"/>
                  </a:moveTo>
                  <a:lnTo>
                    <a:pt x="54" y="189"/>
                  </a:lnTo>
                  <a:cubicBezTo>
                    <a:pt x="52" y="186"/>
                    <a:pt x="53" y="181"/>
                    <a:pt x="56" y="178"/>
                  </a:cubicBezTo>
                  <a:cubicBezTo>
                    <a:pt x="60" y="176"/>
                    <a:pt x="65" y="177"/>
                    <a:pt x="67" y="181"/>
                  </a:cubicBezTo>
                  <a:cubicBezTo>
                    <a:pt x="70" y="184"/>
                    <a:pt x="69" y="189"/>
                    <a:pt x="65" y="192"/>
                  </a:cubicBezTo>
                  <a:cubicBezTo>
                    <a:pt x="61" y="194"/>
                    <a:pt x="56" y="193"/>
                    <a:pt x="54" y="189"/>
                  </a:cubicBezTo>
                  <a:close/>
                  <a:moveTo>
                    <a:pt x="37" y="162"/>
                  </a:moveTo>
                  <a:lnTo>
                    <a:pt x="37" y="162"/>
                  </a:lnTo>
                  <a:cubicBezTo>
                    <a:pt x="34" y="159"/>
                    <a:pt x="35" y="154"/>
                    <a:pt x="39" y="151"/>
                  </a:cubicBezTo>
                  <a:cubicBezTo>
                    <a:pt x="43" y="149"/>
                    <a:pt x="48" y="150"/>
                    <a:pt x="50" y="154"/>
                  </a:cubicBezTo>
                  <a:cubicBezTo>
                    <a:pt x="53" y="157"/>
                    <a:pt x="52" y="162"/>
                    <a:pt x="48" y="165"/>
                  </a:cubicBezTo>
                  <a:cubicBezTo>
                    <a:pt x="44" y="167"/>
                    <a:pt x="39" y="166"/>
                    <a:pt x="37" y="162"/>
                  </a:cubicBezTo>
                  <a:close/>
                  <a:moveTo>
                    <a:pt x="23" y="132"/>
                  </a:moveTo>
                  <a:lnTo>
                    <a:pt x="23" y="132"/>
                  </a:lnTo>
                  <a:cubicBezTo>
                    <a:pt x="21" y="128"/>
                    <a:pt x="23" y="123"/>
                    <a:pt x="27" y="122"/>
                  </a:cubicBezTo>
                  <a:cubicBezTo>
                    <a:pt x="31" y="120"/>
                    <a:pt x="36" y="122"/>
                    <a:pt x="37" y="126"/>
                  </a:cubicBezTo>
                  <a:cubicBezTo>
                    <a:pt x="39" y="130"/>
                    <a:pt x="37" y="134"/>
                    <a:pt x="33" y="136"/>
                  </a:cubicBezTo>
                  <a:cubicBezTo>
                    <a:pt x="29" y="138"/>
                    <a:pt x="25" y="136"/>
                    <a:pt x="23" y="132"/>
                  </a:cubicBezTo>
                  <a:close/>
                  <a:moveTo>
                    <a:pt x="12" y="101"/>
                  </a:moveTo>
                  <a:lnTo>
                    <a:pt x="12" y="101"/>
                  </a:lnTo>
                  <a:cubicBezTo>
                    <a:pt x="10" y="97"/>
                    <a:pt x="13" y="92"/>
                    <a:pt x="17" y="91"/>
                  </a:cubicBezTo>
                  <a:cubicBezTo>
                    <a:pt x="21" y="90"/>
                    <a:pt x="26" y="93"/>
                    <a:pt x="27" y="97"/>
                  </a:cubicBezTo>
                  <a:cubicBezTo>
                    <a:pt x="28" y="101"/>
                    <a:pt x="26" y="105"/>
                    <a:pt x="21" y="107"/>
                  </a:cubicBezTo>
                  <a:cubicBezTo>
                    <a:pt x="17" y="108"/>
                    <a:pt x="13" y="105"/>
                    <a:pt x="12" y="101"/>
                  </a:cubicBezTo>
                  <a:close/>
                  <a:moveTo>
                    <a:pt x="4" y="70"/>
                  </a:moveTo>
                  <a:lnTo>
                    <a:pt x="4" y="70"/>
                  </a:lnTo>
                  <a:cubicBezTo>
                    <a:pt x="3" y="65"/>
                    <a:pt x="6" y="61"/>
                    <a:pt x="10" y="60"/>
                  </a:cubicBezTo>
                  <a:cubicBezTo>
                    <a:pt x="14" y="59"/>
                    <a:pt x="19" y="61"/>
                    <a:pt x="20" y="66"/>
                  </a:cubicBezTo>
                  <a:cubicBezTo>
                    <a:pt x="21" y="70"/>
                    <a:pt x="18" y="74"/>
                    <a:pt x="14" y="75"/>
                  </a:cubicBezTo>
                  <a:cubicBezTo>
                    <a:pt x="10" y="76"/>
                    <a:pt x="5" y="74"/>
                    <a:pt x="4" y="70"/>
                  </a:cubicBezTo>
                  <a:close/>
                  <a:moveTo>
                    <a:pt x="1" y="37"/>
                  </a:moveTo>
                  <a:lnTo>
                    <a:pt x="1" y="37"/>
                  </a:lnTo>
                  <a:cubicBezTo>
                    <a:pt x="0" y="32"/>
                    <a:pt x="3" y="28"/>
                    <a:pt x="8" y="28"/>
                  </a:cubicBezTo>
                  <a:cubicBezTo>
                    <a:pt x="12" y="27"/>
                    <a:pt x="16" y="31"/>
                    <a:pt x="17" y="35"/>
                  </a:cubicBezTo>
                  <a:cubicBezTo>
                    <a:pt x="17" y="39"/>
                    <a:pt x="14" y="43"/>
                    <a:pt x="9" y="44"/>
                  </a:cubicBezTo>
                  <a:cubicBezTo>
                    <a:pt x="5" y="44"/>
                    <a:pt x="1" y="41"/>
                    <a:pt x="1" y="37"/>
                  </a:cubicBezTo>
                  <a:close/>
                </a:path>
              </a:pathLst>
            </a:custGeom>
            <a:noFill/>
            <a:ln w="0" cap="flat">
              <a:solidFill>
                <a:srgbClr val="04512D"/>
              </a:solidFill>
              <a:prstDash val="solid"/>
              <a:round/>
              <a:headEnd/>
              <a:tailEnd/>
            </a:ln>
          </p:spPr>
          <p:txBody>
            <a:bodyPr/>
            <a:lstStyle/>
            <a:p>
              <a:endParaRPr lang="en-US">
                <a:latin typeface="Arial" charset="0"/>
                <a:ea typeface="Arial" charset="0"/>
                <a:cs typeface="Arial" charset="0"/>
              </a:endParaRPr>
            </a:p>
          </p:txBody>
        </p:sp>
        <p:sp>
          <p:nvSpPr>
            <p:cNvPr id="55" name="TextBox 54"/>
            <p:cNvSpPr txBox="1"/>
            <p:nvPr/>
          </p:nvSpPr>
          <p:spPr>
            <a:xfrm>
              <a:off x="5744706" y="6026527"/>
              <a:ext cx="2319866" cy="584775"/>
            </a:xfrm>
            <a:prstGeom prst="rect">
              <a:avLst/>
            </a:prstGeom>
            <a:noFill/>
          </p:spPr>
          <p:txBody>
            <a:bodyPr wrap="none" rtlCol="0">
              <a:spAutoFit/>
            </a:bodyPr>
            <a:lstStyle/>
            <a:p>
              <a:pPr algn="ctr"/>
              <a:r>
                <a:rPr lang="en-US" sz="1600" b="1" dirty="0">
                  <a:solidFill>
                    <a:srgbClr val="04512D"/>
                  </a:solidFill>
                  <a:latin typeface="Arial" charset="0"/>
                  <a:ea typeface="Arial" charset="0"/>
                  <a:cs typeface="Arial" charset="0"/>
                </a:rPr>
                <a:t>Appreciative </a:t>
              </a:r>
              <a:r>
                <a:rPr lang="en-US" sz="1600" dirty="0">
                  <a:solidFill>
                    <a:srgbClr val="04512D"/>
                  </a:solidFill>
                  <a:latin typeface="Arial" charset="0"/>
                  <a:ea typeface="Arial" charset="0"/>
                  <a:cs typeface="Arial" charset="0"/>
                </a:rPr>
                <a:t>strategy </a:t>
              </a:r>
            </a:p>
            <a:p>
              <a:pPr algn="ctr"/>
              <a:r>
                <a:rPr lang="en-US" sz="1600" dirty="0">
                  <a:solidFill>
                    <a:srgbClr val="04512D"/>
                  </a:solidFill>
                  <a:latin typeface="Arial" charset="0"/>
                  <a:ea typeface="Arial" charset="0"/>
                  <a:cs typeface="Arial" charset="0"/>
                </a:rPr>
                <a:t>development</a:t>
              </a:r>
            </a:p>
          </p:txBody>
        </p:sp>
      </p:grpSp>
      <p:sp>
        <p:nvSpPr>
          <p:cNvPr id="3" name="Title 2"/>
          <p:cNvSpPr>
            <a:spLocks noGrp="1"/>
          </p:cNvSpPr>
          <p:nvPr>
            <p:ph type="title"/>
          </p:nvPr>
        </p:nvSpPr>
        <p:spPr>
          <a:xfrm>
            <a:off x="838200" y="1144897"/>
            <a:ext cx="10515600" cy="553689"/>
          </a:xfrm>
        </p:spPr>
        <p:txBody>
          <a:bodyPr>
            <a:normAutofit/>
          </a:bodyPr>
          <a:lstStyle/>
          <a:p>
            <a:pPr algn="ctr"/>
            <a:r>
              <a:rPr lang="en-US" sz="2800" dirty="0" smtClean="0"/>
              <a:t>Conventiona</a:t>
            </a:r>
            <a:r>
              <a:rPr lang="en-US" sz="2800" dirty="0"/>
              <a:t>l</a:t>
            </a:r>
            <a:r>
              <a:rPr lang="en-US" sz="2800" dirty="0" smtClean="0"/>
              <a:t> </a:t>
            </a:r>
            <a:r>
              <a:rPr lang="en-US" sz="2800" dirty="0"/>
              <a:t>Versus Appreciative Approaches</a:t>
            </a:r>
          </a:p>
        </p:txBody>
      </p:sp>
      <p:grpSp>
        <p:nvGrpSpPr>
          <p:cNvPr id="12" name="Group 11"/>
          <p:cNvGrpSpPr/>
          <p:nvPr/>
        </p:nvGrpSpPr>
        <p:grpSpPr>
          <a:xfrm>
            <a:off x="3276600" y="3692910"/>
            <a:ext cx="2667000" cy="1151605"/>
            <a:chOff x="3276600" y="3692910"/>
            <a:chExt cx="2667000" cy="1151605"/>
          </a:xfrm>
        </p:grpSpPr>
        <p:sp>
          <p:nvSpPr>
            <p:cNvPr id="50" name="Rectangle 33"/>
            <p:cNvSpPr>
              <a:spLocks noChangeArrowheads="1"/>
            </p:cNvSpPr>
            <p:nvPr/>
          </p:nvSpPr>
          <p:spPr bwMode="auto">
            <a:xfrm>
              <a:off x="3616020" y="4659849"/>
              <a:ext cx="159934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C00000"/>
                  </a:solidFill>
                  <a:latin typeface="Arial" charset="0"/>
                  <a:ea typeface="Arial" charset="0"/>
                  <a:cs typeface="Arial" charset="0"/>
                </a:rPr>
                <a:t>Transactional Change</a:t>
              </a:r>
            </a:p>
          </p:txBody>
        </p:sp>
        <p:grpSp>
          <p:nvGrpSpPr>
            <p:cNvPr id="9" name="Group 8"/>
            <p:cNvGrpSpPr/>
            <p:nvPr/>
          </p:nvGrpSpPr>
          <p:grpSpPr>
            <a:xfrm>
              <a:off x="3276600" y="3692910"/>
              <a:ext cx="2667000" cy="916730"/>
              <a:chOff x="3276600" y="3692910"/>
              <a:chExt cx="2667000" cy="916730"/>
            </a:xfrm>
          </p:grpSpPr>
          <p:sp>
            <p:nvSpPr>
              <p:cNvPr id="45" name="Rectangle 11"/>
              <p:cNvSpPr>
                <a:spLocks noChangeArrowheads="1"/>
              </p:cNvSpPr>
              <p:nvPr/>
            </p:nvSpPr>
            <p:spPr bwMode="auto">
              <a:xfrm>
                <a:off x="3581964" y="3883539"/>
                <a:ext cx="1755288"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dirty="0">
                    <a:solidFill>
                      <a:srgbClr val="C00000"/>
                    </a:solidFill>
                    <a:latin typeface="Arial" charset="0"/>
                    <a:ea typeface="Arial" charset="0"/>
                    <a:cs typeface="Arial" charset="0"/>
                  </a:rPr>
                  <a:t>Managing for Control:</a:t>
                </a:r>
              </a:p>
              <a:p>
                <a:pPr algn="ctr"/>
                <a:r>
                  <a:rPr lang="en-US" sz="1050" dirty="0">
                    <a:solidFill>
                      <a:srgbClr val="C00000"/>
                    </a:solidFill>
                    <a:latin typeface="Arial" charset="0"/>
                    <a:ea typeface="Arial" charset="0"/>
                    <a:cs typeface="Arial" charset="0"/>
                  </a:rPr>
                  <a:t>Actions that Fix Problems</a:t>
                </a:r>
              </a:p>
              <a:p>
                <a:pPr algn="ctr"/>
                <a:r>
                  <a:rPr lang="en-US" sz="1050" dirty="0">
                    <a:solidFill>
                      <a:srgbClr val="C00000"/>
                    </a:solidFill>
                    <a:latin typeface="Arial" charset="0"/>
                    <a:ea typeface="Arial" charset="0"/>
                    <a:cs typeface="Arial" charset="0"/>
                  </a:rPr>
                  <a:t>and Standardize Operations</a:t>
                </a:r>
                <a:endParaRPr lang="en-US" sz="1200" dirty="0">
                  <a:solidFill>
                    <a:srgbClr val="C00000"/>
                  </a:solidFill>
                  <a:latin typeface="Arial" charset="0"/>
                  <a:ea typeface="Arial" charset="0"/>
                  <a:cs typeface="Arial" charset="0"/>
                </a:endParaRPr>
              </a:p>
            </p:txBody>
          </p:sp>
          <p:sp>
            <p:nvSpPr>
              <p:cNvPr id="41" name="Freeform 13"/>
              <p:cNvSpPr>
                <a:spLocks noEditPoints="1"/>
              </p:cNvSpPr>
              <p:nvPr/>
            </p:nvSpPr>
            <p:spPr bwMode="auto">
              <a:xfrm>
                <a:off x="3276600" y="3692910"/>
                <a:ext cx="2667000" cy="916730"/>
              </a:xfrm>
              <a:custGeom>
                <a:avLst/>
                <a:gdLst>
                  <a:gd name="T0" fmla="*/ 0 w 1544"/>
                  <a:gd name="T1" fmla="*/ 2147483647 h 541"/>
                  <a:gd name="T2" fmla="*/ 2147483647 w 1544"/>
                  <a:gd name="T3" fmla="*/ 2147483647 h 541"/>
                  <a:gd name="T4" fmla="*/ 2147483647 w 1544"/>
                  <a:gd name="T5" fmla="*/ 2147483647 h 541"/>
                  <a:gd name="T6" fmla="*/ 2147483647 w 1544"/>
                  <a:gd name="T7" fmla="*/ 0 h 541"/>
                  <a:gd name="T8" fmla="*/ 2147483647 w 1544"/>
                  <a:gd name="T9" fmla="*/ 2147483647 h 541"/>
                  <a:gd name="T10" fmla="*/ 2147483647 w 1544"/>
                  <a:gd name="T11" fmla="*/ 2147483647 h 541"/>
                  <a:gd name="T12" fmla="*/ 2147483647 w 1544"/>
                  <a:gd name="T13" fmla="*/ 2147483647 h 541"/>
                  <a:gd name="T14" fmla="*/ 2147483647 w 1544"/>
                  <a:gd name="T15" fmla="*/ 2147483647 h 541"/>
                  <a:gd name="T16" fmla="*/ 0 w 1544"/>
                  <a:gd name="T17" fmla="*/ 2147483647 h 541"/>
                  <a:gd name="T18" fmla="*/ 0 w 1544"/>
                  <a:gd name="T19" fmla="*/ 2147483647 h 541"/>
                  <a:gd name="T20" fmla="*/ 2147483647 w 1544"/>
                  <a:gd name="T21" fmla="*/ 2147483647 h 541"/>
                  <a:gd name="T22" fmla="*/ 2147483647 w 1544"/>
                  <a:gd name="T23" fmla="*/ 2147483647 h 541"/>
                  <a:gd name="T24" fmla="*/ 2147483647 w 1544"/>
                  <a:gd name="T25" fmla="*/ 2147483647 h 541"/>
                  <a:gd name="T26" fmla="*/ 2147483647 w 1544"/>
                  <a:gd name="T27" fmla="*/ 2147483647 h 541"/>
                  <a:gd name="T28" fmla="*/ 2147483647 w 1544"/>
                  <a:gd name="T29" fmla="*/ 2147483647 h 541"/>
                  <a:gd name="T30" fmla="*/ 2147483647 w 1544"/>
                  <a:gd name="T31" fmla="*/ 2147483647 h 541"/>
                  <a:gd name="T32" fmla="*/ 2147483647 w 1544"/>
                  <a:gd name="T33" fmla="*/ 2147483647 h 541"/>
                  <a:gd name="T34" fmla="*/ 2147483647 w 1544"/>
                  <a:gd name="T35" fmla="*/ 2147483647 h 541"/>
                  <a:gd name="T36" fmla="*/ 2147483647 w 1544"/>
                  <a:gd name="T37" fmla="*/ 2147483647 h 541"/>
                  <a:gd name="T38" fmla="*/ 2147483647 w 1544"/>
                  <a:gd name="T39" fmla="*/ 2147483647 h 541"/>
                  <a:gd name="T40" fmla="*/ 2147483647 w 1544"/>
                  <a:gd name="T41" fmla="*/ 2147483647 h 541"/>
                  <a:gd name="T42" fmla="*/ 2147483647 w 1544"/>
                  <a:gd name="T43" fmla="*/ 2147483647 h 541"/>
                  <a:gd name="T44" fmla="*/ 2147483647 w 1544"/>
                  <a:gd name="T45" fmla="*/ 2147483647 h 5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4"/>
                  <a:gd name="T70" fmla="*/ 0 h 541"/>
                  <a:gd name="T71" fmla="*/ 1544 w 1544"/>
                  <a:gd name="T72" fmla="*/ 541 h 5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4" h="541">
                    <a:moveTo>
                      <a:pt x="0" y="79"/>
                    </a:moveTo>
                    <a:lnTo>
                      <a:pt x="1242" y="79"/>
                    </a:lnTo>
                    <a:lnTo>
                      <a:pt x="1239" y="82"/>
                    </a:lnTo>
                    <a:lnTo>
                      <a:pt x="1239" y="0"/>
                    </a:lnTo>
                    <a:lnTo>
                      <a:pt x="1544" y="270"/>
                    </a:lnTo>
                    <a:lnTo>
                      <a:pt x="1239" y="541"/>
                    </a:lnTo>
                    <a:lnTo>
                      <a:pt x="1239" y="458"/>
                    </a:lnTo>
                    <a:lnTo>
                      <a:pt x="1242" y="461"/>
                    </a:lnTo>
                    <a:lnTo>
                      <a:pt x="0" y="461"/>
                    </a:lnTo>
                    <a:lnTo>
                      <a:pt x="0" y="79"/>
                    </a:lnTo>
                    <a:close/>
                    <a:moveTo>
                      <a:pt x="6" y="458"/>
                    </a:moveTo>
                    <a:lnTo>
                      <a:pt x="3" y="455"/>
                    </a:lnTo>
                    <a:lnTo>
                      <a:pt x="1245" y="455"/>
                    </a:lnTo>
                    <a:lnTo>
                      <a:pt x="1245" y="534"/>
                    </a:lnTo>
                    <a:lnTo>
                      <a:pt x="1240" y="532"/>
                    </a:lnTo>
                    <a:lnTo>
                      <a:pt x="1537" y="268"/>
                    </a:lnTo>
                    <a:lnTo>
                      <a:pt x="1537" y="272"/>
                    </a:lnTo>
                    <a:lnTo>
                      <a:pt x="1240" y="8"/>
                    </a:lnTo>
                    <a:lnTo>
                      <a:pt x="1245" y="6"/>
                    </a:lnTo>
                    <a:lnTo>
                      <a:pt x="1245" y="85"/>
                    </a:lnTo>
                    <a:lnTo>
                      <a:pt x="3" y="85"/>
                    </a:lnTo>
                    <a:lnTo>
                      <a:pt x="6" y="82"/>
                    </a:lnTo>
                    <a:lnTo>
                      <a:pt x="6" y="458"/>
                    </a:lnTo>
                    <a:close/>
                  </a:path>
                </a:pathLst>
              </a:custGeom>
              <a:solidFill>
                <a:schemeClr val="bg1"/>
              </a:solidFill>
              <a:ln w="0" cap="flat">
                <a:solidFill>
                  <a:srgbClr val="C00000"/>
                </a:solidFill>
                <a:prstDash val="solid"/>
                <a:round/>
                <a:headEnd/>
                <a:tailEnd/>
              </a:ln>
            </p:spPr>
            <p:txBody>
              <a:bodyPr/>
              <a:lstStyle/>
              <a:p>
                <a:endParaRPr lang="en-US">
                  <a:solidFill>
                    <a:srgbClr val="04512D"/>
                  </a:solidFill>
                  <a:latin typeface="Arial" charset="0"/>
                  <a:ea typeface="Arial" charset="0"/>
                  <a:cs typeface="Arial" charset="0"/>
                </a:endParaRPr>
              </a:p>
            </p:txBody>
          </p:sp>
        </p:grpSp>
      </p:grpSp>
    </p:spTree>
    <p:extLst>
      <p:ext uri="{BB962C8B-B14F-4D97-AF65-F5344CB8AC3E}">
        <p14:creationId xmlns:p14="http://schemas.microsoft.com/office/powerpoint/2010/main" val="28519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Qiq928ktPg"/>
          <p:cNvPicPr>
            <a:picLocks noRot="1" noChangeAspect="1"/>
          </p:cNvPicPr>
          <p:nvPr>
            <a:videoFile r:link="rId1"/>
          </p:nvPr>
        </p:nvPicPr>
        <p:blipFill>
          <a:blip r:embed="rId3"/>
          <a:stretch>
            <a:fillRect/>
          </a:stretch>
        </p:blipFill>
        <p:spPr>
          <a:xfrm>
            <a:off x="1357086" y="1176715"/>
            <a:ext cx="9850846" cy="5541101"/>
          </a:xfrm>
          <a:prstGeom prst="rect">
            <a:avLst/>
          </a:prstGeom>
        </p:spPr>
      </p:pic>
    </p:spTree>
    <p:extLst>
      <p:ext uri="{BB962C8B-B14F-4D97-AF65-F5344CB8AC3E}">
        <p14:creationId xmlns:p14="http://schemas.microsoft.com/office/powerpoint/2010/main" val="2763561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did you learn about or see today?</a:t>
            </a:r>
          </a:p>
          <a:p>
            <a:r>
              <a:rPr lang="en-US" dirty="0" smtClean="0"/>
              <a:t>What is your hope now?</a:t>
            </a:r>
          </a:p>
          <a:p>
            <a:endParaRPr lang="en-US" dirty="0"/>
          </a:p>
        </p:txBody>
      </p:sp>
      <p:sp>
        <p:nvSpPr>
          <p:cNvPr id="3" name="Title 2"/>
          <p:cNvSpPr>
            <a:spLocks noGrp="1"/>
          </p:cNvSpPr>
          <p:nvPr>
            <p:ph type="title"/>
          </p:nvPr>
        </p:nvSpPr>
        <p:spPr/>
        <p:txBody>
          <a:bodyPr/>
          <a:lstStyle/>
          <a:p>
            <a:r>
              <a:rPr lang="en-US" dirty="0" smtClean="0"/>
              <a:t>Final Reflection</a:t>
            </a:r>
            <a:endParaRPr lang="en-US" dirty="0"/>
          </a:p>
        </p:txBody>
      </p:sp>
    </p:spTree>
    <p:extLst>
      <p:ext uri="{BB962C8B-B14F-4D97-AF65-F5344CB8AC3E}">
        <p14:creationId xmlns:p14="http://schemas.microsoft.com/office/powerpoint/2010/main" val="377482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5C00937-6E21-3047-9958-2538BFB3A6C6}"/>
              </a:ext>
            </a:extLst>
          </p:cNvPr>
          <p:cNvSpPr>
            <a:spLocks noGrp="1"/>
          </p:cNvSpPr>
          <p:nvPr>
            <p:ph idx="1"/>
          </p:nvPr>
        </p:nvSpPr>
        <p:spPr>
          <a:xfrm>
            <a:off x="838200" y="2101583"/>
            <a:ext cx="10515600" cy="4604273"/>
          </a:xfrm>
        </p:spPr>
        <p:txBody>
          <a:bodyPr>
            <a:noAutofit/>
          </a:bodyPr>
          <a:lstStyle/>
          <a:p>
            <a:pPr marL="0" lvl="0" indent="0">
              <a:lnSpc>
                <a:spcPct val="100000"/>
              </a:lnSpc>
              <a:spcBef>
                <a:spcPts val="0"/>
              </a:spcBef>
              <a:spcAft>
                <a:spcPts val="600"/>
              </a:spcAft>
              <a:buNone/>
            </a:pPr>
            <a:r>
              <a:rPr lang="en-US" sz="2400" b="1" dirty="0" smtClean="0"/>
              <a:t>Purpose</a:t>
            </a:r>
            <a:endParaRPr lang="en-US" sz="2400" b="1" dirty="0"/>
          </a:p>
          <a:p>
            <a:pPr marL="0" lvl="0" indent="0">
              <a:lnSpc>
                <a:spcPct val="100000"/>
              </a:lnSpc>
              <a:spcBef>
                <a:spcPts val="0"/>
              </a:spcBef>
              <a:spcAft>
                <a:spcPts val="600"/>
              </a:spcAft>
              <a:buNone/>
            </a:pPr>
            <a:r>
              <a:rPr lang="en-US" sz="2400" dirty="0" smtClean="0"/>
              <a:t>Generate the foundational elements of a strategic plan through an engaged process</a:t>
            </a:r>
            <a:endParaRPr lang="en-US" sz="2400" dirty="0"/>
          </a:p>
          <a:p>
            <a:pPr marL="0" indent="0">
              <a:lnSpc>
                <a:spcPct val="100000"/>
              </a:lnSpc>
              <a:spcBef>
                <a:spcPts val="0"/>
              </a:spcBef>
              <a:spcAft>
                <a:spcPts val="600"/>
              </a:spcAft>
              <a:buNone/>
            </a:pPr>
            <a:endParaRPr lang="en-US" sz="2400" b="1" dirty="0"/>
          </a:p>
          <a:p>
            <a:pPr marL="0" indent="0">
              <a:lnSpc>
                <a:spcPct val="100000"/>
              </a:lnSpc>
              <a:spcBef>
                <a:spcPts val="0"/>
              </a:spcBef>
              <a:spcAft>
                <a:spcPts val="600"/>
              </a:spcAft>
              <a:buNone/>
            </a:pPr>
            <a:r>
              <a:rPr lang="en-US" sz="2400" b="1" dirty="0" smtClean="0"/>
              <a:t>Session 1: Vision, Mission &amp; Values</a:t>
            </a:r>
          </a:p>
          <a:p>
            <a:pPr marL="0" indent="0">
              <a:lnSpc>
                <a:spcPct val="100000"/>
              </a:lnSpc>
              <a:spcBef>
                <a:spcPts val="0"/>
              </a:spcBef>
              <a:spcAft>
                <a:spcPts val="600"/>
              </a:spcAft>
              <a:buNone/>
            </a:pPr>
            <a:r>
              <a:rPr lang="en-US" sz="2400" b="1" dirty="0" smtClean="0"/>
              <a:t>Session 2: Strengths and Successes</a:t>
            </a:r>
          </a:p>
          <a:p>
            <a:pPr marL="0" indent="0">
              <a:lnSpc>
                <a:spcPct val="100000"/>
              </a:lnSpc>
              <a:spcBef>
                <a:spcPts val="0"/>
              </a:spcBef>
              <a:spcAft>
                <a:spcPts val="600"/>
              </a:spcAft>
              <a:buNone/>
            </a:pPr>
            <a:r>
              <a:rPr lang="en-US" sz="2400" b="1" dirty="0" smtClean="0"/>
              <a:t>Session 3: Opportunities and Possibilities</a:t>
            </a:r>
          </a:p>
          <a:p>
            <a:pPr marL="0" indent="0">
              <a:lnSpc>
                <a:spcPct val="100000"/>
              </a:lnSpc>
              <a:spcBef>
                <a:spcPts val="0"/>
              </a:spcBef>
              <a:spcAft>
                <a:spcPts val="600"/>
              </a:spcAft>
              <a:buNone/>
            </a:pPr>
            <a:r>
              <a:rPr lang="en-US" sz="2400" b="1" dirty="0" smtClean="0"/>
              <a:t>Session 4: Aspirations</a:t>
            </a:r>
            <a:endParaRPr lang="en-US" sz="2400" dirty="0"/>
          </a:p>
        </p:txBody>
      </p:sp>
      <p:sp>
        <p:nvSpPr>
          <p:cNvPr id="3" name="Title 2">
            <a:extLst>
              <a:ext uri="{FF2B5EF4-FFF2-40B4-BE49-F238E27FC236}">
                <a16:creationId xmlns="" xmlns:a16="http://schemas.microsoft.com/office/drawing/2014/main" id="{5F8ACBA1-ED95-1745-A63A-FE2AFD933A95}"/>
              </a:ext>
            </a:extLst>
          </p:cNvPr>
          <p:cNvSpPr>
            <a:spLocks noGrp="1"/>
          </p:cNvSpPr>
          <p:nvPr>
            <p:ph type="title"/>
          </p:nvPr>
        </p:nvSpPr>
        <p:spPr>
          <a:xfrm>
            <a:off x="838200" y="1115952"/>
            <a:ext cx="10515600" cy="734364"/>
          </a:xfrm>
        </p:spPr>
        <p:txBody>
          <a:bodyPr/>
          <a:lstStyle/>
          <a:p>
            <a:pPr algn="ctr"/>
            <a:r>
              <a:rPr lang="en-US" dirty="0"/>
              <a:t>Agenda </a:t>
            </a:r>
          </a:p>
        </p:txBody>
      </p:sp>
    </p:spTree>
    <p:extLst>
      <p:ext uri="{BB962C8B-B14F-4D97-AF65-F5344CB8AC3E}">
        <p14:creationId xmlns:p14="http://schemas.microsoft.com/office/powerpoint/2010/main" val="4221179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2488406"/>
            <a:ext cx="3376613" cy="3982732"/>
          </a:xfrm>
        </p:spPr>
        <p:txBody>
          <a:bodyPr/>
          <a:lstStyle/>
          <a:p>
            <a:pPr lvl="1"/>
            <a:r>
              <a:rPr lang="en-US" sz="1800" dirty="0" smtClean="0"/>
              <a:t>Michael </a:t>
            </a:r>
            <a:r>
              <a:rPr lang="en-US" sz="1800" dirty="0" err="1" smtClean="0"/>
              <a:t>Wiehe</a:t>
            </a:r>
            <a:endParaRPr lang="en-US" sz="1800" dirty="0" smtClean="0"/>
          </a:p>
          <a:p>
            <a:pPr lvl="1"/>
            <a:r>
              <a:rPr lang="en-US" sz="1800" dirty="0" smtClean="0"/>
              <a:t>Debbie </a:t>
            </a:r>
            <a:r>
              <a:rPr lang="en-US" sz="1800" dirty="0" err="1" smtClean="0"/>
              <a:t>Kimpton</a:t>
            </a:r>
            <a:endParaRPr lang="en-US" sz="1800" dirty="0" smtClean="0"/>
          </a:p>
          <a:p>
            <a:pPr lvl="1"/>
            <a:r>
              <a:rPr lang="en-US" sz="1800" dirty="0"/>
              <a:t>Megan Sullivan</a:t>
            </a:r>
          </a:p>
          <a:p>
            <a:pPr lvl="1"/>
            <a:r>
              <a:rPr lang="en-US" sz="1800" dirty="0" smtClean="0"/>
              <a:t>Sarah Andreas</a:t>
            </a:r>
          </a:p>
          <a:p>
            <a:pPr lvl="1"/>
            <a:r>
              <a:rPr lang="en-US" sz="1800" dirty="0" smtClean="0"/>
              <a:t>Tracey </a:t>
            </a:r>
            <a:r>
              <a:rPr lang="en-US" sz="1800" dirty="0" err="1" smtClean="0"/>
              <a:t>Tichnell</a:t>
            </a:r>
            <a:endParaRPr lang="en-US" sz="1800" dirty="0" smtClean="0"/>
          </a:p>
          <a:p>
            <a:pPr lvl="1"/>
            <a:r>
              <a:rPr lang="en-US" sz="1800" dirty="0" smtClean="0"/>
              <a:t>Carol Murray</a:t>
            </a:r>
          </a:p>
          <a:p>
            <a:pPr marL="457200" lvl="1" indent="0">
              <a:buNone/>
            </a:pPr>
            <a:endParaRPr lang="en-US" sz="1050" dirty="0" smtClean="0"/>
          </a:p>
          <a:p>
            <a:endParaRPr lang="en-US" dirty="0"/>
          </a:p>
          <a:p>
            <a:endParaRPr lang="en-US" dirty="0"/>
          </a:p>
          <a:p>
            <a:pPr marL="0" indent="0">
              <a:buNone/>
            </a:pPr>
            <a:endParaRPr lang="en-US" dirty="0"/>
          </a:p>
        </p:txBody>
      </p:sp>
      <p:sp>
        <p:nvSpPr>
          <p:cNvPr id="5" name="Title 4"/>
          <p:cNvSpPr>
            <a:spLocks noGrp="1"/>
          </p:cNvSpPr>
          <p:nvPr>
            <p:ph type="title"/>
          </p:nvPr>
        </p:nvSpPr>
        <p:spPr/>
        <p:txBody>
          <a:bodyPr/>
          <a:lstStyle/>
          <a:p>
            <a:r>
              <a:rPr lang="en-US" dirty="0" smtClean="0"/>
              <a:t>Facilitation Team</a:t>
            </a:r>
            <a:endParaRPr lang="en-US" dirty="0"/>
          </a:p>
        </p:txBody>
      </p:sp>
      <p:sp>
        <p:nvSpPr>
          <p:cNvPr id="2" name="Rectangle 1"/>
          <p:cNvSpPr/>
          <p:nvPr/>
        </p:nvSpPr>
        <p:spPr>
          <a:xfrm>
            <a:off x="3748087" y="2441514"/>
            <a:ext cx="2995613" cy="1938992"/>
          </a:xfrm>
          <a:prstGeom prst="rect">
            <a:avLst/>
          </a:prstGeom>
        </p:spPr>
        <p:txBody>
          <a:bodyPr wrap="square">
            <a:spAutoFit/>
          </a:bodyPr>
          <a:lstStyle/>
          <a:p>
            <a:pPr lvl="1"/>
            <a:r>
              <a:rPr lang="en-US" sz="2000" dirty="0" smtClean="0">
                <a:latin typeface="Arial" panose="020B0604020202020204" pitchFamily="34" charset="0"/>
                <a:cs typeface="Arial" panose="020B0604020202020204" pitchFamily="34" charset="0"/>
              </a:rPr>
              <a:t>Asia Fuqua </a:t>
            </a:r>
          </a:p>
          <a:p>
            <a:pPr lvl="1"/>
            <a:r>
              <a:rPr lang="en-US" sz="2000" dirty="0" smtClean="0">
                <a:latin typeface="Arial" panose="020B0604020202020204" pitchFamily="34" charset="0"/>
                <a:cs typeface="Arial" panose="020B0604020202020204" pitchFamily="34" charset="0"/>
              </a:rPr>
              <a:t>Rachel </a:t>
            </a:r>
            <a:r>
              <a:rPr lang="en-US" sz="2000" dirty="0">
                <a:latin typeface="Arial" panose="020B0604020202020204" pitchFamily="34" charset="0"/>
                <a:cs typeface="Arial" panose="020B0604020202020204" pitchFamily="34" charset="0"/>
              </a:rPr>
              <a:t>White</a:t>
            </a:r>
          </a:p>
          <a:p>
            <a:pPr lvl="1"/>
            <a:r>
              <a:rPr lang="en-US" sz="2000" dirty="0">
                <a:latin typeface="Arial" panose="020B0604020202020204" pitchFamily="34" charset="0"/>
                <a:cs typeface="Arial" panose="020B0604020202020204" pitchFamily="34" charset="0"/>
              </a:rPr>
              <a:t>Seth </a:t>
            </a:r>
            <a:r>
              <a:rPr lang="en-US" sz="2000" dirty="0" err="1">
                <a:latin typeface="Arial" panose="020B0604020202020204" pitchFamily="34" charset="0"/>
                <a:cs typeface="Arial" panose="020B0604020202020204" pitchFamily="34" charset="0"/>
              </a:rPr>
              <a:t>Baugess</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Bob </a:t>
            </a:r>
            <a:r>
              <a:rPr lang="en-US" sz="2000" dirty="0" err="1">
                <a:latin typeface="Arial" panose="020B0604020202020204" pitchFamily="34" charset="0"/>
                <a:cs typeface="Arial" panose="020B0604020202020204" pitchFamily="34" charset="0"/>
              </a:rPr>
              <a:t>Mihalek</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Jim Hannah</a:t>
            </a:r>
          </a:p>
          <a:p>
            <a:pPr lvl="1"/>
            <a:r>
              <a:rPr lang="en-US" sz="2000" dirty="0">
                <a:latin typeface="Arial" panose="020B0604020202020204" pitchFamily="34" charset="0"/>
                <a:cs typeface="Arial" panose="020B0604020202020204" pitchFamily="34" charset="0"/>
              </a:rPr>
              <a:t>Kris </a:t>
            </a:r>
            <a:r>
              <a:rPr lang="en-US" sz="2000" dirty="0" err="1" smtClean="0">
                <a:latin typeface="Arial" panose="020B0604020202020204" pitchFamily="34" charset="0"/>
                <a:cs typeface="Arial" panose="020B0604020202020204" pitchFamily="34" charset="0"/>
              </a:rPr>
              <a:t>Sproles</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073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ategic Map PPT v03.pdf"/>
          <p:cNvPicPr>
            <a:picLocks noChangeAspect="1"/>
          </p:cNvPicPr>
          <p:nvPr/>
        </p:nvPicPr>
        <p:blipFill rotWithShape="1">
          <a:blip r:embed="rId3">
            <a:extLst>
              <a:ext uri="{28A0092B-C50C-407E-A947-70E740481C1C}">
                <a14:useLocalDpi xmlns:a14="http://schemas.microsoft.com/office/drawing/2010/main" val="0"/>
              </a:ext>
            </a:extLst>
          </a:blip>
          <a:srcRect t="23220" b="12536"/>
          <a:stretch/>
        </p:blipFill>
        <p:spPr>
          <a:xfrm>
            <a:off x="0" y="1592385"/>
            <a:ext cx="12192000" cy="4405924"/>
          </a:xfrm>
          <a:prstGeom prst="rect">
            <a:avLst/>
          </a:prstGeom>
        </p:spPr>
      </p:pic>
      <p:sp>
        <p:nvSpPr>
          <p:cNvPr id="2" name="Rectangle 1"/>
          <p:cNvSpPr/>
          <p:nvPr/>
        </p:nvSpPr>
        <p:spPr>
          <a:xfrm>
            <a:off x="3286539" y="1152942"/>
            <a:ext cx="5314122" cy="702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Elements of Strategic Planning</a:t>
            </a:r>
            <a:endParaRPr lang="en-US" sz="3200" b="1" dirty="0">
              <a:solidFill>
                <a:schemeClr val="tx1"/>
              </a:solidFill>
            </a:endParaRPr>
          </a:p>
        </p:txBody>
      </p:sp>
      <p:sp>
        <p:nvSpPr>
          <p:cNvPr id="7" name="TextBox 6"/>
          <p:cNvSpPr txBox="1"/>
          <p:nvPr/>
        </p:nvSpPr>
        <p:spPr>
          <a:xfrm>
            <a:off x="2109662" y="6508332"/>
            <a:ext cx="1053547" cy="307777"/>
          </a:xfrm>
          <a:prstGeom prst="rect">
            <a:avLst/>
          </a:prstGeom>
          <a:noFill/>
        </p:spPr>
        <p:txBody>
          <a:bodyPr wrap="square" rtlCol="0">
            <a:spAutoFit/>
          </a:bodyPr>
          <a:lstStyle/>
          <a:p>
            <a:pPr algn="ctr"/>
            <a:r>
              <a:rPr lang="en-US" sz="1400" dirty="0" smtClean="0">
                <a:solidFill>
                  <a:schemeClr val="bg2">
                    <a:lumMod val="50000"/>
                  </a:schemeClr>
                </a:solidFill>
              </a:rPr>
              <a:t>Phase 1</a:t>
            </a:r>
            <a:endParaRPr lang="en-US" sz="1400" dirty="0">
              <a:solidFill>
                <a:schemeClr val="bg2">
                  <a:lumMod val="50000"/>
                </a:schemeClr>
              </a:solidFill>
            </a:endParaRPr>
          </a:p>
        </p:txBody>
      </p:sp>
      <p:sp>
        <p:nvSpPr>
          <p:cNvPr id="8" name="TextBox 7"/>
          <p:cNvSpPr txBox="1"/>
          <p:nvPr/>
        </p:nvSpPr>
        <p:spPr>
          <a:xfrm>
            <a:off x="7751960" y="6488668"/>
            <a:ext cx="750526" cy="307777"/>
          </a:xfrm>
          <a:prstGeom prst="rect">
            <a:avLst/>
          </a:prstGeom>
          <a:noFill/>
        </p:spPr>
        <p:txBody>
          <a:bodyPr wrap="none" rtlCol="0">
            <a:spAutoFit/>
          </a:bodyPr>
          <a:lstStyle/>
          <a:p>
            <a:r>
              <a:rPr lang="en-US" sz="1400" dirty="0" smtClean="0">
                <a:solidFill>
                  <a:schemeClr val="bg2">
                    <a:lumMod val="50000"/>
                  </a:schemeClr>
                </a:solidFill>
              </a:rPr>
              <a:t>Phase 2</a:t>
            </a:r>
            <a:endParaRPr lang="en-US" sz="1400" dirty="0">
              <a:solidFill>
                <a:schemeClr val="bg2">
                  <a:lumMod val="50000"/>
                </a:schemeClr>
              </a:solidFill>
            </a:endParaRPr>
          </a:p>
        </p:txBody>
      </p:sp>
      <p:cxnSp>
        <p:nvCxnSpPr>
          <p:cNvPr id="10" name="Straight Connector 9"/>
          <p:cNvCxnSpPr>
            <a:stCxn id="7" idx="1"/>
          </p:cNvCxnSpPr>
          <p:nvPr/>
        </p:nvCxnSpPr>
        <p:spPr>
          <a:xfrm flipH="1">
            <a:off x="648929" y="6662221"/>
            <a:ext cx="1460733" cy="0"/>
          </a:xfrm>
          <a:prstGeom prst="line">
            <a:avLst/>
          </a:prstGeom>
          <a:ln>
            <a:solidFill>
              <a:schemeClr val="bg2">
                <a:lumMod val="50000"/>
              </a:schemeClr>
            </a:solidFill>
            <a:headEnd type="none" w="sm" len="lg"/>
            <a:tailEnd type="diamond" w="sm"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3"/>
          </p:cNvCxnSpPr>
          <p:nvPr/>
        </p:nvCxnSpPr>
        <p:spPr>
          <a:xfrm>
            <a:off x="3163209" y="6662221"/>
            <a:ext cx="1153152" cy="0"/>
          </a:xfrm>
          <a:prstGeom prst="line">
            <a:avLst/>
          </a:prstGeom>
          <a:ln>
            <a:solidFill>
              <a:schemeClr val="bg2">
                <a:lumMod val="50000"/>
              </a:schemeClr>
            </a:solidFill>
            <a:headEnd type="none" w="sm" len="lg"/>
            <a:tailEnd type="diamond" w="sm"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1"/>
          </p:cNvCxnSpPr>
          <p:nvPr/>
        </p:nvCxnSpPr>
        <p:spPr>
          <a:xfrm flipH="1" flipV="1">
            <a:off x="5066887" y="6642556"/>
            <a:ext cx="2685073" cy="1"/>
          </a:xfrm>
          <a:prstGeom prst="line">
            <a:avLst/>
          </a:prstGeom>
          <a:ln>
            <a:solidFill>
              <a:schemeClr val="bg2">
                <a:lumMod val="50000"/>
              </a:schemeClr>
            </a:solidFill>
            <a:headEnd type="none" w="sm" len="lg"/>
            <a:tailEnd type="diamond" w="sm" len="lg"/>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 idx="3"/>
          </p:cNvCxnSpPr>
          <p:nvPr/>
        </p:nvCxnSpPr>
        <p:spPr>
          <a:xfrm flipV="1">
            <a:off x="8502486" y="6642556"/>
            <a:ext cx="2851314" cy="1"/>
          </a:xfrm>
          <a:prstGeom prst="line">
            <a:avLst/>
          </a:prstGeom>
          <a:ln>
            <a:solidFill>
              <a:schemeClr val="bg2">
                <a:lumMod val="50000"/>
              </a:schemeClr>
            </a:solidFill>
            <a:headEnd type="none" w="sm" len="lg"/>
            <a:tailEnd type="diamond" w="sm"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41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ounded Rectangle 84"/>
          <p:cNvSpPr/>
          <p:nvPr/>
        </p:nvSpPr>
        <p:spPr>
          <a:xfrm>
            <a:off x="4352631" y="5899601"/>
            <a:ext cx="1585863" cy="56618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bk object 21"/>
          <p:cNvSpPr/>
          <p:nvPr/>
        </p:nvSpPr>
        <p:spPr>
          <a:xfrm>
            <a:off x="5174926" y="4623755"/>
            <a:ext cx="55449" cy="946104"/>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29" name="bk object 16"/>
          <p:cNvSpPr/>
          <p:nvPr/>
        </p:nvSpPr>
        <p:spPr>
          <a:xfrm>
            <a:off x="1257640" y="3785707"/>
            <a:ext cx="216791" cy="216791"/>
          </a:xfrm>
          <a:custGeom>
            <a:avLst/>
            <a:gdLst/>
            <a:ahLst/>
            <a:cxnLst/>
            <a:rect l="l" t="t" r="r" b="b"/>
            <a:pathLst>
              <a:path w="357505"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0" name="bk object 17"/>
          <p:cNvSpPr/>
          <p:nvPr/>
        </p:nvSpPr>
        <p:spPr>
          <a:xfrm>
            <a:off x="1337009" y="2877719"/>
            <a:ext cx="57375" cy="946104"/>
          </a:xfrm>
          <a:custGeom>
            <a:avLst/>
            <a:gdLst/>
            <a:ahLst/>
            <a:cxnLst/>
            <a:rect l="l" t="t" r="r" b="b"/>
            <a:pathLst>
              <a:path w="94614"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31" name="bk object 18"/>
          <p:cNvSpPr/>
          <p:nvPr/>
        </p:nvSpPr>
        <p:spPr>
          <a:xfrm>
            <a:off x="3162506" y="3785707"/>
            <a:ext cx="216791" cy="216791"/>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2" name="bk object 19"/>
          <p:cNvSpPr/>
          <p:nvPr/>
        </p:nvSpPr>
        <p:spPr>
          <a:xfrm>
            <a:off x="3241875" y="2877719"/>
            <a:ext cx="55449" cy="946104"/>
          </a:xfrm>
          <a:custGeom>
            <a:avLst/>
            <a:gdLst/>
            <a:ahLst/>
            <a:cxnLst/>
            <a:rect l="l" t="t" r="r" b="b"/>
            <a:pathLst>
              <a:path w="94614"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33" name="bk object 20"/>
          <p:cNvSpPr/>
          <p:nvPr/>
        </p:nvSpPr>
        <p:spPr>
          <a:xfrm>
            <a:off x="5080072" y="3785707"/>
            <a:ext cx="216791" cy="216791"/>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4" name="bk object 21"/>
          <p:cNvSpPr/>
          <p:nvPr/>
        </p:nvSpPr>
        <p:spPr>
          <a:xfrm>
            <a:off x="5159441" y="2877719"/>
            <a:ext cx="55449" cy="946104"/>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35" name="bk object 22"/>
          <p:cNvSpPr/>
          <p:nvPr/>
        </p:nvSpPr>
        <p:spPr>
          <a:xfrm>
            <a:off x="6934141" y="3785707"/>
            <a:ext cx="216791" cy="216791"/>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6" name="bk object 23"/>
          <p:cNvSpPr/>
          <p:nvPr/>
        </p:nvSpPr>
        <p:spPr>
          <a:xfrm>
            <a:off x="7013510" y="2877719"/>
            <a:ext cx="57375" cy="946104"/>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37" name="bk object 24"/>
          <p:cNvSpPr/>
          <p:nvPr/>
        </p:nvSpPr>
        <p:spPr>
          <a:xfrm>
            <a:off x="8940601" y="3785707"/>
            <a:ext cx="216791" cy="216791"/>
          </a:xfrm>
          <a:custGeom>
            <a:avLst/>
            <a:gdLst/>
            <a:ahLst/>
            <a:cxnLst/>
            <a:rect l="l" t="t" r="r" b="b"/>
            <a:pathLst>
              <a:path w="357505"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8" name="bk object 25"/>
          <p:cNvSpPr/>
          <p:nvPr/>
        </p:nvSpPr>
        <p:spPr>
          <a:xfrm>
            <a:off x="9019969" y="2877719"/>
            <a:ext cx="57375" cy="946104"/>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39" name="bk object 26"/>
          <p:cNvSpPr/>
          <p:nvPr/>
        </p:nvSpPr>
        <p:spPr>
          <a:xfrm>
            <a:off x="2257339" y="3620618"/>
            <a:ext cx="187912" cy="187912"/>
          </a:xfrm>
          <a:custGeom>
            <a:avLst/>
            <a:gdLst/>
            <a:ahLst/>
            <a:cxnLst/>
            <a:rect l="l" t="t" r="r" b="b"/>
            <a:pathLst>
              <a:path w="309879"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sp>
        <p:nvSpPr>
          <p:cNvPr id="40" name="bk object 27"/>
          <p:cNvSpPr/>
          <p:nvPr/>
        </p:nvSpPr>
        <p:spPr>
          <a:xfrm>
            <a:off x="1456916" y="3725188"/>
            <a:ext cx="847912" cy="522532"/>
          </a:xfrm>
          <a:custGeom>
            <a:avLst/>
            <a:gdLst/>
            <a:ahLst/>
            <a:cxnLst/>
            <a:rect l="l" t="t" r="r" b="b"/>
            <a:pathLst>
              <a:path w="1398270"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41" name="bk object 28"/>
          <p:cNvSpPr/>
          <p:nvPr/>
        </p:nvSpPr>
        <p:spPr>
          <a:xfrm>
            <a:off x="4130457" y="3620618"/>
            <a:ext cx="187912" cy="187912"/>
          </a:xfrm>
          <a:custGeom>
            <a:avLst/>
            <a:gdLst/>
            <a:ahLst/>
            <a:cxnLst/>
            <a:rect l="l" t="t" r="r" b="b"/>
            <a:pathLst>
              <a:path w="309879"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sp>
        <p:nvSpPr>
          <p:cNvPr id="42" name="bk object 29"/>
          <p:cNvSpPr/>
          <p:nvPr/>
        </p:nvSpPr>
        <p:spPr>
          <a:xfrm>
            <a:off x="3330035" y="3725188"/>
            <a:ext cx="847912" cy="522532"/>
          </a:xfrm>
          <a:custGeom>
            <a:avLst/>
            <a:gdLst/>
            <a:ahLst/>
            <a:cxnLst/>
            <a:rect l="l" t="t" r="r" b="b"/>
            <a:pathLst>
              <a:path w="1398270"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43" name="bk object 30"/>
          <p:cNvSpPr/>
          <p:nvPr/>
        </p:nvSpPr>
        <p:spPr>
          <a:xfrm>
            <a:off x="6003576" y="3620618"/>
            <a:ext cx="187912" cy="187912"/>
          </a:xfrm>
          <a:custGeom>
            <a:avLst/>
            <a:gdLst/>
            <a:ahLst/>
            <a:cxnLst/>
            <a:rect l="l" t="t" r="r" b="b"/>
            <a:pathLst>
              <a:path w="309879"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sp>
        <p:nvSpPr>
          <p:cNvPr id="44" name="bk object 31"/>
          <p:cNvSpPr/>
          <p:nvPr/>
        </p:nvSpPr>
        <p:spPr>
          <a:xfrm>
            <a:off x="5203154" y="3725188"/>
            <a:ext cx="847912" cy="522532"/>
          </a:xfrm>
          <a:custGeom>
            <a:avLst/>
            <a:gdLst/>
            <a:ahLst/>
            <a:cxnLst/>
            <a:rect l="l" t="t" r="r" b="b"/>
            <a:pathLst>
              <a:path w="1398270"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45" name="bk object 32"/>
          <p:cNvSpPr/>
          <p:nvPr/>
        </p:nvSpPr>
        <p:spPr>
          <a:xfrm>
            <a:off x="7876695" y="3620618"/>
            <a:ext cx="187912" cy="187912"/>
          </a:xfrm>
          <a:custGeom>
            <a:avLst/>
            <a:gdLst/>
            <a:ahLst/>
            <a:cxnLst/>
            <a:rect l="l" t="t" r="r" b="b"/>
            <a:pathLst>
              <a:path w="309880"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sp>
        <p:nvSpPr>
          <p:cNvPr id="46" name="bk object 33"/>
          <p:cNvSpPr/>
          <p:nvPr/>
        </p:nvSpPr>
        <p:spPr>
          <a:xfrm>
            <a:off x="7076272" y="3725188"/>
            <a:ext cx="847912" cy="522532"/>
          </a:xfrm>
          <a:custGeom>
            <a:avLst/>
            <a:gdLst/>
            <a:ahLst/>
            <a:cxnLst/>
            <a:rect l="l" t="t" r="r" b="b"/>
            <a:pathLst>
              <a:path w="1398269"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47" name="bk object 34"/>
          <p:cNvSpPr/>
          <p:nvPr/>
        </p:nvSpPr>
        <p:spPr>
          <a:xfrm>
            <a:off x="9749814" y="3620618"/>
            <a:ext cx="187912" cy="187912"/>
          </a:xfrm>
          <a:custGeom>
            <a:avLst/>
            <a:gdLst/>
            <a:ahLst/>
            <a:cxnLst/>
            <a:rect l="l" t="t" r="r" b="b"/>
            <a:pathLst>
              <a:path w="309880"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sp>
        <p:nvSpPr>
          <p:cNvPr id="48" name="bk object 35"/>
          <p:cNvSpPr/>
          <p:nvPr/>
        </p:nvSpPr>
        <p:spPr>
          <a:xfrm>
            <a:off x="8949390" y="3725188"/>
            <a:ext cx="847912" cy="522532"/>
          </a:xfrm>
          <a:custGeom>
            <a:avLst/>
            <a:gdLst/>
            <a:ahLst/>
            <a:cxnLst/>
            <a:rect l="l" t="t" r="r" b="b"/>
            <a:pathLst>
              <a:path w="1398269"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49" name="bk object 36"/>
          <p:cNvSpPr/>
          <p:nvPr/>
        </p:nvSpPr>
        <p:spPr>
          <a:xfrm>
            <a:off x="1858459" y="2896770"/>
            <a:ext cx="601856" cy="601856"/>
          </a:xfrm>
          <a:custGeom>
            <a:avLst/>
            <a:gdLst/>
            <a:ahLst/>
            <a:cxnLst/>
            <a:rect l="l" t="t" r="r" b="b"/>
            <a:pathLst>
              <a:path w="992504"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51" name="bk object 38"/>
          <p:cNvSpPr/>
          <p:nvPr/>
        </p:nvSpPr>
        <p:spPr>
          <a:xfrm>
            <a:off x="3716490" y="2896770"/>
            <a:ext cx="601856" cy="601856"/>
          </a:xfrm>
          <a:custGeom>
            <a:avLst/>
            <a:gdLst/>
            <a:ahLst/>
            <a:cxnLst/>
            <a:rect l="l" t="t" r="r" b="b"/>
            <a:pathLst>
              <a:path w="992504"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52" name="bk object 39"/>
          <p:cNvSpPr/>
          <p:nvPr/>
        </p:nvSpPr>
        <p:spPr>
          <a:xfrm>
            <a:off x="5589609" y="2896770"/>
            <a:ext cx="601856" cy="601856"/>
          </a:xfrm>
          <a:custGeom>
            <a:avLst/>
            <a:gdLst/>
            <a:ahLst/>
            <a:cxnLst/>
            <a:rect l="l" t="t" r="r" b="b"/>
            <a:pathLst>
              <a:path w="992504"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53" name="bk object 40"/>
          <p:cNvSpPr/>
          <p:nvPr/>
        </p:nvSpPr>
        <p:spPr>
          <a:xfrm>
            <a:off x="7462727" y="2896770"/>
            <a:ext cx="601856" cy="601856"/>
          </a:xfrm>
          <a:custGeom>
            <a:avLst/>
            <a:gdLst/>
            <a:ahLst/>
            <a:cxnLst/>
            <a:rect l="l" t="t" r="r" b="b"/>
            <a:pathLst>
              <a:path w="992505"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54" name="bk object 41"/>
          <p:cNvSpPr/>
          <p:nvPr/>
        </p:nvSpPr>
        <p:spPr>
          <a:xfrm>
            <a:off x="9335846" y="2896770"/>
            <a:ext cx="601856" cy="601856"/>
          </a:xfrm>
          <a:custGeom>
            <a:avLst/>
            <a:gdLst/>
            <a:ahLst/>
            <a:cxnLst/>
            <a:rect l="l" t="t" r="r" b="b"/>
            <a:pathLst>
              <a:path w="992505"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55" name="bk object 42"/>
          <p:cNvSpPr/>
          <p:nvPr/>
        </p:nvSpPr>
        <p:spPr>
          <a:xfrm>
            <a:off x="10477192" y="3360287"/>
            <a:ext cx="601856" cy="601856"/>
          </a:xfrm>
          <a:custGeom>
            <a:avLst/>
            <a:gdLst/>
            <a:ahLst/>
            <a:cxnLst/>
            <a:rect l="l" t="t" r="r" b="b"/>
            <a:pathLst>
              <a:path w="992505"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56" name="bk object 44"/>
          <p:cNvSpPr/>
          <p:nvPr/>
        </p:nvSpPr>
        <p:spPr>
          <a:xfrm>
            <a:off x="571887" y="2699932"/>
            <a:ext cx="1682732"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57" name="bk object 45"/>
          <p:cNvSpPr/>
          <p:nvPr/>
        </p:nvSpPr>
        <p:spPr>
          <a:xfrm>
            <a:off x="571887" y="4001590"/>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58" name="bk object 46"/>
          <p:cNvSpPr/>
          <p:nvPr/>
        </p:nvSpPr>
        <p:spPr>
          <a:xfrm>
            <a:off x="571887" y="5195307"/>
            <a:ext cx="1682732" cy="1022346"/>
          </a:xfrm>
          <a:custGeom>
            <a:avLst/>
            <a:gdLst/>
            <a:ahLst/>
            <a:cxnLst/>
            <a:rect l="l" t="t" r="r" b="b"/>
            <a:pathLst>
              <a:path w="2774950" h="1685925">
                <a:moveTo>
                  <a:pt x="2513012" y="0"/>
                </a:moveTo>
                <a:lnTo>
                  <a:pt x="0" y="0"/>
                </a:lnTo>
                <a:lnTo>
                  <a:pt x="0" y="1685812"/>
                </a:lnTo>
                <a:lnTo>
                  <a:pt x="2513012" y="1685812"/>
                </a:lnTo>
                <a:lnTo>
                  <a:pt x="2664349" y="1681722"/>
                </a:lnTo>
                <a:lnTo>
                  <a:pt x="2742063" y="1653091"/>
                </a:lnTo>
                <a:lnTo>
                  <a:pt x="2770694" y="1575377"/>
                </a:lnTo>
                <a:lnTo>
                  <a:pt x="2774784" y="1424040"/>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59" name="bk object 47"/>
          <p:cNvSpPr/>
          <p:nvPr/>
        </p:nvSpPr>
        <p:spPr>
          <a:xfrm>
            <a:off x="2445006" y="2699932"/>
            <a:ext cx="1682732"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60" name="bk object 48"/>
          <p:cNvSpPr/>
          <p:nvPr/>
        </p:nvSpPr>
        <p:spPr>
          <a:xfrm>
            <a:off x="2445006" y="4001590"/>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61" name="bk object 49"/>
          <p:cNvSpPr/>
          <p:nvPr/>
        </p:nvSpPr>
        <p:spPr>
          <a:xfrm>
            <a:off x="4318124" y="2699932"/>
            <a:ext cx="1682732"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C00000"/>
          </a:solidFill>
        </p:spPr>
        <p:txBody>
          <a:bodyPr wrap="square" lIns="0" tIns="0" rIns="0" bIns="0" rtlCol="0"/>
          <a:lstStyle/>
          <a:p>
            <a:endParaRPr sz="1092"/>
          </a:p>
        </p:txBody>
      </p:sp>
      <p:sp>
        <p:nvSpPr>
          <p:cNvPr id="62" name="bk object 50"/>
          <p:cNvSpPr/>
          <p:nvPr/>
        </p:nvSpPr>
        <p:spPr>
          <a:xfrm>
            <a:off x="4318124" y="4001590"/>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FF0000"/>
          </a:solidFill>
        </p:spPr>
        <p:txBody>
          <a:bodyPr wrap="square" lIns="0" tIns="0" rIns="0" bIns="0" rtlCol="0"/>
          <a:lstStyle/>
          <a:p>
            <a:endParaRPr sz="1092"/>
          </a:p>
        </p:txBody>
      </p:sp>
      <p:sp>
        <p:nvSpPr>
          <p:cNvPr id="63" name="bk object 51"/>
          <p:cNvSpPr/>
          <p:nvPr/>
        </p:nvSpPr>
        <p:spPr>
          <a:xfrm>
            <a:off x="6191243" y="2699932"/>
            <a:ext cx="1682732"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64" name="bk object 52"/>
          <p:cNvSpPr/>
          <p:nvPr/>
        </p:nvSpPr>
        <p:spPr>
          <a:xfrm>
            <a:off x="6191243" y="4001590"/>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65" name="bk object 53"/>
          <p:cNvSpPr/>
          <p:nvPr/>
        </p:nvSpPr>
        <p:spPr>
          <a:xfrm>
            <a:off x="8064361" y="2699932"/>
            <a:ext cx="1682732"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66" name="bk object 54"/>
          <p:cNvSpPr/>
          <p:nvPr/>
        </p:nvSpPr>
        <p:spPr>
          <a:xfrm>
            <a:off x="8064361" y="4001590"/>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68" name="bk object 56"/>
          <p:cNvSpPr/>
          <p:nvPr/>
        </p:nvSpPr>
        <p:spPr>
          <a:xfrm>
            <a:off x="2254520" y="5407850"/>
            <a:ext cx="2926080" cy="57375"/>
          </a:xfrm>
          <a:custGeom>
            <a:avLst/>
            <a:gdLst/>
            <a:ahLst/>
            <a:cxnLst/>
            <a:rect l="l" t="t" r="r" b="b"/>
            <a:pathLst>
              <a:path w="12381865" h="94615">
                <a:moveTo>
                  <a:pt x="0" y="94237"/>
                </a:moveTo>
                <a:lnTo>
                  <a:pt x="12381821" y="94237"/>
                </a:lnTo>
                <a:lnTo>
                  <a:pt x="12381821" y="0"/>
                </a:lnTo>
                <a:lnTo>
                  <a:pt x="0" y="0"/>
                </a:lnTo>
                <a:lnTo>
                  <a:pt x="0" y="94237"/>
                </a:lnTo>
                <a:close/>
              </a:path>
            </a:pathLst>
          </a:custGeom>
          <a:solidFill>
            <a:srgbClr val="036936"/>
          </a:solidFill>
        </p:spPr>
        <p:txBody>
          <a:bodyPr wrap="square" lIns="0" tIns="0" rIns="0" bIns="0" rtlCol="0"/>
          <a:lstStyle/>
          <a:p>
            <a:endParaRPr sz="1092"/>
          </a:p>
        </p:txBody>
      </p:sp>
      <p:sp>
        <p:nvSpPr>
          <p:cNvPr id="69" name="bk object 57"/>
          <p:cNvSpPr/>
          <p:nvPr/>
        </p:nvSpPr>
        <p:spPr>
          <a:xfrm>
            <a:off x="9937481" y="2699932"/>
            <a:ext cx="1682732"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70" name="bk object 58"/>
          <p:cNvSpPr/>
          <p:nvPr/>
        </p:nvSpPr>
        <p:spPr>
          <a:xfrm>
            <a:off x="9937481" y="4001590"/>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000000"/>
          </a:solidFill>
        </p:spPr>
        <p:txBody>
          <a:bodyPr wrap="square" lIns="0" tIns="0" rIns="0" bIns="0" rtlCol="0"/>
          <a:lstStyle/>
          <a:p>
            <a:endParaRPr sz="1092"/>
          </a:p>
        </p:txBody>
      </p:sp>
      <p:sp>
        <p:nvSpPr>
          <p:cNvPr id="72" name="bk object 60"/>
          <p:cNvSpPr/>
          <p:nvPr/>
        </p:nvSpPr>
        <p:spPr>
          <a:xfrm>
            <a:off x="571888" y="4001591"/>
            <a:ext cx="133617" cy="133617"/>
          </a:xfrm>
          <a:custGeom>
            <a:avLst/>
            <a:gdLst/>
            <a:ahLst/>
            <a:cxnLst/>
            <a:rect l="l" t="t" r="r" b="b"/>
            <a:pathLst>
              <a:path w="220344"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73" name="bk object 61"/>
          <p:cNvSpPr/>
          <p:nvPr/>
        </p:nvSpPr>
        <p:spPr>
          <a:xfrm>
            <a:off x="2445006" y="4001591"/>
            <a:ext cx="133617" cy="133617"/>
          </a:xfrm>
          <a:custGeom>
            <a:avLst/>
            <a:gdLst/>
            <a:ahLst/>
            <a:cxnLst/>
            <a:rect l="l" t="t" r="r" b="b"/>
            <a:pathLst>
              <a:path w="220345"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74" name="bk object 62"/>
          <p:cNvSpPr/>
          <p:nvPr/>
        </p:nvSpPr>
        <p:spPr>
          <a:xfrm>
            <a:off x="4324475" y="4001591"/>
            <a:ext cx="133617" cy="133617"/>
          </a:xfrm>
          <a:custGeom>
            <a:avLst/>
            <a:gdLst/>
            <a:ahLst/>
            <a:cxnLst/>
            <a:rect l="l" t="t" r="r" b="b"/>
            <a:pathLst>
              <a:path w="220345"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75" name="bk object 63"/>
          <p:cNvSpPr/>
          <p:nvPr/>
        </p:nvSpPr>
        <p:spPr>
          <a:xfrm>
            <a:off x="6191244" y="4001591"/>
            <a:ext cx="133617" cy="133617"/>
          </a:xfrm>
          <a:custGeom>
            <a:avLst/>
            <a:gdLst/>
            <a:ahLst/>
            <a:cxnLst/>
            <a:rect l="l" t="t" r="r" b="b"/>
            <a:pathLst>
              <a:path w="220345"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76" name="bk object 64"/>
          <p:cNvSpPr/>
          <p:nvPr/>
        </p:nvSpPr>
        <p:spPr>
          <a:xfrm>
            <a:off x="8064361" y="4001591"/>
            <a:ext cx="133617" cy="133617"/>
          </a:xfrm>
          <a:custGeom>
            <a:avLst/>
            <a:gdLst/>
            <a:ahLst/>
            <a:cxnLst/>
            <a:rect l="l" t="t" r="r" b="b"/>
            <a:pathLst>
              <a:path w="220344"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77" name="bk object 65"/>
          <p:cNvSpPr/>
          <p:nvPr/>
        </p:nvSpPr>
        <p:spPr>
          <a:xfrm>
            <a:off x="9937481" y="4001591"/>
            <a:ext cx="133617" cy="133617"/>
          </a:xfrm>
          <a:custGeom>
            <a:avLst/>
            <a:gdLst/>
            <a:ahLst/>
            <a:cxnLst/>
            <a:rect l="l" t="t" r="r" b="b"/>
            <a:pathLst>
              <a:path w="220344" h="220345">
                <a:moveTo>
                  <a:pt x="209417" y="0"/>
                </a:moveTo>
                <a:lnTo>
                  <a:pt x="0" y="209417"/>
                </a:lnTo>
                <a:lnTo>
                  <a:pt x="219888" y="219888"/>
                </a:lnTo>
                <a:lnTo>
                  <a:pt x="209417" y="0"/>
                </a:lnTo>
                <a:close/>
              </a:path>
            </a:pathLst>
          </a:custGeom>
          <a:solidFill>
            <a:srgbClr val="666666"/>
          </a:solidFill>
        </p:spPr>
        <p:txBody>
          <a:bodyPr wrap="square" lIns="0" tIns="0" rIns="0" bIns="0" rtlCol="0"/>
          <a:lstStyle/>
          <a:p>
            <a:endParaRPr sz="1092"/>
          </a:p>
        </p:txBody>
      </p:sp>
      <p:sp>
        <p:nvSpPr>
          <p:cNvPr id="2" name="object 2"/>
          <p:cNvSpPr txBox="1">
            <a:spLocks noGrp="1"/>
          </p:cNvSpPr>
          <p:nvPr>
            <p:ph type="title"/>
          </p:nvPr>
        </p:nvSpPr>
        <p:spPr>
          <a:xfrm>
            <a:off x="2264361" y="1129481"/>
            <a:ext cx="7673120" cy="361583"/>
          </a:xfrm>
          <a:prstGeom prst="rect">
            <a:avLst/>
          </a:prstGeom>
        </p:spPr>
        <p:txBody>
          <a:bodyPr vert="horz" wrap="square" lIns="0" tIns="6931" rIns="0" bIns="0" rtlCol="0" anchor="ctr">
            <a:spAutoFit/>
          </a:bodyPr>
          <a:lstStyle/>
          <a:p>
            <a:pPr marL="7701" algn="ctr">
              <a:lnSpc>
                <a:spcPct val="100000"/>
              </a:lnSpc>
              <a:spcBef>
                <a:spcPts val="55"/>
              </a:spcBef>
            </a:pPr>
            <a:r>
              <a:rPr lang="en-US" spc="-27" dirty="0"/>
              <a:t>Phase 1: </a:t>
            </a:r>
            <a:r>
              <a:rPr lang="en-US" spc="-27" dirty="0" smtClean="0"/>
              <a:t>Engagement </a:t>
            </a:r>
            <a:r>
              <a:rPr lang="en-US" spc="-27" dirty="0"/>
              <a:t> </a:t>
            </a:r>
            <a:r>
              <a:rPr lang="en-US" spc="-27" dirty="0" smtClean="0"/>
              <a:t>around Vision</a:t>
            </a:r>
            <a:r>
              <a:rPr lang="en-US" spc="-27" dirty="0"/>
              <a:t>, Mission, </a:t>
            </a:r>
            <a:r>
              <a:rPr spc="-42" dirty="0"/>
              <a:t>Value</a:t>
            </a:r>
            <a:r>
              <a:rPr lang="en-US" spc="-42" dirty="0" smtClean="0"/>
              <a:t>s</a:t>
            </a:r>
            <a:endParaRPr spc="-42" dirty="0"/>
          </a:p>
        </p:txBody>
      </p:sp>
      <p:sp>
        <p:nvSpPr>
          <p:cNvPr id="3" name="object 3"/>
          <p:cNvSpPr txBox="1"/>
          <p:nvPr/>
        </p:nvSpPr>
        <p:spPr>
          <a:xfrm>
            <a:off x="758423" y="2085286"/>
            <a:ext cx="1316151" cy="374407"/>
          </a:xfrm>
          <a:prstGeom prst="rect">
            <a:avLst/>
          </a:prstGeom>
        </p:spPr>
        <p:txBody>
          <a:bodyPr vert="horz" wrap="square" lIns="0" tIns="6931" rIns="0" bIns="0" rtlCol="0">
            <a:spAutoFit/>
          </a:bodyPr>
          <a:lstStyle/>
          <a:p>
            <a:pPr marL="263769" marR="3081" indent="-256452">
              <a:lnSpc>
                <a:spcPct val="101499"/>
              </a:lnSpc>
              <a:spcBef>
                <a:spcPts val="55"/>
              </a:spcBef>
            </a:pPr>
            <a:r>
              <a:rPr sz="1182" b="1" spc="3" dirty="0">
                <a:latin typeface="Arial"/>
                <a:cs typeface="Arial"/>
              </a:rPr>
              <a:t>Organize</a:t>
            </a:r>
            <a:r>
              <a:rPr sz="1182" b="1" spc="-30" dirty="0">
                <a:latin typeface="Arial"/>
                <a:cs typeface="Arial"/>
              </a:rPr>
              <a:t> </a:t>
            </a:r>
            <a:r>
              <a:rPr sz="1182" b="1" dirty="0">
                <a:latin typeface="Arial"/>
                <a:cs typeface="Arial"/>
              </a:rPr>
              <a:t>Steering  </a:t>
            </a:r>
            <a:r>
              <a:rPr sz="1182" b="1" spc="3" dirty="0">
                <a:latin typeface="Arial"/>
                <a:cs typeface="Arial"/>
              </a:rPr>
              <a:t>Committee</a:t>
            </a:r>
            <a:endParaRPr sz="1182" dirty="0">
              <a:latin typeface="Arial"/>
              <a:cs typeface="Arial"/>
            </a:endParaRPr>
          </a:p>
        </p:txBody>
      </p:sp>
      <p:sp>
        <p:nvSpPr>
          <p:cNvPr id="4" name="object 4"/>
          <p:cNvSpPr txBox="1"/>
          <p:nvPr/>
        </p:nvSpPr>
        <p:spPr>
          <a:xfrm>
            <a:off x="885821" y="3084280"/>
            <a:ext cx="1061623" cy="191630"/>
          </a:xfrm>
          <a:prstGeom prst="rect">
            <a:avLst/>
          </a:prstGeom>
        </p:spPr>
        <p:txBody>
          <a:bodyPr vert="horz" wrap="square" lIns="0" tIns="9627" rIns="0" bIns="0" rtlCol="0">
            <a:spAutoFit/>
          </a:bodyPr>
          <a:lstStyle/>
          <a:p>
            <a:pPr marL="7701">
              <a:spcBef>
                <a:spcPts val="76"/>
              </a:spcBef>
            </a:pPr>
            <a:r>
              <a:rPr sz="1182" b="1" spc="6" dirty="0">
                <a:solidFill>
                  <a:srgbClr val="FFFFFF"/>
                </a:solidFill>
                <a:latin typeface="Arial"/>
                <a:cs typeface="Arial"/>
              </a:rPr>
              <a:t>Kick-Off</a:t>
            </a:r>
            <a:r>
              <a:rPr sz="1182" b="1" spc="-27" dirty="0">
                <a:solidFill>
                  <a:srgbClr val="FFFFFF"/>
                </a:solidFill>
                <a:latin typeface="Arial"/>
                <a:cs typeface="Arial"/>
              </a:rPr>
              <a:t> </a:t>
            </a:r>
            <a:r>
              <a:rPr sz="1182" b="1" spc="-6" dirty="0">
                <a:solidFill>
                  <a:srgbClr val="FFFFFF"/>
                </a:solidFill>
                <a:latin typeface="Arial"/>
                <a:cs typeface="Arial"/>
              </a:rPr>
              <a:t>Event</a:t>
            </a:r>
            <a:endParaRPr sz="1182">
              <a:latin typeface="Arial"/>
              <a:cs typeface="Arial"/>
            </a:endParaRPr>
          </a:p>
        </p:txBody>
      </p:sp>
      <p:sp>
        <p:nvSpPr>
          <p:cNvPr id="5" name="object 5"/>
          <p:cNvSpPr txBox="1"/>
          <p:nvPr/>
        </p:nvSpPr>
        <p:spPr>
          <a:xfrm>
            <a:off x="970927" y="4334038"/>
            <a:ext cx="759347" cy="387231"/>
          </a:xfrm>
          <a:prstGeom prst="rect">
            <a:avLst/>
          </a:prstGeom>
        </p:spPr>
        <p:txBody>
          <a:bodyPr vert="horz" wrap="square" lIns="0" tIns="6931" rIns="0" bIns="0" rtlCol="0">
            <a:spAutoFit/>
          </a:bodyPr>
          <a:lstStyle/>
          <a:p>
            <a:pPr marL="92415" marR="3081" indent="-85099" algn="ctr">
              <a:lnSpc>
                <a:spcPct val="101499"/>
              </a:lnSpc>
              <a:spcBef>
                <a:spcPts val="55"/>
              </a:spcBef>
            </a:pPr>
            <a:r>
              <a:rPr lang="en-US" sz="1182" b="1" spc="-15" dirty="0">
                <a:solidFill>
                  <a:srgbClr val="FFFFFF"/>
                </a:solidFill>
                <a:latin typeface="Arial"/>
                <a:cs typeface="Arial"/>
              </a:rPr>
              <a:t>Planning</a:t>
            </a:r>
          </a:p>
          <a:p>
            <a:pPr marL="92415" marR="3081" indent="-85099" algn="ctr">
              <a:lnSpc>
                <a:spcPct val="101499"/>
              </a:lnSpc>
              <a:spcBef>
                <a:spcPts val="55"/>
              </a:spcBef>
            </a:pPr>
            <a:r>
              <a:rPr lang="en-US" sz="1182" b="1" spc="-15" dirty="0">
                <a:solidFill>
                  <a:srgbClr val="FFFFFF"/>
                </a:solidFill>
                <a:latin typeface="Arial"/>
                <a:cs typeface="Arial"/>
              </a:rPr>
              <a:t>Overview</a:t>
            </a:r>
            <a:endParaRPr sz="1182" dirty="0">
              <a:latin typeface="Arial"/>
              <a:cs typeface="Arial"/>
            </a:endParaRPr>
          </a:p>
        </p:txBody>
      </p:sp>
      <p:sp>
        <p:nvSpPr>
          <p:cNvPr id="6" name="object 6"/>
          <p:cNvSpPr txBox="1"/>
          <p:nvPr/>
        </p:nvSpPr>
        <p:spPr>
          <a:xfrm>
            <a:off x="764366" y="5396787"/>
            <a:ext cx="1278414" cy="558112"/>
          </a:xfrm>
          <a:prstGeom prst="rect">
            <a:avLst/>
          </a:prstGeom>
        </p:spPr>
        <p:txBody>
          <a:bodyPr vert="horz" wrap="square" lIns="0" tIns="6931" rIns="0" bIns="0" rtlCol="0">
            <a:spAutoFit/>
          </a:bodyPr>
          <a:lstStyle/>
          <a:p>
            <a:pPr marL="7701" marR="3081" algn="ctr">
              <a:lnSpc>
                <a:spcPct val="101499"/>
              </a:lnSpc>
              <a:spcBef>
                <a:spcPts val="55"/>
              </a:spcBef>
            </a:pPr>
            <a:r>
              <a:rPr sz="1182" b="1" dirty="0">
                <a:solidFill>
                  <a:srgbClr val="FFFFFF"/>
                </a:solidFill>
                <a:latin typeface="Arial"/>
                <a:cs typeface="Arial"/>
              </a:rPr>
              <a:t>Capture</a:t>
            </a:r>
            <a:r>
              <a:rPr sz="1182" b="1" spc="-42" dirty="0">
                <a:solidFill>
                  <a:srgbClr val="FFFFFF"/>
                </a:solidFill>
                <a:latin typeface="Arial"/>
                <a:cs typeface="Arial"/>
              </a:rPr>
              <a:t> </a:t>
            </a:r>
            <a:r>
              <a:rPr sz="1182" b="1" dirty="0">
                <a:solidFill>
                  <a:srgbClr val="FFFFFF"/>
                </a:solidFill>
                <a:latin typeface="Arial"/>
                <a:cs typeface="Arial"/>
              </a:rPr>
              <a:t>Strategic  </a:t>
            </a:r>
            <a:r>
              <a:rPr sz="1182" b="1" spc="3" dirty="0">
                <a:solidFill>
                  <a:srgbClr val="FFFFFF"/>
                </a:solidFill>
                <a:latin typeface="Arial"/>
                <a:cs typeface="Arial"/>
              </a:rPr>
              <a:t>Ideas </a:t>
            </a:r>
            <a:r>
              <a:rPr sz="1182" b="1" spc="6" dirty="0">
                <a:solidFill>
                  <a:srgbClr val="FFFFFF"/>
                </a:solidFill>
                <a:latin typeface="Arial"/>
                <a:cs typeface="Arial"/>
              </a:rPr>
              <a:t>as </a:t>
            </a:r>
            <a:r>
              <a:rPr sz="1182" b="1" spc="-3" dirty="0">
                <a:solidFill>
                  <a:srgbClr val="FFFFFF"/>
                </a:solidFill>
                <a:latin typeface="Arial"/>
                <a:cs typeface="Arial"/>
              </a:rPr>
              <a:t>They  </a:t>
            </a:r>
            <a:r>
              <a:rPr sz="1182" b="1" spc="6" dirty="0">
                <a:solidFill>
                  <a:srgbClr val="FFFFFF"/>
                </a:solidFill>
                <a:latin typeface="Arial"/>
                <a:cs typeface="Arial"/>
              </a:rPr>
              <a:t>Surface</a:t>
            </a:r>
            <a:endParaRPr sz="1182">
              <a:latin typeface="Arial"/>
              <a:cs typeface="Arial"/>
            </a:endParaRPr>
          </a:p>
        </p:txBody>
      </p:sp>
      <p:sp>
        <p:nvSpPr>
          <p:cNvPr id="8" name="object 8"/>
          <p:cNvSpPr txBox="1"/>
          <p:nvPr/>
        </p:nvSpPr>
        <p:spPr>
          <a:xfrm>
            <a:off x="2715254" y="1711261"/>
            <a:ext cx="1085112" cy="741815"/>
          </a:xfrm>
          <a:prstGeom prst="rect">
            <a:avLst/>
          </a:prstGeom>
        </p:spPr>
        <p:txBody>
          <a:bodyPr vert="horz" wrap="square" lIns="0" tIns="6931" rIns="0" bIns="0" rtlCol="0">
            <a:spAutoFit/>
          </a:bodyPr>
          <a:lstStyle/>
          <a:p>
            <a:pPr marL="7701" marR="3081" indent="23104" algn="ctr">
              <a:lnSpc>
                <a:spcPct val="101499"/>
              </a:lnSpc>
              <a:spcBef>
                <a:spcPts val="55"/>
              </a:spcBef>
            </a:pPr>
            <a:r>
              <a:rPr sz="1182" b="1" spc="-3" dirty="0">
                <a:latin typeface="Arial"/>
                <a:cs typeface="Arial"/>
              </a:rPr>
              <a:t>Develop </a:t>
            </a:r>
            <a:r>
              <a:rPr sz="1182" b="1" dirty="0">
                <a:latin typeface="Arial"/>
                <a:cs typeface="Arial"/>
              </a:rPr>
              <a:t>Initial  </a:t>
            </a:r>
            <a:r>
              <a:rPr sz="1182" b="1" spc="-3" dirty="0">
                <a:latin typeface="Arial"/>
                <a:cs typeface="Arial"/>
              </a:rPr>
              <a:t>U</a:t>
            </a:r>
            <a:r>
              <a:rPr sz="1182" b="1" dirty="0">
                <a:latin typeface="Arial"/>
                <a:cs typeface="Arial"/>
              </a:rPr>
              <a:t>n</a:t>
            </a:r>
            <a:r>
              <a:rPr sz="1182" b="1" spc="9" dirty="0">
                <a:latin typeface="Arial"/>
                <a:cs typeface="Arial"/>
              </a:rPr>
              <a:t>d</a:t>
            </a:r>
            <a:r>
              <a:rPr sz="1182" b="1" dirty="0">
                <a:latin typeface="Arial"/>
                <a:cs typeface="Arial"/>
              </a:rPr>
              <a:t>e</a:t>
            </a:r>
            <a:r>
              <a:rPr sz="1182" b="1" spc="6" dirty="0">
                <a:latin typeface="Arial"/>
                <a:cs typeface="Arial"/>
              </a:rPr>
              <a:t>r</a:t>
            </a:r>
            <a:r>
              <a:rPr sz="1182" b="1" dirty="0">
                <a:latin typeface="Arial"/>
                <a:cs typeface="Arial"/>
              </a:rPr>
              <a:t>s</a:t>
            </a:r>
            <a:r>
              <a:rPr sz="1182" b="1" spc="3" dirty="0">
                <a:latin typeface="Arial"/>
                <a:cs typeface="Arial"/>
              </a:rPr>
              <a:t>t</a:t>
            </a:r>
            <a:r>
              <a:rPr sz="1182" b="1" dirty="0">
                <a:latin typeface="Arial"/>
                <a:cs typeface="Arial"/>
              </a:rPr>
              <a:t>and</a:t>
            </a:r>
            <a:r>
              <a:rPr sz="1182" b="1" spc="-6" dirty="0">
                <a:latin typeface="Arial"/>
                <a:cs typeface="Arial"/>
              </a:rPr>
              <a:t>i</a:t>
            </a:r>
            <a:r>
              <a:rPr sz="1182" b="1" dirty="0">
                <a:latin typeface="Arial"/>
                <a:cs typeface="Arial"/>
              </a:rPr>
              <a:t>n</a:t>
            </a:r>
            <a:r>
              <a:rPr sz="1182" b="1" spc="3" dirty="0">
                <a:latin typeface="Arial"/>
                <a:cs typeface="Arial"/>
              </a:rPr>
              <a:t>g  </a:t>
            </a:r>
            <a:r>
              <a:rPr sz="1182" b="1" dirty="0">
                <a:latin typeface="Arial"/>
                <a:cs typeface="Arial"/>
              </a:rPr>
              <a:t>of Stakeholder  Perspectives</a:t>
            </a:r>
            <a:endParaRPr sz="1182">
              <a:latin typeface="Arial"/>
              <a:cs typeface="Arial"/>
            </a:endParaRPr>
          </a:p>
        </p:txBody>
      </p:sp>
      <p:sp>
        <p:nvSpPr>
          <p:cNvPr id="9" name="object 9"/>
          <p:cNvSpPr txBox="1"/>
          <p:nvPr/>
        </p:nvSpPr>
        <p:spPr>
          <a:xfrm>
            <a:off x="2746231" y="2911790"/>
            <a:ext cx="1001553" cy="581096"/>
          </a:xfrm>
          <a:prstGeom prst="rect">
            <a:avLst/>
          </a:prstGeom>
        </p:spPr>
        <p:txBody>
          <a:bodyPr vert="horz" wrap="square" lIns="0" tIns="9627" rIns="0" bIns="0" rtlCol="0">
            <a:spAutoFit/>
          </a:bodyPr>
          <a:lstStyle/>
          <a:p>
            <a:pPr marL="7701" algn="ctr">
              <a:spcBef>
                <a:spcPts val="76"/>
              </a:spcBef>
            </a:pPr>
            <a:r>
              <a:rPr lang="en-US" sz="1182" b="1" spc="3" dirty="0" smtClean="0">
                <a:solidFill>
                  <a:srgbClr val="FFFFFF"/>
                </a:solidFill>
                <a:latin typeface="Arial"/>
                <a:cs typeface="Arial"/>
              </a:rPr>
              <a:t>Community </a:t>
            </a:r>
          </a:p>
          <a:p>
            <a:pPr marL="7701" algn="ctr">
              <a:spcBef>
                <a:spcPts val="76"/>
              </a:spcBef>
            </a:pPr>
            <a:r>
              <a:rPr lang="en-US" sz="1182" b="1" spc="3" dirty="0" smtClean="0">
                <a:solidFill>
                  <a:srgbClr val="FFFFFF"/>
                </a:solidFill>
                <a:latin typeface="Arial"/>
                <a:cs typeface="Arial"/>
              </a:rPr>
              <a:t>Dialogue</a:t>
            </a:r>
            <a:endParaRPr lang="en-US" sz="1182" b="1" dirty="0">
              <a:solidFill>
                <a:srgbClr val="FFFFFF"/>
              </a:solidFill>
              <a:latin typeface="Arial"/>
              <a:cs typeface="Arial"/>
            </a:endParaRPr>
          </a:p>
          <a:p>
            <a:pPr marL="7701" algn="ctr">
              <a:spcBef>
                <a:spcPts val="76"/>
              </a:spcBef>
            </a:pPr>
            <a:r>
              <a:rPr lang="en-US" sz="1182" b="1" dirty="0">
                <a:solidFill>
                  <a:srgbClr val="FFFFFF"/>
                </a:solidFill>
                <a:latin typeface="Arial"/>
                <a:cs typeface="Arial"/>
              </a:rPr>
              <a:t>and Surveys</a:t>
            </a:r>
            <a:endParaRPr lang="en-US" sz="1182" dirty="0">
              <a:latin typeface="Arial"/>
              <a:cs typeface="Arial"/>
            </a:endParaRPr>
          </a:p>
        </p:txBody>
      </p:sp>
      <p:sp>
        <p:nvSpPr>
          <p:cNvPr id="12" name="object 12"/>
          <p:cNvSpPr txBox="1"/>
          <p:nvPr/>
        </p:nvSpPr>
        <p:spPr>
          <a:xfrm>
            <a:off x="2630419" y="4199280"/>
            <a:ext cx="1386232" cy="583760"/>
          </a:xfrm>
          <a:prstGeom prst="rect">
            <a:avLst/>
          </a:prstGeom>
        </p:spPr>
        <p:txBody>
          <a:bodyPr vert="horz" wrap="square" lIns="0" tIns="6931" rIns="0" bIns="0" rtlCol="0">
            <a:spAutoFit/>
          </a:bodyPr>
          <a:lstStyle/>
          <a:p>
            <a:pPr marL="7701" marR="3081" algn="ctr">
              <a:lnSpc>
                <a:spcPct val="101499"/>
              </a:lnSpc>
              <a:spcBef>
                <a:spcPts val="55"/>
              </a:spcBef>
            </a:pPr>
            <a:r>
              <a:rPr sz="1182" b="1" dirty="0">
                <a:solidFill>
                  <a:srgbClr val="FFFFFF"/>
                </a:solidFill>
                <a:latin typeface="Arial"/>
                <a:cs typeface="Arial"/>
              </a:rPr>
              <a:t>Initial List</a:t>
            </a:r>
            <a:r>
              <a:rPr lang="en-US" sz="1182" b="1" dirty="0">
                <a:solidFill>
                  <a:srgbClr val="FFFFFF"/>
                </a:solidFill>
                <a:latin typeface="Arial"/>
                <a:cs typeface="Arial"/>
              </a:rPr>
              <a:t>s</a:t>
            </a:r>
            <a:r>
              <a:rPr sz="1182" b="1" dirty="0">
                <a:solidFill>
                  <a:srgbClr val="FFFFFF"/>
                </a:solidFill>
                <a:latin typeface="Arial"/>
                <a:cs typeface="Arial"/>
              </a:rPr>
              <a:t> of</a:t>
            </a:r>
            <a:r>
              <a:rPr sz="1182" b="1" spc="-33" dirty="0">
                <a:solidFill>
                  <a:srgbClr val="FFFFFF"/>
                </a:solidFill>
                <a:latin typeface="Arial"/>
                <a:cs typeface="Arial"/>
              </a:rPr>
              <a:t> </a:t>
            </a:r>
            <a:r>
              <a:rPr lang="en-US" sz="1182" b="1" dirty="0">
                <a:solidFill>
                  <a:srgbClr val="FFFFFF"/>
                </a:solidFill>
                <a:latin typeface="Arial"/>
                <a:cs typeface="Arial"/>
              </a:rPr>
              <a:t> </a:t>
            </a:r>
          </a:p>
          <a:p>
            <a:pPr marL="7701" marR="3081" algn="ctr">
              <a:lnSpc>
                <a:spcPct val="101499"/>
              </a:lnSpc>
              <a:spcBef>
                <a:spcPts val="55"/>
              </a:spcBef>
            </a:pPr>
            <a:r>
              <a:rPr lang="en-US" sz="1182" b="1" dirty="0">
                <a:solidFill>
                  <a:srgbClr val="FFFFFF"/>
                </a:solidFill>
                <a:latin typeface="Arial"/>
                <a:cs typeface="Arial"/>
              </a:rPr>
              <a:t>VMV</a:t>
            </a:r>
            <a:r>
              <a:rPr sz="1182" b="1" dirty="0">
                <a:solidFill>
                  <a:srgbClr val="FFFFFF"/>
                </a:solidFill>
                <a:latin typeface="Arial"/>
                <a:cs typeface="Arial"/>
              </a:rPr>
              <a:t> </a:t>
            </a:r>
            <a:r>
              <a:rPr sz="1182" b="1" spc="3" dirty="0">
                <a:solidFill>
                  <a:srgbClr val="FFFFFF"/>
                </a:solidFill>
                <a:latin typeface="Arial"/>
                <a:cs typeface="Arial"/>
              </a:rPr>
              <a:t>Themes</a:t>
            </a:r>
            <a:r>
              <a:rPr sz="1182" b="1" spc="-6" dirty="0">
                <a:solidFill>
                  <a:srgbClr val="FFFFFF"/>
                </a:solidFill>
                <a:latin typeface="Arial"/>
                <a:cs typeface="Arial"/>
              </a:rPr>
              <a:t> </a:t>
            </a:r>
            <a:endParaRPr lang="en-US" sz="1182" b="1" spc="-6" dirty="0">
              <a:solidFill>
                <a:srgbClr val="FFFFFF"/>
              </a:solidFill>
              <a:latin typeface="Arial"/>
              <a:cs typeface="Arial"/>
            </a:endParaRPr>
          </a:p>
          <a:p>
            <a:pPr marL="7701" marR="3081" algn="ctr">
              <a:lnSpc>
                <a:spcPct val="101499"/>
              </a:lnSpc>
              <a:spcBef>
                <a:spcPts val="55"/>
              </a:spcBef>
            </a:pPr>
            <a:r>
              <a:rPr lang="en-US" sz="1182" b="1" spc="-6" dirty="0">
                <a:solidFill>
                  <a:srgbClr val="FFFFFF"/>
                </a:solidFill>
                <a:latin typeface="Arial"/>
                <a:cs typeface="Arial"/>
              </a:rPr>
              <a:t>and Strategic Ideas</a:t>
            </a:r>
            <a:endParaRPr sz="1182" dirty="0">
              <a:latin typeface="Arial"/>
              <a:cs typeface="Arial"/>
            </a:endParaRPr>
          </a:p>
        </p:txBody>
      </p:sp>
      <p:sp>
        <p:nvSpPr>
          <p:cNvPr id="13" name="object 13"/>
          <p:cNvSpPr txBox="1"/>
          <p:nvPr/>
        </p:nvSpPr>
        <p:spPr>
          <a:xfrm>
            <a:off x="4389860" y="1853453"/>
            <a:ext cx="1482499" cy="558112"/>
          </a:xfrm>
          <a:prstGeom prst="rect">
            <a:avLst/>
          </a:prstGeom>
        </p:spPr>
        <p:txBody>
          <a:bodyPr vert="horz" wrap="square" lIns="0" tIns="6931" rIns="0" bIns="0" rtlCol="0">
            <a:spAutoFit/>
          </a:bodyPr>
          <a:lstStyle/>
          <a:p>
            <a:pPr marL="7316" marR="3081" algn="ctr">
              <a:lnSpc>
                <a:spcPct val="101499"/>
              </a:lnSpc>
              <a:spcBef>
                <a:spcPts val="55"/>
              </a:spcBef>
            </a:pPr>
            <a:r>
              <a:rPr sz="1182" b="1" dirty="0">
                <a:latin typeface="Arial"/>
                <a:cs typeface="Arial"/>
              </a:rPr>
              <a:t>Use </a:t>
            </a:r>
            <a:r>
              <a:rPr sz="1182" b="1" spc="-3" dirty="0">
                <a:latin typeface="Arial"/>
                <a:cs typeface="Arial"/>
              </a:rPr>
              <a:t>Inclusive  </a:t>
            </a:r>
            <a:r>
              <a:rPr sz="1182" b="1" dirty="0">
                <a:latin typeface="Arial"/>
                <a:cs typeface="Arial"/>
              </a:rPr>
              <a:t>Process to</a:t>
            </a:r>
            <a:r>
              <a:rPr sz="1182" b="1" spc="-30" dirty="0">
                <a:latin typeface="Arial"/>
                <a:cs typeface="Arial"/>
              </a:rPr>
              <a:t> </a:t>
            </a:r>
            <a:r>
              <a:rPr sz="1182" b="1" dirty="0">
                <a:latin typeface="Arial"/>
                <a:cs typeface="Arial"/>
              </a:rPr>
              <a:t>Prioritize  </a:t>
            </a:r>
            <a:r>
              <a:rPr sz="1182" b="1" spc="-9" dirty="0">
                <a:latin typeface="Arial"/>
                <a:cs typeface="Arial"/>
              </a:rPr>
              <a:t>Key</a:t>
            </a:r>
            <a:r>
              <a:rPr sz="1182" b="1" spc="-3" dirty="0">
                <a:latin typeface="Arial"/>
                <a:cs typeface="Arial"/>
              </a:rPr>
              <a:t> </a:t>
            </a:r>
            <a:r>
              <a:rPr sz="1182" b="1" spc="3" dirty="0">
                <a:latin typeface="Arial"/>
                <a:cs typeface="Arial"/>
              </a:rPr>
              <a:t>Ideas</a:t>
            </a:r>
            <a:endParaRPr sz="1182">
              <a:latin typeface="Arial"/>
              <a:cs typeface="Arial"/>
            </a:endParaRPr>
          </a:p>
        </p:txBody>
      </p:sp>
      <p:sp>
        <p:nvSpPr>
          <p:cNvPr id="14" name="object 14"/>
          <p:cNvSpPr txBox="1"/>
          <p:nvPr/>
        </p:nvSpPr>
        <p:spPr>
          <a:xfrm>
            <a:off x="4690219" y="2992846"/>
            <a:ext cx="881798" cy="191630"/>
          </a:xfrm>
          <a:prstGeom prst="rect">
            <a:avLst/>
          </a:prstGeom>
        </p:spPr>
        <p:txBody>
          <a:bodyPr vert="horz" wrap="square" lIns="0" tIns="9627" rIns="0" bIns="0" rtlCol="0">
            <a:spAutoFit/>
          </a:bodyPr>
          <a:lstStyle/>
          <a:p>
            <a:pPr marL="7701">
              <a:spcBef>
                <a:spcPts val="76"/>
              </a:spcBef>
            </a:pPr>
            <a:r>
              <a:rPr sz="1182" b="1" dirty="0">
                <a:solidFill>
                  <a:srgbClr val="FFFFFF"/>
                </a:solidFill>
                <a:latin typeface="Arial"/>
                <a:cs typeface="Arial"/>
              </a:rPr>
              <a:t>Stakeholder</a:t>
            </a:r>
            <a:endParaRPr sz="1182" dirty="0">
              <a:latin typeface="Arial"/>
              <a:cs typeface="Arial"/>
            </a:endParaRPr>
          </a:p>
        </p:txBody>
      </p:sp>
      <p:sp>
        <p:nvSpPr>
          <p:cNvPr id="15" name="object 15"/>
          <p:cNvSpPr txBox="1"/>
          <p:nvPr/>
        </p:nvSpPr>
        <p:spPr>
          <a:xfrm>
            <a:off x="4449444" y="3175713"/>
            <a:ext cx="1363899" cy="191630"/>
          </a:xfrm>
          <a:prstGeom prst="rect">
            <a:avLst/>
          </a:prstGeom>
        </p:spPr>
        <p:txBody>
          <a:bodyPr vert="horz" wrap="square" lIns="0" tIns="9627" rIns="0" bIns="0" rtlCol="0">
            <a:spAutoFit/>
          </a:bodyPr>
          <a:lstStyle/>
          <a:p>
            <a:pPr marL="7701" algn="ctr">
              <a:spcBef>
                <a:spcPts val="76"/>
              </a:spcBef>
            </a:pPr>
            <a:r>
              <a:rPr lang="en-US" sz="1182" b="1" dirty="0">
                <a:solidFill>
                  <a:srgbClr val="FFFFFF"/>
                </a:solidFill>
                <a:latin typeface="Arial"/>
                <a:cs typeface="Arial"/>
              </a:rPr>
              <a:t>Summit</a:t>
            </a:r>
            <a:endParaRPr sz="1182" dirty="0">
              <a:latin typeface="Arial"/>
              <a:cs typeface="Arial"/>
            </a:endParaRPr>
          </a:p>
        </p:txBody>
      </p:sp>
      <p:sp>
        <p:nvSpPr>
          <p:cNvPr id="16" name="object 16"/>
          <p:cNvSpPr txBox="1"/>
          <p:nvPr/>
        </p:nvSpPr>
        <p:spPr>
          <a:xfrm>
            <a:off x="4492581" y="4214832"/>
            <a:ext cx="1372380" cy="558112"/>
          </a:xfrm>
          <a:prstGeom prst="rect">
            <a:avLst/>
          </a:prstGeom>
        </p:spPr>
        <p:txBody>
          <a:bodyPr vert="horz" wrap="square" lIns="0" tIns="6931" rIns="0" bIns="0" rtlCol="0">
            <a:spAutoFit/>
          </a:bodyPr>
          <a:lstStyle/>
          <a:p>
            <a:pPr marL="92415" marR="3081" indent="-85099" algn="ctr">
              <a:lnSpc>
                <a:spcPct val="101499"/>
              </a:lnSpc>
              <a:spcBef>
                <a:spcPts val="55"/>
              </a:spcBef>
            </a:pPr>
            <a:r>
              <a:rPr lang="en-US" sz="1182" b="1" spc="-15" dirty="0">
                <a:solidFill>
                  <a:srgbClr val="FFFFFF"/>
                </a:solidFill>
                <a:latin typeface="Arial"/>
                <a:cs typeface="Arial"/>
              </a:rPr>
              <a:t>Prioritized VMV Themes and</a:t>
            </a:r>
            <a:r>
              <a:rPr lang="en-US" sz="1182" b="1" spc="3" dirty="0">
                <a:solidFill>
                  <a:srgbClr val="FFFFFF"/>
                </a:solidFill>
                <a:latin typeface="Arial"/>
                <a:cs typeface="Arial"/>
              </a:rPr>
              <a:t> Strategic  Ideas</a:t>
            </a:r>
            <a:endParaRPr sz="1182" dirty="0">
              <a:latin typeface="Arial"/>
              <a:cs typeface="Arial"/>
            </a:endParaRPr>
          </a:p>
        </p:txBody>
      </p:sp>
      <p:sp>
        <p:nvSpPr>
          <p:cNvPr id="17" name="object 17"/>
          <p:cNvSpPr txBox="1"/>
          <p:nvPr/>
        </p:nvSpPr>
        <p:spPr>
          <a:xfrm>
            <a:off x="6408104" y="2046967"/>
            <a:ext cx="1217959" cy="387231"/>
          </a:xfrm>
          <a:prstGeom prst="rect">
            <a:avLst/>
          </a:prstGeom>
        </p:spPr>
        <p:txBody>
          <a:bodyPr vert="horz" wrap="square" lIns="0" tIns="6931" rIns="0" bIns="0" rtlCol="0">
            <a:spAutoFit/>
          </a:bodyPr>
          <a:lstStyle/>
          <a:p>
            <a:pPr marL="198308" marR="3081" indent="-190992" algn="ctr">
              <a:lnSpc>
                <a:spcPct val="101499"/>
              </a:lnSpc>
              <a:spcBef>
                <a:spcPts val="55"/>
              </a:spcBef>
            </a:pPr>
            <a:r>
              <a:rPr sz="1182" b="1" spc="-3" dirty="0">
                <a:latin typeface="Arial"/>
                <a:cs typeface="Arial"/>
              </a:rPr>
              <a:t>Develop</a:t>
            </a:r>
            <a:r>
              <a:rPr sz="1182" b="1" spc="-33" dirty="0">
                <a:latin typeface="Arial"/>
                <a:cs typeface="Arial"/>
              </a:rPr>
              <a:t> </a:t>
            </a:r>
            <a:r>
              <a:rPr sz="1182" b="1" spc="-3" dirty="0">
                <a:latin typeface="Arial"/>
                <a:cs typeface="Arial"/>
              </a:rPr>
              <a:t>Revised</a:t>
            </a:r>
            <a:endParaRPr lang="en-US" sz="1182" b="1" spc="-3" dirty="0">
              <a:latin typeface="Arial"/>
              <a:cs typeface="Arial"/>
            </a:endParaRPr>
          </a:p>
          <a:p>
            <a:pPr marL="198308" marR="3081" indent="-190992" algn="ctr">
              <a:lnSpc>
                <a:spcPct val="101499"/>
              </a:lnSpc>
              <a:spcBef>
                <a:spcPts val="55"/>
              </a:spcBef>
            </a:pPr>
            <a:r>
              <a:rPr sz="1182" b="1" spc="3" dirty="0">
                <a:latin typeface="Arial"/>
                <a:cs typeface="Arial"/>
              </a:rPr>
              <a:t>Statements</a:t>
            </a:r>
            <a:endParaRPr sz="1182" dirty="0">
              <a:latin typeface="Arial"/>
              <a:cs typeface="Arial"/>
            </a:endParaRPr>
          </a:p>
        </p:txBody>
      </p:sp>
      <p:sp>
        <p:nvSpPr>
          <p:cNvPr id="18" name="object 18"/>
          <p:cNvSpPr txBox="1"/>
          <p:nvPr/>
        </p:nvSpPr>
        <p:spPr>
          <a:xfrm>
            <a:off x="6371988" y="2999247"/>
            <a:ext cx="1290351" cy="191630"/>
          </a:xfrm>
          <a:prstGeom prst="rect">
            <a:avLst/>
          </a:prstGeom>
        </p:spPr>
        <p:txBody>
          <a:bodyPr vert="horz" wrap="square" lIns="0" tIns="9627" rIns="0" bIns="0" rtlCol="0">
            <a:spAutoFit/>
          </a:bodyPr>
          <a:lstStyle/>
          <a:p>
            <a:pPr marL="7701">
              <a:spcBef>
                <a:spcPts val="76"/>
              </a:spcBef>
            </a:pPr>
            <a:r>
              <a:rPr sz="1182" b="1" spc="3" dirty="0">
                <a:solidFill>
                  <a:srgbClr val="FFFFFF"/>
                </a:solidFill>
                <a:latin typeface="Arial"/>
                <a:cs typeface="Arial"/>
              </a:rPr>
              <a:t>Committee</a:t>
            </a:r>
            <a:r>
              <a:rPr sz="1182" b="1" spc="-12" dirty="0">
                <a:solidFill>
                  <a:srgbClr val="FFFFFF"/>
                </a:solidFill>
                <a:latin typeface="Arial"/>
                <a:cs typeface="Arial"/>
              </a:rPr>
              <a:t> </a:t>
            </a:r>
            <a:r>
              <a:rPr sz="1182" b="1" spc="6" dirty="0">
                <a:solidFill>
                  <a:srgbClr val="FFFFFF"/>
                </a:solidFill>
                <a:latin typeface="Arial"/>
                <a:cs typeface="Arial"/>
              </a:rPr>
              <a:t>Drafts</a:t>
            </a:r>
            <a:endParaRPr sz="1182">
              <a:latin typeface="Arial"/>
              <a:cs typeface="Arial"/>
            </a:endParaRPr>
          </a:p>
        </p:txBody>
      </p:sp>
      <p:sp>
        <p:nvSpPr>
          <p:cNvPr id="19" name="object 19"/>
          <p:cNvSpPr txBox="1"/>
          <p:nvPr/>
        </p:nvSpPr>
        <p:spPr>
          <a:xfrm>
            <a:off x="6843785" y="3182114"/>
            <a:ext cx="347328" cy="191630"/>
          </a:xfrm>
          <a:prstGeom prst="rect">
            <a:avLst/>
          </a:prstGeom>
        </p:spPr>
        <p:txBody>
          <a:bodyPr vert="horz" wrap="square" lIns="0" tIns="9627" rIns="0" bIns="0" rtlCol="0">
            <a:spAutoFit/>
          </a:bodyPr>
          <a:lstStyle/>
          <a:p>
            <a:pPr marL="7701">
              <a:spcBef>
                <a:spcPts val="76"/>
              </a:spcBef>
            </a:pPr>
            <a:r>
              <a:rPr sz="1182" b="1" spc="12" dirty="0">
                <a:solidFill>
                  <a:srgbClr val="FFFFFF"/>
                </a:solidFill>
                <a:latin typeface="Arial"/>
                <a:cs typeface="Arial"/>
              </a:rPr>
              <a:t>VMV</a:t>
            </a:r>
            <a:endParaRPr sz="1182">
              <a:latin typeface="Arial"/>
              <a:cs typeface="Arial"/>
            </a:endParaRPr>
          </a:p>
        </p:txBody>
      </p:sp>
      <p:sp>
        <p:nvSpPr>
          <p:cNvPr id="20" name="object 20"/>
          <p:cNvSpPr txBox="1"/>
          <p:nvPr/>
        </p:nvSpPr>
        <p:spPr>
          <a:xfrm>
            <a:off x="6599200" y="4218488"/>
            <a:ext cx="835975" cy="570936"/>
          </a:xfrm>
          <a:prstGeom prst="rect">
            <a:avLst/>
          </a:prstGeom>
        </p:spPr>
        <p:txBody>
          <a:bodyPr vert="horz" wrap="square" lIns="0" tIns="6931" rIns="0" bIns="0" rtlCol="0">
            <a:spAutoFit/>
          </a:bodyPr>
          <a:lstStyle/>
          <a:p>
            <a:pPr marL="7701" marR="3081" indent="25029" algn="ctr">
              <a:lnSpc>
                <a:spcPct val="101499"/>
              </a:lnSpc>
              <a:spcBef>
                <a:spcPts val="55"/>
              </a:spcBef>
            </a:pPr>
            <a:r>
              <a:rPr sz="1182" b="1">
                <a:solidFill>
                  <a:srgbClr val="FFFFFF"/>
                </a:solidFill>
                <a:latin typeface="Arial"/>
                <a:cs typeface="Arial"/>
              </a:rPr>
              <a:t>Initial </a:t>
            </a:r>
            <a:endParaRPr lang="en-US" sz="1182" b="1">
              <a:solidFill>
                <a:srgbClr val="FFFFFF"/>
              </a:solidFill>
              <a:latin typeface="Arial"/>
              <a:cs typeface="Arial"/>
            </a:endParaRPr>
          </a:p>
          <a:p>
            <a:pPr marL="7701" marR="3081" indent="25029" algn="ctr">
              <a:lnSpc>
                <a:spcPct val="101499"/>
              </a:lnSpc>
              <a:spcBef>
                <a:spcPts val="55"/>
              </a:spcBef>
            </a:pPr>
            <a:r>
              <a:rPr sz="1182" b="1" spc="9" dirty="0">
                <a:solidFill>
                  <a:srgbClr val="FFFFFF"/>
                </a:solidFill>
                <a:latin typeface="Arial"/>
                <a:cs typeface="Arial"/>
              </a:rPr>
              <a:t>VMV  </a:t>
            </a:r>
            <a:r>
              <a:rPr sz="1182" b="1" dirty="0">
                <a:solidFill>
                  <a:srgbClr val="FFFFFF"/>
                </a:solidFill>
                <a:latin typeface="Arial"/>
                <a:cs typeface="Arial"/>
              </a:rPr>
              <a:t>S</a:t>
            </a:r>
            <a:r>
              <a:rPr sz="1182" b="1" spc="3" dirty="0">
                <a:solidFill>
                  <a:srgbClr val="FFFFFF"/>
                </a:solidFill>
                <a:latin typeface="Arial"/>
                <a:cs typeface="Arial"/>
              </a:rPr>
              <a:t>t</a:t>
            </a:r>
            <a:r>
              <a:rPr sz="1182" b="1" dirty="0">
                <a:solidFill>
                  <a:srgbClr val="FFFFFF"/>
                </a:solidFill>
                <a:latin typeface="Arial"/>
                <a:cs typeface="Arial"/>
              </a:rPr>
              <a:t>at</a:t>
            </a:r>
            <a:r>
              <a:rPr sz="1182" b="1" spc="3" dirty="0">
                <a:solidFill>
                  <a:srgbClr val="FFFFFF"/>
                </a:solidFill>
                <a:latin typeface="Arial"/>
                <a:cs typeface="Arial"/>
              </a:rPr>
              <a:t>e</a:t>
            </a:r>
            <a:r>
              <a:rPr sz="1182" b="1" spc="15" dirty="0">
                <a:solidFill>
                  <a:srgbClr val="FFFFFF"/>
                </a:solidFill>
                <a:latin typeface="Arial"/>
                <a:cs typeface="Arial"/>
              </a:rPr>
              <a:t>m</a:t>
            </a:r>
            <a:r>
              <a:rPr sz="1182" b="1" dirty="0">
                <a:solidFill>
                  <a:srgbClr val="FFFFFF"/>
                </a:solidFill>
                <a:latin typeface="Arial"/>
                <a:cs typeface="Arial"/>
              </a:rPr>
              <a:t>en</a:t>
            </a:r>
            <a:r>
              <a:rPr sz="1182" b="1" spc="9" dirty="0">
                <a:solidFill>
                  <a:srgbClr val="FFFFFF"/>
                </a:solidFill>
                <a:latin typeface="Arial"/>
                <a:cs typeface="Arial"/>
              </a:rPr>
              <a:t>t</a:t>
            </a:r>
            <a:r>
              <a:rPr sz="1182" b="1" spc="6" dirty="0">
                <a:solidFill>
                  <a:srgbClr val="FFFFFF"/>
                </a:solidFill>
                <a:latin typeface="Arial"/>
                <a:cs typeface="Arial"/>
              </a:rPr>
              <a:t>s</a:t>
            </a:r>
            <a:endParaRPr lang="en-US" sz="1182" b="1" spc="6" dirty="0">
              <a:solidFill>
                <a:srgbClr val="FFFFFF"/>
              </a:solidFill>
              <a:latin typeface="Arial"/>
              <a:cs typeface="Arial"/>
            </a:endParaRPr>
          </a:p>
        </p:txBody>
      </p:sp>
      <p:sp>
        <p:nvSpPr>
          <p:cNvPr id="21" name="object 21"/>
          <p:cNvSpPr txBox="1"/>
          <p:nvPr/>
        </p:nvSpPr>
        <p:spPr>
          <a:xfrm>
            <a:off x="8282341" y="2221984"/>
            <a:ext cx="1152498" cy="191630"/>
          </a:xfrm>
          <a:prstGeom prst="rect">
            <a:avLst/>
          </a:prstGeom>
        </p:spPr>
        <p:txBody>
          <a:bodyPr vert="horz" wrap="square" lIns="0" tIns="9627" rIns="0" bIns="0" rtlCol="0">
            <a:spAutoFit/>
          </a:bodyPr>
          <a:lstStyle/>
          <a:p>
            <a:pPr marL="7701" algn="ctr">
              <a:spcBef>
                <a:spcPts val="76"/>
              </a:spcBef>
            </a:pPr>
            <a:r>
              <a:rPr sz="1182" b="1" spc="-21" dirty="0">
                <a:latin typeface="Arial"/>
                <a:cs typeface="Arial"/>
              </a:rPr>
              <a:t>Test </a:t>
            </a:r>
            <a:r>
              <a:rPr sz="1182" b="1" spc="3" dirty="0">
                <a:latin typeface="Arial"/>
                <a:cs typeface="Arial"/>
              </a:rPr>
              <a:t>and</a:t>
            </a:r>
            <a:r>
              <a:rPr sz="1182" b="1" spc="-21" dirty="0">
                <a:latin typeface="Arial"/>
                <a:cs typeface="Arial"/>
              </a:rPr>
              <a:t> </a:t>
            </a:r>
            <a:r>
              <a:rPr sz="1182" b="1" spc="-3" dirty="0">
                <a:latin typeface="Arial"/>
                <a:cs typeface="Arial"/>
              </a:rPr>
              <a:t>Revise</a:t>
            </a:r>
            <a:endParaRPr sz="1182" dirty="0">
              <a:latin typeface="Arial"/>
              <a:cs typeface="Arial"/>
            </a:endParaRPr>
          </a:p>
        </p:txBody>
      </p:sp>
      <p:sp>
        <p:nvSpPr>
          <p:cNvPr id="22" name="object 22"/>
          <p:cNvSpPr txBox="1"/>
          <p:nvPr/>
        </p:nvSpPr>
        <p:spPr>
          <a:xfrm>
            <a:off x="8276236" y="3008416"/>
            <a:ext cx="1377761" cy="568272"/>
          </a:xfrm>
          <a:prstGeom prst="rect">
            <a:avLst/>
          </a:prstGeom>
        </p:spPr>
        <p:txBody>
          <a:bodyPr vert="horz" wrap="square" lIns="0" tIns="9627" rIns="0" bIns="0" rtlCol="0">
            <a:spAutoFit/>
          </a:bodyPr>
          <a:lstStyle/>
          <a:p>
            <a:pPr marL="7701" algn="ctr">
              <a:spcBef>
                <a:spcPts val="76"/>
              </a:spcBef>
            </a:pPr>
            <a:r>
              <a:rPr sz="1182" b="1" dirty="0">
                <a:solidFill>
                  <a:srgbClr val="FFFFFF"/>
                </a:solidFill>
                <a:latin typeface="Arial"/>
                <a:cs typeface="Arial"/>
              </a:rPr>
              <a:t>Solicit</a:t>
            </a:r>
            <a:r>
              <a:rPr sz="1182" b="1" spc="-9" dirty="0">
                <a:solidFill>
                  <a:srgbClr val="FFFFFF"/>
                </a:solidFill>
                <a:latin typeface="Arial"/>
                <a:cs typeface="Arial"/>
              </a:rPr>
              <a:t> </a:t>
            </a:r>
            <a:r>
              <a:rPr sz="1182" b="1" dirty="0">
                <a:solidFill>
                  <a:srgbClr val="FFFFFF"/>
                </a:solidFill>
                <a:latin typeface="Arial"/>
                <a:cs typeface="Arial"/>
              </a:rPr>
              <a:t>Stakeholder</a:t>
            </a:r>
            <a:r>
              <a:rPr lang="en-US" sz="1182" b="1" dirty="0">
                <a:solidFill>
                  <a:srgbClr val="FFFFFF"/>
                </a:solidFill>
                <a:latin typeface="Arial"/>
                <a:cs typeface="Arial"/>
              </a:rPr>
              <a:t> Feedback</a:t>
            </a:r>
          </a:p>
          <a:p>
            <a:pPr marL="7701">
              <a:spcBef>
                <a:spcPts val="76"/>
              </a:spcBef>
            </a:pPr>
            <a:endParaRPr sz="1182" dirty="0">
              <a:latin typeface="Arial"/>
              <a:cs typeface="Arial"/>
            </a:endParaRPr>
          </a:p>
        </p:txBody>
      </p:sp>
      <p:sp>
        <p:nvSpPr>
          <p:cNvPr id="24" name="object 24"/>
          <p:cNvSpPr txBox="1"/>
          <p:nvPr/>
        </p:nvSpPr>
        <p:spPr>
          <a:xfrm>
            <a:off x="8110253" y="4210712"/>
            <a:ext cx="1589952" cy="583760"/>
          </a:xfrm>
          <a:prstGeom prst="rect">
            <a:avLst/>
          </a:prstGeom>
        </p:spPr>
        <p:txBody>
          <a:bodyPr vert="horz" wrap="square" lIns="0" tIns="6931" rIns="0" bIns="0" rtlCol="0">
            <a:spAutoFit/>
          </a:bodyPr>
          <a:lstStyle/>
          <a:p>
            <a:pPr marL="7701" marR="3081" indent="171739" algn="ctr">
              <a:lnSpc>
                <a:spcPct val="101499"/>
              </a:lnSpc>
              <a:spcBef>
                <a:spcPts val="55"/>
              </a:spcBef>
            </a:pPr>
            <a:r>
              <a:rPr lang="en-US" sz="1182" b="1" spc="-12" dirty="0">
                <a:solidFill>
                  <a:srgbClr val="FFFFFF"/>
                </a:solidFill>
                <a:latin typeface="Arial"/>
                <a:cs typeface="Arial"/>
              </a:rPr>
              <a:t>Tested </a:t>
            </a:r>
          </a:p>
          <a:p>
            <a:pPr marL="7701" marR="3081" indent="171739" algn="ctr">
              <a:lnSpc>
                <a:spcPct val="101499"/>
              </a:lnSpc>
              <a:spcBef>
                <a:spcPts val="55"/>
              </a:spcBef>
            </a:pPr>
            <a:r>
              <a:rPr lang="en-US" sz="1182" b="1" spc="-12" dirty="0">
                <a:solidFill>
                  <a:srgbClr val="FFFFFF"/>
                </a:solidFill>
                <a:latin typeface="Arial"/>
                <a:cs typeface="Arial"/>
              </a:rPr>
              <a:t>VMV </a:t>
            </a:r>
          </a:p>
          <a:p>
            <a:pPr marL="7701" marR="3081" indent="171739" algn="ctr">
              <a:lnSpc>
                <a:spcPct val="101499"/>
              </a:lnSpc>
              <a:spcBef>
                <a:spcPts val="55"/>
              </a:spcBef>
            </a:pPr>
            <a:r>
              <a:rPr sz="1182" b="1" dirty="0">
                <a:solidFill>
                  <a:srgbClr val="FFFFFF"/>
                </a:solidFill>
                <a:latin typeface="Arial"/>
                <a:cs typeface="Arial"/>
              </a:rPr>
              <a:t>S</a:t>
            </a:r>
            <a:r>
              <a:rPr sz="1182" b="1" spc="3" dirty="0">
                <a:solidFill>
                  <a:srgbClr val="FFFFFF"/>
                </a:solidFill>
                <a:latin typeface="Arial"/>
                <a:cs typeface="Arial"/>
              </a:rPr>
              <a:t>t</a:t>
            </a:r>
            <a:r>
              <a:rPr sz="1182" b="1" dirty="0">
                <a:solidFill>
                  <a:srgbClr val="FFFFFF"/>
                </a:solidFill>
                <a:latin typeface="Arial"/>
                <a:cs typeface="Arial"/>
              </a:rPr>
              <a:t>at</a:t>
            </a:r>
            <a:r>
              <a:rPr sz="1182" b="1" spc="3" dirty="0">
                <a:solidFill>
                  <a:srgbClr val="FFFFFF"/>
                </a:solidFill>
                <a:latin typeface="Arial"/>
                <a:cs typeface="Arial"/>
              </a:rPr>
              <a:t>e</a:t>
            </a:r>
            <a:r>
              <a:rPr sz="1182" b="1" spc="15" dirty="0">
                <a:solidFill>
                  <a:srgbClr val="FFFFFF"/>
                </a:solidFill>
                <a:latin typeface="Arial"/>
                <a:cs typeface="Arial"/>
              </a:rPr>
              <a:t>m</a:t>
            </a:r>
            <a:r>
              <a:rPr sz="1182" b="1" dirty="0">
                <a:solidFill>
                  <a:srgbClr val="FFFFFF"/>
                </a:solidFill>
                <a:latin typeface="Arial"/>
                <a:cs typeface="Arial"/>
              </a:rPr>
              <a:t>en</a:t>
            </a:r>
            <a:r>
              <a:rPr sz="1182" b="1" spc="9" dirty="0">
                <a:solidFill>
                  <a:srgbClr val="FFFFFF"/>
                </a:solidFill>
                <a:latin typeface="Arial"/>
                <a:cs typeface="Arial"/>
              </a:rPr>
              <a:t>t</a:t>
            </a:r>
            <a:r>
              <a:rPr sz="1182" b="1" spc="6" dirty="0">
                <a:solidFill>
                  <a:srgbClr val="FFFFFF"/>
                </a:solidFill>
                <a:latin typeface="Arial"/>
                <a:cs typeface="Arial"/>
              </a:rPr>
              <a:t>s</a:t>
            </a:r>
            <a:endParaRPr sz="1182" dirty="0">
              <a:latin typeface="Arial"/>
              <a:cs typeface="Arial"/>
            </a:endParaRPr>
          </a:p>
        </p:txBody>
      </p:sp>
      <p:sp>
        <p:nvSpPr>
          <p:cNvPr id="25" name="object 25"/>
          <p:cNvSpPr txBox="1"/>
          <p:nvPr/>
        </p:nvSpPr>
        <p:spPr>
          <a:xfrm>
            <a:off x="10186444" y="2218321"/>
            <a:ext cx="1204482" cy="191630"/>
          </a:xfrm>
          <a:prstGeom prst="rect">
            <a:avLst/>
          </a:prstGeom>
        </p:spPr>
        <p:txBody>
          <a:bodyPr vert="horz" wrap="square" lIns="0" tIns="9627" rIns="0" bIns="0" rtlCol="0">
            <a:spAutoFit/>
          </a:bodyPr>
          <a:lstStyle/>
          <a:p>
            <a:pPr marL="7701" algn="ctr">
              <a:spcBef>
                <a:spcPts val="76"/>
              </a:spcBef>
            </a:pPr>
            <a:r>
              <a:rPr sz="1182" b="1" dirty="0">
                <a:latin typeface="Arial"/>
                <a:cs typeface="Arial"/>
              </a:rPr>
              <a:t>Share </a:t>
            </a:r>
            <a:r>
              <a:rPr sz="1182" b="1" spc="3" dirty="0">
                <a:latin typeface="Arial"/>
                <a:cs typeface="Arial"/>
              </a:rPr>
              <a:t>the</a:t>
            </a:r>
            <a:r>
              <a:rPr sz="1182" b="1" spc="-30" dirty="0">
                <a:latin typeface="Arial"/>
                <a:cs typeface="Arial"/>
              </a:rPr>
              <a:t> </a:t>
            </a:r>
            <a:r>
              <a:rPr sz="1182" b="1" dirty="0">
                <a:latin typeface="Arial"/>
                <a:cs typeface="Arial"/>
              </a:rPr>
              <a:t>Vision</a:t>
            </a:r>
            <a:endParaRPr sz="1182">
              <a:latin typeface="Arial"/>
              <a:cs typeface="Arial"/>
            </a:endParaRPr>
          </a:p>
        </p:txBody>
      </p:sp>
      <p:sp>
        <p:nvSpPr>
          <p:cNvPr id="26" name="object 26"/>
          <p:cNvSpPr txBox="1"/>
          <p:nvPr/>
        </p:nvSpPr>
        <p:spPr>
          <a:xfrm>
            <a:off x="10121374" y="3005555"/>
            <a:ext cx="1334634" cy="386363"/>
          </a:xfrm>
          <a:prstGeom prst="rect">
            <a:avLst/>
          </a:prstGeom>
        </p:spPr>
        <p:txBody>
          <a:bodyPr vert="horz" wrap="square" lIns="0" tIns="9627" rIns="0" bIns="0" rtlCol="0">
            <a:spAutoFit/>
          </a:bodyPr>
          <a:lstStyle/>
          <a:p>
            <a:pPr marL="7701" algn="ctr">
              <a:spcBef>
                <a:spcPts val="76"/>
              </a:spcBef>
            </a:pPr>
            <a:r>
              <a:rPr sz="1182" b="1" dirty="0">
                <a:solidFill>
                  <a:srgbClr val="FFFFFF"/>
                </a:solidFill>
                <a:latin typeface="Arial"/>
                <a:cs typeface="Arial"/>
              </a:rPr>
              <a:t>Culminating</a:t>
            </a:r>
            <a:r>
              <a:rPr sz="1182" b="1" spc="-36" dirty="0">
                <a:solidFill>
                  <a:srgbClr val="FFFFFF"/>
                </a:solidFill>
                <a:latin typeface="Arial"/>
                <a:cs typeface="Arial"/>
              </a:rPr>
              <a:t> </a:t>
            </a:r>
            <a:endParaRPr lang="en-US" sz="1182" b="1" spc="-36" dirty="0">
              <a:solidFill>
                <a:srgbClr val="FFFFFF"/>
              </a:solidFill>
              <a:latin typeface="Arial"/>
              <a:cs typeface="Arial"/>
            </a:endParaRPr>
          </a:p>
          <a:p>
            <a:pPr marL="7701" algn="ctr">
              <a:spcBef>
                <a:spcPts val="76"/>
              </a:spcBef>
            </a:pPr>
            <a:r>
              <a:rPr lang="en-US" sz="1182" b="1" spc="-6" dirty="0">
                <a:solidFill>
                  <a:srgbClr val="FFFFFF"/>
                </a:solidFill>
                <a:latin typeface="Arial"/>
                <a:cs typeface="Arial"/>
              </a:rPr>
              <a:t>Event</a:t>
            </a:r>
            <a:endParaRPr sz="1182" dirty="0">
              <a:latin typeface="Arial"/>
              <a:cs typeface="Arial"/>
            </a:endParaRPr>
          </a:p>
        </p:txBody>
      </p:sp>
      <p:sp>
        <p:nvSpPr>
          <p:cNvPr id="27" name="object 27"/>
          <p:cNvSpPr txBox="1"/>
          <p:nvPr/>
        </p:nvSpPr>
        <p:spPr>
          <a:xfrm>
            <a:off x="10201333" y="4203398"/>
            <a:ext cx="1135712" cy="558112"/>
          </a:xfrm>
          <a:prstGeom prst="rect">
            <a:avLst/>
          </a:prstGeom>
        </p:spPr>
        <p:txBody>
          <a:bodyPr vert="horz" wrap="square" lIns="0" tIns="6931" rIns="0" bIns="0" rtlCol="0">
            <a:spAutoFit/>
          </a:bodyPr>
          <a:lstStyle/>
          <a:p>
            <a:pPr marL="7701" marR="3081" indent="87410" algn="ctr">
              <a:lnSpc>
                <a:spcPct val="101499"/>
              </a:lnSpc>
              <a:spcBef>
                <a:spcPts val="55"/>
              </a:spcBef>
            </a:pPr>
            <a:r>
              <a:rPr sz="1182" b="1" dirty="0">
                <a:solidFill>
                  <a:srgbClr val="FFFFFF"/>
                </a:solidFill>
                <a:latin typeface="Arial"/>
                <a:cs typeface="Arial"/>
              </a:rPr>
              <a:t>Finalized  </a:t>
            </a:r>
            <a:r>
              <a:rPr lang="en-US" sz="1182" b="1" dirty="0">
                <a:solidFill>
                  <a:srgbClr val="FFFFFF"/>
                </a:solidFill>
                <a:latin typeface="Arial"/>
                <a:cs typeface="Arial"/>
              </a:rPr>
              <a:t>VMV S</a:t>
            </a:r>
            <a:r>
              <a:rPr sz="1182" b="1" spc="3" dirty="0">
                <a:solidFill>
                  <a:srgbClr val="FFFFFF"/>
                </a:solidFill>
                <a:latin typeface="Arial"/>
                <a:cs typeface="Arial"/>
              </a:rPr>
              <a:t>t</a:t>
            </a:r>
            <a:r>
              <a:rPr sz="1182" b="1" dirty="0">
                <a:solidFill>
                  <a:srgbClr val="FFFFFF"/>
                </a:solidFill>
                <a:latin typeface="Arial"/>
                <a:cs typeface="Arial"/>
              </a:rPr>
              <a:t>at</a:t>
            </a:r>
            <a:r>
              <a:rPr sz="1182" b="1" spc="3" dirty="0">
                <a:solidFill>
                  <a:srgbClr val="FFFFFF"/>
                </a:solidFill>
                <a:latin typeface="Arial"/>
                <a:cs typeface="Arial"/>
              </a:rPr>
              <a:t>e</a:t>
            </a:r>
            <a:r>
              <a:rPr sz="1182" b="1" spc="15" dirty="0">
                <a:solidFill>
                  <a:srgbClr val="FFFFFF"/>
                </a:solidFill>
                <a:latin typeface="Arial"/>
                <a:cs typeface="Arial"/>
              </a:rPr>
              <a:t>m</a:t>
            </a:r>
            <a:r>
              <a:rPr sz="1182" b="1" dirty="0">
                <a:solidFill>
                  <a:srgbClr val="FFFFFF"/>
                </a:solidFill>
                <a:latin typeface="Arial"/>
                <a:cs typeface="Arial"/>
              </a:rPr>
              <a:t>en</a:t>
            </a:r>
            <a:r>
              <a:rPr sz="1182" b="1" spc="9" dirty="0">
                <a:solidFill>
                  <a:srgbClr val="FFFFFF"/>
                </a:solidFill>
                <a:latin typeface="Arial"/>
                <a:cs typeface="Arial"/>
              </a:rPr>
              <a:t>t</a:t>
            </a:r>
            <a:r>
              <a:rPr sz="1182" b="1" spc="6" dirty="0">
                <a:solidFill>
                  <a:srgbClr val="FFFFFF"/>
                </a:solidFill>
                <a:latin typeface="Arial"/>
                <a:cs typeface="Arial"/>
              </a:rPr>
              <a:t>s</a:t>
            </a:r>
            <a:endParaRPr sz="1182" dirty="0">
              <a:latin typeface="Arial"/>
              <a:cs typeface="Arial"/>
            </a:endParaRPr>
          </a:p>
        </p:txBody>
      </p:sp>
      <p:sp>
        <p:nvSpPr>
          <p:cNvPr id="79" name="bk object 21"/>
          <p:cNvSpPr/>
          <p:nvPr/>
        </p:nvSpPr>
        <p:spPr>
          <a:xfrm>
            <a:off x="5172049" y="4824416"/>
            <a:ext cx="55449" cy="946104"/>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82" name="object 13"/>
          <p:cNvSpPr txBox="1"/>
          <p:nvPr/>
        </p:nvSpPr>
        <p:spPr>
          <a:xfrm>
            <a:off x="4455995" y="5901504"/>
            <a:ext cx="1482499" cy="583760"/>
          </a:xfrm>
          <a:prstGeom prst="rect">
            <a:avLst/>
          </a:prstGeom>
        </p:spPr>
        <p:txBody>
          <a:bodyPr vert="horz" wrap="square" lIns="0" tIns="6931" rIns="0" bIns="0" rtlCol="0">
            <a:spAutoFit/>
          </a:bodyPr>
          <a:lstStyle/>
          <a:p>
            <a:pPr marL="7316" marR="3081" algn="ctr">
              <a:lnSpc>
                <a:spcPct val="101499"/>
              </a:lnSpc>
              <a:spcBef>
                <a:spcPts val="55"/>
              </a:spcBef>
            </a:pPr>
            <a:r>
              <a:rPr lang="en-US" sz="1182" b="1" dirty="0" smtClean="0">
                <a:latin typeface="Arial"/>
                <a:cs typeface="Arial"/>
              </a:rPr>
              <a:t>PHASE 2:</a:t>
            </a:r>
          </a:p>
          <a:p>
            <a:pPr marL="7316" marR="3081" algn="ctr">
              <a:lnSpc>
                <a:spcPct val="101499"/>
              </a:lnSpc>
              <a:spcBef>
                <a:spcPts val="55"/>
              </a:spcBef>
            </a:pPr>
            <a:r>
              <a:rPr lang="en-US" sz="1182" b="1" dirty="0" smtClean="0">
                <a:latin typeface="Arial"/>
                <a:cs typeface="Arial"/>
              </a:rPr>
              <a:t>STRATEGY </a:t>
            </a:r>
          </a:p>
          <a:p>
            <a:pPr marL="7316" marR="3081" algn="ctr">
              <a:lnSpc>
                <a:spcPct val="101499"/>
              </a:lnSpc>
              <a:spcBef>
                <a:spcPts val="55"/>
              </a:spcBef>
            </a:pPr>
            <a:r>
              <a:rPr lang="en-US" sz="1182" b="1" dirty="0" smtClean="0">
                <a:latin typeface="Arial"/>
                <a:cs typeface="Arial"/>
              </a:rPr>
              <a:t>DEVELOPMENT</a:t>
            </a:r>
            <a:endParaRPr sz="1182" dirty="0">
              <a:latin typeface="Arial"/>
              <a:cs typeface="Arial"/>
            </a:endParaRPr>
          </a:p>
        </p:txBody>
      </p:sp>
      <p:sp>
        <p:nvSpPr>
          <p:cNvPr id="10" name="Triangle 9"/>
          <p:cNvSpPr/>
          <p:nvPr/>
        </p:nvSpPr>
        <p:spPr>
          <a:xfrm rot="10800000">
            <a:off x="5088813" y="5566181"/>
            <a:ext cx="216861" cy="274839"/>
          </a:xfrm>
          <a:prstGeom prst="triangle">
            <a:avLst/>
          </a:prstGeom>
          <a:solidFill>
            <a:srgbClr val="0369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bk object 31"/>
          <p:cNvSpPr/>
          <p:nvPr/>
        </p:nvSpPr>
        <p:spPr>
          <a:xfrm rot="4128657">
            <a:off x="5303795" y="4774733"/>
            <a:ext cx="847912" cy="522532"/>
          </a:xfrm>
          <a:custGeom>
            <a:avLst/>
            <a:gdLst/>
            <a:ahLst/>
            <a:cxnLst/>
            <a:rect l="l" t="t" r="r" b="b"/>
            <a:pathLst>
              <a:path w="1398270"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84" name="bk object 30"/>
          <p:cNvSpPr/>
          <p:nvPr/>
        </p:nvSpPr>
        <p:spPr>
          <a:xfrm rot="-1200000">
            <a:off x="6000699" y="5239509"/>
            <a:ext cx="187912" cy="187912"/>
          </a:xfrm>
          <a:custGeom>
            <a:avLst/>
            <a:gdLst/>
            <a:ahLst/>
            <a:cxnLst/>
            <a:rect l="l" t="t" r="r" b="b"/>
            <a:pathLst>
              <a:path w="309879"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grpSp>
        <p:nvGrpSpPr>
          <p:cNvPr id="23" name="Group 22"/>
          <p:cNvGrpSpPr/>
          <p:nvPr/>
        </p:nvGrpSpPr>
        <p:grpSpPr>
          <a:xfrm>
            <a:off x="6177827" y="5356931"/>
            <a:ext cx="1682732" cy="974137"/>
            <a:chOff x="6160574" y="5356931"/>
            <a:chExt cx="1682732" cy="974137"/>
          </a:xfrm>
        </p:grpSpPr>
        <p:grpSp>
          <p:nvGrpSpPr>
            <p:cNvPr id="11" name="Group 10"/>
            <p:cNvGrpSpPr/>
            <p:nvPr/>
          </p:nvGrpSpPr>
          <p:grpSpPr>
            <a:xfrm>
              <a:off x="6160574" y="5372257"/>
              <a:ext cx="1682732" cy="958811"/>
              <a:chOff x="9937481" y="5201656"/>
              <a:chExt cx="1682732" cy="958811"/>
            </a:xfrm>
          </p:grpSpPr>
          <p:sp>
            <p:nvSpPr>
              <p:cNvPr id="71" name="bk object 59"/>
              <p:cNvSpPr/>
              <p:nvPr/>
            </p:nvSpPr>
            <p:spPr>
              <a:xfrm>
                <a:off x="9937481" y="5201656"/>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000000"/>
              </a:solidFill>
            </p:spPr>
            <p:txBody>
              <a:bodyPr wrap="square" lIns="0" tIns="0" rIns="0" bIns="0" rtlCol="0"/>
              <a:lstStyle/>
              <a:p>
                <a:endParaRPr sz="1092"/>
              </a:p>
            </p:txBody>
          </p:sp>
          <p:sp>
            <p:nvSpPr>
              <p:cNvPr id="7" name="object 7"/>
              <p:cNvSpPr txBox="1"/>
              <p:nvPr/>
            </p:nvSpPr>
            <p:spPr>
              <a:xfrm>
                <a:off x="10201333" y="5461408"/>
                <a:ext cx="1027623" cy="374407"/>
              </a:xfrm>
              <a:prstGeom prst="rect">
                <a:avLst/>
              </a:prstGeom>
            </p:spPr>
            <p:txBody>
              <a:bodyPr vert="horz" wrap="square" lIns="0" tIns="6931" rIns="0" bIns="0" rtlCol="0">
                <a:spAutoFit/>
              </a:bodyPr>
              <a:lstStyle/>
              <a:p>
                <a:pPr marL="16943" marR="3081" indent="-9627" algn="ctr">
                  <a:lnSpc>
                    <a:spcPct val="101499"/>
                  </a:lnSpc>
                  <a:spcBef>
                    <a:spcPts val="55"/>
                  </a:spcBef>
                </a:pPr>
                <a:r>
                  <a:rPr lang="en-US" sz="1182" b="1" spc="-3">
                    <a:solidFill>
                      <a:srgbClr val="FFFFFF"/>
                    </a:solidFill>
                    <a:latin typeface="Arial"/>
                    <a:cs typeface="Arial"/>
                  </a:rPr>
                  <a:t>Draft Strategy Statement</a:t>
                </a:r>
                <a:endParaRPr sz="1182" dirty="0">
                  <a:latin typeface="Arial"/>
                  <a:cs typeface="Arial"/>
                </a:endParaRPr>
              </a:p>
            </p:txBody>
          </p:sp>
        </p:grpSp>
        <p:sp>
          <p:nvSpPr>
            <p:cNvPr id="78" name="bk object 66"/>
            <p:cNvSpPr/>
            <p:nvPr/>
          </p:nvSpPr>
          <p:spPr>
            <a:xfrm>
              <a:off x="6176366" y="5356931"/>
              <a:ext cx="133617" cy="133617"/>
            </a:xfrm>
            <a:custGeom>
              <a:avLst/>
              <a:gdLst/>
              <a:ahLst/>
              <a:cxnLst/>
              <a:rect l="l" t="t" r="r" b="b"/>
              <a:pathLst>
                <a:path w="220344" h="220345">
                  <a:moveTo>
                    <a:pt x="209417" y="0"/>
                  </a:moveTo>
                  <a:lnTo>
                    <a:pt x="0" y="209417"/>
                  </a:lnTo>
                  <a:lnTo>
                    <a:pt x="219888" y="219888"/>
                  </a:lnTo>
                  <a:lnTo>
                    <a:pt x="209417" y="0"/>
                  </a:lnTo>
                  <a:close/>
                </a:path>
              </a:pathLst>
            </a:custGeom>
            <a:solidFill>
              <a:srgbClr val="666666"/>
            </a:solidFill>
          </p:spPr>
          <p:txBody>
            <a:bodyPr wrap="square" lIns="0" tIns="0" rIns="0" bIns="0" rtlCol="0"/>
            <a:lstStyle/>
            <a:p>
              <a:endParaRPr sz="1092"/>
            </a:p>
          </p:txBody>
        </p:sp>
      </p:grpSp>
      <p:sp>
        <p:nvSpPr>
          <p:cNvPr id="28" name="TextBox 27"/>
          <p:cNvSpPr txBox="1"/>
          <p:nvPr/>
        </p:nvSpPr>
        <p:spPr>
          <a:xfrm>
            <a:off x="885821" y="6581001"/>
            <a:ext cx="664606" cy="276999"/>
          </a:xfrm>
          <a:prstGeom prst="rect">
            <a:avLst/>
          </a:prstGeom>
          <a:noFill/>
        </p:spPr>
        <p:txBody>
          <a:bodyPr wrap="none" rtlCol="0" anchor="ctr">
            <a:spAutoFit/>
          </a:bodyPr>
          <a:lstStyle/>
          <a:p>
            <a:pPr algn="ctr"/>
            <a:r>
              <a:rPr lang="en-US" sz="1200" dirty="0" smtClean="0">
                <a:solidFill>
                  <a:schemeClr val="tx1">
                    <a:lumMod val="75000"/>
                    <a:lumOff val="25000"/>
                  </a:schemeClr>
                </a:solidFill>
              </a:rPr>
              <a:t>January</a:t>
            </a:r>
            <a:endParaRPr lang="en-US" sz="1200" dirty="0">
              <a:solidFill>
                <a:schemeClr val="tx1">
                  <a:lumMod val="75000"/>
                  <a:lumOff val="25000"/>
                </a:schemeClr>
              </a:solidFill>
            </a:endParaRPr>
          </a:p>
        </p:txBody>
      </p:sp>
      <p:sp>
        <p:nvSpPr>
          <p:cNvPr id="86" name="TextBox 85"/>
          <p:cNvSpPr txBox="1"/>
          <p:nvPr/>
        </p:nvSpPr>
        <p:spPr>
          <a:xfrm>
            <a:off x="2825719" y="6581649"/>
            <a:ext cx="739370" cy="276999"/>
          </a:xfrm>
          <a:prstGeom prst="rect">
            <a:avLst/>
          </a:prstGeom>
          <a:noFill/>
        </p:spPr>
        <p:txBody>
          <a:bodyPr wrap="none" rtlCol="0">
            <a:spAutoFit/>
          </a:bodyPr>
          <a:lstStyle/>
          <a:p>
            <a:pPr algn="ctr"/>
            <a:r>
              <a:rPr lang="en-US" sz="1200" dirty="0" smtClean="0">
                <a:solidFill>
                  <a:schemeClr val="tx1">
                    <a:lumMod val="75000"/>
                    <a:lumOff val="25000"/>
                  </a:schemeClr>
                </a:solidFill>
              </a:rPr>
              <a:t>February</a:t>
            </a:r>
            <a:endParaRPr lang="en-US" sz="1200" dirty="0">
              <a:solidFill>
                <a:schemeClr val="tx1">
                  <a:lumMod val="75000"/>
                  <a:lumOff val="25000"/>
                </a:schemeClr>
              </a:solidFill>
            </a:endParaRPr>
          </a:p>
        </p:txBody>
      </p:sp>
      <p:sp>
        <p:nvSpPr>
          <p:cNvPr id="87" name="TextBox 86"/>
          <p:cNvSpPr txBox="1"/>
          <p:nvPr/>
        </p:nvSpPr>
        <p:spPr>
          <a:xfrm>
            <a:off x="5777096" y="6581000"/>
            <a:ext cx="586444" cy="276999"/>
          </a:xfrm>
          <a:prstGeom prst="rect">
            <a:avLst/>
          </a:prstGeom>
          <a:noFill/>
        </p:spPr>
        <p:txBody>
          <a:bodyPr wrap="none" rtlCol="0">
            <a:spAutoFit/>
          </a:bodyPr>
          <a:lstStyle/>
          <a:p>
            <a:pPr algn="ctr"/>
            <a:r>
              <a:rPr lang="en-US" sz="1200" dirty="0" smtClean="0">
                <a:solidFill>
                  <a:schemeClr val="tx1">
                    <a:lumMod val="75000"/>
                    <a:lumOff val="25000"/>
                  </a:schemeClr>
                </a:solidFill>
              </a:rPr>
              <a:t>March</a:t>
            </a:r>
            <a:endParaRPr lang="en-US" sz="1200" dirty="0">
              <a:solidFill>
                <a:schemeClr val="tx1">
                  <a:lumMod val="75000"/>
                  <a:lumOff val="25000"/>
                </a:schemeClr>
              </a:solidFill>
            </a:endParaRPr>
          </a:p>
        </p:txBody>
      </p:sp>
      <p:sp>
        <p:nvSpPr>
          <p:cNvPr id="88" name="TextBox 87"/>
          <p:cNvSpPr txBox="1"/>
          <p:nvPr/>
        </p:nvSpPr>
        <p:spPr>
          <a:xfrm>
            <a:off x="9461197" y="6581001"/>
            <a:ext cx="478016" cy="276999"/>
          </a:xfrm>
          <a:prstGeom prst="rect">
            <a:avLst/>
          </a:prstGeom>
          <a:noFill/>
        </p:spPr>
        <p:txBody>
          <a:bodyPr wrap="none" rtlCol="0">
            <a:spAutoFit/>
          </a:bodyPr>
          <a:lstStyle/>
          <a:p>
            <a:pPr algn="ctr"/>
            <a:r>
              <a:rPr lang="en-US" sz="1200" dirty="0" smtClean="0">
                <a:solidFill>
                  <a:schemeClr val="tx1">
                    <a:lumMod val="75000"/>
                    <a:lumOff val="25000"/>
                  </a:schemeClr>
                </a:solidFill>
              </a:rPr>
              <a:t>April</a:t>
            </a:r>
            <a:endParaRPr lang="en-US" sz="1200" dirty="0">
              <a:solidFill>
                <a:schemeClr val="tx1">
                  <a:lumMod val="75000"/>
                  <a:lumOff val="25000"/>
                </a:schemeClr>
              </a:solidFill>
            </a:endParaRPr>
          </a:p>
        </p:txBody>
      </p:sp>
      <p:cxnSp>
        <p:nvCxnSpPr>
          <p:cNvPr id="67" name="Straight Connector 66"/>
          <p:cNvCxnSpPr>
            <a:stCxn id="28" idx="3"/>
            <a:endCxn id="86" idx="1"/>
          </p:cNvCxnSpPr>
          <p:nvPr/>
        </p:nvCxnSpPr>
        <p:spPr>
          <a:xfrm>
            <a:off x="1550427" y="6719501"/>
            <a:ext cx="1275292" cy="6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6" idx="3"/>
            <a:endCxn id="87" idx="1"/>
          </p:cNvCxnSpPr>
          <p:nvPr/>
        </p:nvCxnSpPr>
        <p:spPr>
          <a:xfrm flipV="1">
            <a:off x="3565089" y="6719500"/>
            <a:ext cx="2212007" cy="64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7" idx="3"/>
            <a:endCxn id="88" idx="1"/>
          </p:cNvCxnSpPr>
          <p:nvPr/>
        </p:nvCxnSpPr>
        <p:spPr>
          <a:xfrm>
            <a:off x="6363540" y="6719500"/>
            <a:ext cx="3097657" cy="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8" idx="3"/>
          </p:cNvCxnSpPr>
          <p:nvPr/>
        </p:nvCxnSpPr>
        <p:spPr>
          <a:xfrm flipV="1">
            <a:off x="9939213" y="6719499"/>
            <a:ext cx="1855222" cy="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889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bk object 41"/>
          <p:cNvSpPr/>
          <p:nvPr/>
        </p:nvSpPr>
        <p:spPr>
          <a:xfrm>
            <a:off x="6251594" y="3002096"/>
            <a:ext cx="601856" cy="601856"/>
          </a:xfrm>
          <a:custGeom>
            <a:avLst/>
            <a:gdLst/>
            <a:ahLst/>
            <a:cxnLst/>
            <a:rect l="l" t="t" r="r" b="b"/>
            <a:pathLst>
              <a:path w="992505"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121" name="bk object 24"/>
          <p:cNvSpPr/>
          <p:nvPr/>
        </p:nvSpPr>
        <p:spPr>
          <a:xfrm>
            <a:off x="10730267" y="3891830"/>
            <a:ext cx="192241" cy="215971"/>
          </a:xfrm>
          <a:custGeom>
            <a:avLst/>
            <a:gdLst/>
            <a:ahLst/>
            <a:cxnLst/>
            <a:rect l="l" t="t" r="r" b="b"/>
            <a:pathLst>
              <a:path w="357505"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122" name="bk object 25"/>
          <p:cNvSpPr/>
          <p:nvPr/>
        </p:nvSpPr>
        <p:spPr>
          <a:xfrm>
            <a:off x="10809636" y="2983842"/>
            <a:ext cx="50878" cy="942527"/>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119" name="bk object 24"/>
          <p:cNvSpPr/>
          <p:nvPr/>
        </p:nvSpPr>
        <p:spPr>
          <a:xfrm>
            <a:off x="9157762" y="3879536"/>
            <a:ext cx="192241" cy="215971"/>
          </a:xfrm>
          <a:custGeom>
            <a:avLst/>
            <a:gdLst/>
            <a:ahLst/>
            <a:cxnLst/>
            <a:rect l="l" t="t" r="r" b="b"/>
            <a:pathLst>
              <a:path w="357505"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120" name="bk object 25"/>
          <p:cNvSpPr/>
          <p:nvPr/>
        </p:nvSpPr>
        <p:spPr>
          <a:xfrm>
            <a:off x="9237131" y="2971548"/>
            <a:ext cx="50878" cy="942527"/>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113" name="bk object 41"/>
          <p:cNvSpPr/>
          <p:nvPr/>
        </p:nvSpPr>
        <p:spPr>
          <a:xfrm>
            <a:off x="9543171" y="2995138"/>
            <a:ext cx="601856" cy="601856"/>
          </a:xfrm>
          <a:custGeom>
            <a:avLst/>
            <a:gdLst/>
            <a:ahLst/>
            <a:cxnLst/>
            <a:rect l="l" t="t" r="r" b="b"/>
            <a:pathLst>
              <a:path w="992505"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grpSp>
        <p:nvGrpSpPr>
          <p:cNvPr id="93" name="Group 92"/>
          <p:cNvGrpSpPr/>
          <p:nvPr/>
        </p:nvGrpSpPr>
        <p:grpSpPr>
          <a:xfrm>
            <a:off x="3593765" y="2963984"/>
            <a:ext cx="1656196" cy="2082682"/>
            <a:chOff x="3844856" y="2963984"/>
            <a:chExt cx="1905867" cy="2082682"/>
          </a:xfrm>
        </p:grpSpPr>
        <p:sp>
          <p:nvSpPr>
            <p:cNvPr id="35" name="bk object 22"/>
            <p:cNvSpPr/>
            <p:nvPr/>
          </p:nvSpPr>
          <p:spPr>
            <a:xfrm>
              <a:off x="4605007" y="3871972"/>
              <a:ext cx="216791" cy="216791"/>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6" name="bk object 23"/>
            <p:cNvSpPr/>
            <p:nvPr/>
          </p:nvSpPr>
          <p:spPr>
            <a:xfrm>
              <a:off x="4684376" y="2963984"/>
              <a:ext cx="57375" cy="946104"/>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45" name="bk object 32"/>
            <p:cNvSpPr/>
            <p:nvPr/>
          </p:nvSpPr>
          <p:spPr>
            <a:xfrm>
              <a:off x="5562811" y="3693631"/>
              <a:ext cx="187912" cy="187912"/>
            </a:xfrm>
            <a:custGeom>
              <a:avLst/>
              <a:gdLst/>
              <a:ahLst/>
              <a:cxnLst/>
              <a:rect l="l" t="t" r="r" b="b"/>
              <a:pathLst>
                <a:path w="309880"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sp>
          <p:nvSpPr>
            <p:cNvPr id="46" name="bk object 33"/>
            <p:cNvSpPr/>
            <p:nvPr/>
          </p:nvSpPr>
          <p:spPr>
            <a:xfrm>
              <a:off x="4747138" y="3811453"/>
              <a:ext cx="847912" cy="522532"/>
            </a:xfrm>
            <a:custGeom>
              <a:avLst/>
              <a:gdLst/>
              <a:ahLst/>
              <a:cxnLst/>
              <a:rect l="l" t="t" r="r" b="b"/>
              <a:pathLst>
                <a:path w="1398269"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64" name="bk object 52"/>
            <p:cNvSpPr/>
            <p:nvPr/>
          </p:nvSpPr>
          <p:spPr>
            <a:xfrm>
              <a:off x="3844856" y="4087855"/>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20" name="object 20"/>
            <p:cNvSpPr txBox="1"/>
            <p:nvPr/>
          </p:nvSpPr>
          <p:spPr>
            <a:xfrm>
              <a:off x="3944875" y="4201235"/>
              <a:ext cx="1577687" cy="661473"/>
            </a:xfrm>
            <a:prstGeom prst="rect">
              <a:avLst/>
            </a:prstGeom>
          </p:spPr>
          <p:txBody>
            <a:bodyPr vert="horz" wrap="square" lIns="0" tIns="6931" rIns="0" bIns="0" rtlCol="0">
              <a:spAutoFit/>
            </a:bodyPr>
            <a:lstStyle/>
            <a:p>
              <a:pPr marL="7701" marR="3081" indent="25029" algn="ctr">
                <a:lnSpc>
                  <a:spcPct val="101499"/>
                </a:lnSpc>
                <a:spcBef>
                  <a:spcPts val="55"/>
                </a:spcBef>
              </a:pPr>
              <a:r>
                <a:rPr lang="en-US" sz="1182" b="1" dirty="0" smtClean="0">
                  <a:solidFill>
                    <a:srgbClr val="FFFFFF"/>
                  </a:solidFill>
                  <a:latin typeface="Arial"/>
                  <a:cs typeface="Arial"/>
                </a:rPr>
                <a:t>Refined Goals </a:t>
              </a:r>
            </a:p>
            <a:p>
              <a:pPr marL="7701" marR="3081" indent="25029" algn="ctr">
                <a:lnSpc>
                  <a:spcPct val="101499"/>
                </a:lnSpc>
                <a:spcBef>
                  <a:spcPts val="55"/>
                </a:spcBef>
              </a:pPr>
              <a:endParaRPr lang="en-US" sz="500" b="1" dirty="0" smtClean="0">
                <a:solidFill>
                  <a:srgbClr val="FFFFFF"/>
                </a:solidFill>
                <a:latin typeface="Arial"/>
                <a:cs typeface="Arial"/>
              </a:endParaRPr>
            </a:p>
            <a:p>
              <a:pPr marL="7701" marR="3081" indent="25029" algn="ctr">
                <a:lnSpc>
                  <a:spcPct val="101499"/>
                </a:lnSpc>
                <a:spcBef>
                  <a:spcPts val="55"/>
                </a:spcBef>
              </a:pPr>
              <a:r>
                <a:rPr lang="en-US" sz="1182" b="1" dirty="0" smtClean="0">
                  <a:solidFill>
                    <a:srgbClr val="FFFFFF"/>
                  </a:solidFill>
                  <a:latin typeface="Arial"/>
                  <a:cs typeface="Arial"/>
                </a:rPr>
                <a:t>Drafted  Actions &amp; Initiatives</a:t>
              </a:r>
              <a:endParaRPr lang="en-US" sz="1182" b="1" spc="6" dirty="0">
                <a:solidFill>
                  <a:srgbClr val="FFFFFF"/>
                </a:solidFill>
                <a:latin typeface="Arial"/>
                <a:cs typeface="Arial"/>
              </a:endParaRPr>
            </a:p>
          </p:txBody>
        </p:sp>
      </p:grpSp>
      <p:grpSp>
        <p:nvGrpSpPr>
          <p:cNvPr id="94" name="Group 93"/>
          <p:cNvGrpSpPr/>
          <p:nvPr/>
        </p:nvGrpSpPr>
        <p:grpSpPr>
          <a:xfrm>
            <a:off x="5195633" y="2944928"/>
            <a:ext cx="1672014" cy="2101738"/>
            <a:chOff x="3844856" y="2963984"/>
            <a:chExt cx="1921069" cy="2082682"/>
          </a:xfrm>
        </p:grpSpPr>
        <p:sp>
          <p:nvSpPr>
            <p:cNvPr id="96" name="bk object 23"/>
            <p:cNvSpPr/>
            <p:nvPr/>
          </p:nvSpPr>
          <p:spPr>
            <a:xfrm>
              <a:off x="4684376" y="2963984"/>
              <a:ext cx="57375" cy="946104"/>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95" name="bk object 22"/>
            <p:cNvSpPr/>
            <p:nvPr/>
          </p:nvSpPr>
          <p:spPr>
            <a:xfrm>
              <a:off x="4605007" y="3871972"/>
              <a:ext cx="216791" cy="216791"/>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97" name="bk object 32"/>
            <p:cNvSpPr/>
            <p:nvPr/>
          </p:nvSpPr>
          <p:spPr>
            <a:xfrm>
              <a:off x="5578013" y="3693751"/>
              <a:ext cx="187912" cy="187912"/>
            </a:xfrm>
            <a:custGeom>
              <a:avLst/>
              <a:gdLst/>
              <a:ahLst/>
              <a:cxnLst/>
              <a:rect l="l" t="t" r="r" b="b"/>
              <a:pathLst>
                <a:path w="309880"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sp>
          <p:nvSpPr>
            <p:cNvPr id="98" name="bk object 33"/>
            <p:cNvSpPr/>
            <p:nvPr/>
          </p:nvSpPr>
          <p:spPr>
            <a:xfrm>
              <a:off x="4777590" y="3798321"/>
              <a:ext cx="847912" cy="522532"/>
            </a:xfrm>
            <a:custGeom>
              <a:avLst/>
              <a:gdLst/>
              <a:ahLst/>
              <a:cxnLst/>
              <a:rect l="l" t="t" r="r" b="b"/>
              <a:pathLst>
                <a:path w="1398269"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99" name="bk object 52"/>
            <p:cNvSpPr/>
            <p:nvPr/>
          </p:nvSpPr>
          <p:spPr>
            <a:xfrm>
              <a:off x="3844856" y="4087855"/>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100" name="object 20"/>
            <p:cNvSpPr txBox="1"/>
            <p:nvPr/>
          </p:nvSpPr>
          <p:spPr>
            <a:xfrm>
              <a:off x="3895502" y="4386847"/>
              <a:ext cx="1565290" cy="371012"/>
            </a:xfrm>
            <a:prstGeom prst="rect">
              <a:avLst/>
            </a:prstGeom>
          </p:spPr>
          <p:txBody>
            <a:bodyPr vert="horz" wrap="square" lIns="0" tIns="6931" rIns="0" bIns="0" rtlCol="0">
              <a:spAutoFit/>
            </a:bodyPr>
            <a:lstStyle/>
            <a:p>
              <a:pPr marL="7701" marR="3081" indent="25029" algn="ctr">
                <a:lnSpc>
                  <a:spcPct val="101499"/>
                </a:lnSpc>
                <a:spcBef>
                  <a:spcPts val="55"/>
                </a:spcBef>
              </a:pPr>
              <a:r>
                <a:rPr lang="en-US" sz="1182" b="1" dirty="0" smtClean="0">
                  <a:solidFill>
                    <a:srgbClr val="FFFFFF"/>
                  </a:solidFill>
                  <a:latin typeface="Arial"/>
                  <a:cs typeface="Arial"/>
                </a:rPr>
                <a:t>Refined Actions </a:t>
              </a:r>
              <a:r>
                <a:rPr lang="en-US" sz="1182" b="1" smtClean="0">
                  <a:solidFill>
                    <a:srgbClr val="FFFFFF"/>
                  </a:solidFill>
                  <a:latin typeface="Arial"/>
                  <a:cs typeface="Arial"/>
                </a:rPr>
                <a:t>&amp; Initiatives</a:t>
              </a:r>
              <a:endParaRPr lang="en-US" sz="1182" b="1" spc="6" dirty="0">
                <a:solidFill>
                  <a:srgbClr val="FFFFFF"/>
                </a:solidFill>
                <a:latin typeface="Arial"/>
                <a:cs typeface="Arial"/>
              </a:endParaRPr>
            </a:p>
          </p:txBody>
        </p:sp>
      </p:grpSp>
      <p:sp>
        <p:nvSpPr>
          <p:cNvPr id="85" name="Rounded Rectangle 84"/>
          <p:cNvSpPr/>
          <p:nvPr/>
        </p:nvSpPr>
        <p:spPr>
          <a:xfrm>
            <a:off x="143824" y="1924741"/>
            <a:ext cx="1585863" cy="56618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bk object 21"/>
          <p:cNvSpPr/>
          <p:nvPr/>
        </p:nvSpPr>
        <p:spPr>
          <a:xfrm>
            <a:off x="2684163" y="4451225"/>
            <a:ext cx="52709" cy="777240"/>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29" name="bk object 16"/>
          <p:cNvSpPr/>
          <p:nvPr/>
        </p:nvSpPr>
        <p:spPr>
          <a:xfrm>
            <a:off x="2603492" y="5199617"/>
            <a:ext cx="206080" cy="216791"/>
          </a:xfrm>
          <a:custGeom>
            <a:avLst/>
            <a:gdLst/>
            <a:ahLst/>
            <a:cxnLst/>
            <a:rect l="l" t="t" r="r" b="b"/>
            <a:pathLst>
              <a:path w="357505"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0" name="bk object 17"/>
          <p:cNvSpPr/>
          <p:nvPr/>
        </p:nvSpPr>
        <p:spPr>
          <a:xfrm>
            <a:off x="839132" y="2497954"/>
            <a:ext cx="57375" cy="777240"/>
          </a:xfrm>
          <a:custGeom>
            <a:avLst/>
            <a:gdLst/>
            <a:ahLst/>
            <a:cxnLst/>
            <a:rect l="l" t="t" r="r" b="b"/>
            <a:pathLst>
              <a:path w="94614"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33" name="bk object 20"/>
          <p:cNvSpPr/>
          <p:nvPr/>
        </p:nvSpPr>
        <p:spPr>
          <a:xfrm>
            <a:off x="2589310" y="3871972"/>
            <a:ext cx="206080" cy="216791"/>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4" name="bk object 21"/>
          <p:cNvSpPr/>
          <p:nvPr/>
        </p:nvSpPr>
        <p:spPr>
          <a:xfrm>
            <a:off x="2668678" y="2963984"/>
            <a:ext cx="52709" cy="946104"/>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37" name="bk object 24"/>
          <p:cNvSpPr/>
          <p:nvPr/>
        </p:nvSpPr>
        <p:spPr>
          <a:xfrm>
            <a:off x="7519134" y="3871972"/>
            <a:ext cx="192241" cy="215971"/>
          </a:xfrm>
          <a:custGeom>
            <a:avLst/>
            <a:gdLst/>
            <a:ahLst/>
            <a:cxnLst/>
            <a:rect l="l" t="t" r="r" b="b"/>
            <a:pathLst>
              <a:path w="357505"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8" name="bk object 25"/>
          <p:cNvSpPr/>
          <p:nvPr/>
        </p:nvSpPr>
        <p:spPr>
          <a:xfrm>
            <a:off x="7598503" y="2963984"/>
            <a:ext cx="50878" cy="942527"/>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43" name="bk object 30"/>
          <p:cNvSpPr/>
          <p:nvPr/>
        </p:nvSpPr>
        <p:spPr>
          <a:xfrm>
            <a:off x="3453855" y="3706883"/>
            <a:ext cx="187912" cy="187912"/>
          </a:xfrm>
          <a:custGeom>
            <a:avLst/>
            <a:gdLst/>
            <a:ahLst/>
            <a:cxnLst/>
            <a:rect l="l" t="t" r="r" b="b"/>
            <a:pathLst>
              <a:path w="309879"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sp>
        <p:nvSpPr>
          <p:cNvPr id="44" name="bk object 31"/>
          <p:cNvSpPr/>
          <p:nvPr/>
        </p:nvSpPr>
        <p:spPr>
          <a:xfrm>
            <a:off x="2675045" y="3797165"/>
            <a:ext cx="847912" cy="522532"/>
          </a:xfrm>
          <a:custGeom>
            <a:avLst/>
            <a:gdLst/>
            <a:ahLst/>
            <a:cxnLst/>
            <a:rect l="l" t="t" r="r" b="b"/>
            <a:pathLst>
              <a:path w="1398270"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48" name="bk object 35"/>
          <p:cNvSpPr/>
          <p:nvPr/>
        </p:nvSpPr>
        <p:spPr>
          <a:xfrm>
            <a:off x="7673699" y="3798201"/>
            <a:ext cx="751892" cy="520556"/>
          </a:xfrm>
          <a:custGeom>
            <a:avLst/>
            <a:gdLst/>
            <a:ahLst/>
            <a:cxnLst/>
            <a:rect l="l" t="t" r="r" b="b"/>
            <a:pathLst>
              <a:path w="1398269"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53" name="bk object 40"/>
          <p:cNvSpPr/>
          <p:nvPr/>
        </p:nvSpPr>
        <p:spPr>
          <a:xfrm>
            <a:off x="4624435" y="2983035"/>
            <a:ext cx="601856" cy="601856"/>
          </a:xfrm>
          <a:custGeom>
            <a:avLst/>
            <a:gdLst/>
            <a:ahLst/>
            <a:cxnLst/>
            <a:rect l="l" t="t" r="r" b="b"/>
            <a:pathLst>
              <a:path w="992505"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54" name="bk object 41"/>
          <p:cNvSpPr/>
          <p:nvPr/>
        </p:nvSpPr>
        <p:spPr>
          <a:xfrm>
            <a:off x="7927635" y="2983035"/>
            <a:ext cx="601856" cy="601856"/>
          </a:xfrm>
          <a:custGeom>
            <a:avLst/>
            <a:gdLst/>
            <a:ahLst/>
            <a:cxnLst/>
            <a:rect l="l" t="t" r="r" b="b"/>
            <a:pathLst>
              <a:path w="992505"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63" name="bk object 51"/>
          <p:cNvSpPr/>
          <p:nvPr/>
        </p:nvSpPr>
        <p:spPr>
          <a:xfrm>
            <a:off x="3593764" y="2786197"/>
            <a:ext cx="1462292"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65" name="bk object 53"/>
          <p:cNvSpPr/>
          <p:nvPr/>
        </p:nvSpPr>
        <p:spPr>
          <a:xfrm>
            <a:off x="6854930" y="2786198"/>
            <a:ext cx="1492175" cy="955186"/>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66" name="bk object 54"/>
          <p:cNvSpPr/>
          <p:nvPr/>
        </p:nvSpPr>
        <p:spPr>
          <a:xfrm>
            <a:off x="6854930" y="4087856"/>
            <a:ext cx="1492175" cy="955186"/>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68" name="bk object 56"/>
          <p:cNvSpPr/>
          <p:nvPr/>
        </p:nvSpPr>
        <p:spPr>
          <a:xfrm>
            <a:off x="851200" y="3246466"/>
            <a:ext cx="1005840" cy="57375"/>
          </a:xfrm>
          <a:custGeom>
            <a:avLst/>
            <a:gdLst/>
            <a:ahLst/>
            <a:cxnLst/>
            <a:rect l="l" t="t" r="r" b="b"/>
            <a:pathLst>
              <a:path w="12381865" h="94615">
                <a:moveTo>
                  <a:pt x="0" y="94237"/>
                </a:moveTo>
                <a:lnTo>
                  <a:pt x="12381821" y="94237"/>
                </a:lnTo>
                <a:lnTo>
                  <a:pt x="12381821" y="0"/>
                </a:lnTo>
                <a:lnTo>
                  <a:pt x="0" y="0"/>
                </a:lnTo>
                <a:lnTo>
                  <a:pt x="0" y="94237"/>
                </a:lnTo>
                <a:close/>
              </a:path>
            </a:pathLst>
          </a:custGeom>
          <a:solidFill>
            <a:srgbClr val="036936"/>
          </a:solidFill>
        </p:spPr>
        <p:txBody>
          <a:bodyPr wrap="square" lIns="0" tIns="0" rIns="0" bIns="0" rtlCol="0"/>
          <a:lstStyle/>
          <a:p>
            <a:endParaRPr sz="1092"/>
          </a:p>
        </p:txBody>
      </p:sp>
      <p:sp>
        <p:nvSpPr>
          <p:cNvPr id="75" name="bk object 63"/>
          <p:cNvSpPr/>
          <p:nvPr/>
        </p:nvSpPr>
        <p:spPr>
          <a:xfrm>
            <a:off x="3593765" y="4087856"/>
            <a:ext cx="133617" cy="133617"/>
          </a:xfrm>
          <a:custGeom>
            <a:avLst/>
            <a:gdLst/>
            <a:ahLst/>
            <a:cxnLst/>
            <a:rect l="l" t="t" r="r" b="b"/>
            <a:pathLst>
              <a:path w="220345"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76" name="bk object 64"/>
          <p:cNvSpPr/>
          <p:nvPr/>
        </p:nvSpPr>
        <p:spPr>
          <a:xfrm>
            <a:off x="6854931" y="4087857"/>
            <a:ext cx="118486" cy="133112"/>
          </a:xfrm>
          <a:custGeom>
            <a:avLst/>
            <a:gdLst/>
            <a:ahLst/>
            <a:cxnLst/>
            <a:rect l="l" t="t" r="r" b="b"/>
            <a:pathLst>
              <a:path w="220344"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2" name="object 2"/>
          <p:cNvSpPr txBox="1">
            <a:spLocks noGrp="1"/>
          </p:cNvSpPr>
          <p:nvPr>
            <p:ph type="title"/>
          </p:nvPr>
        </p:nvSpPr>
        <p:spPr>
          <a:xfrm>
            <a:off x="2264361" y="1129481"/>
            <a:ext cx="6376669" cy="361583"/>
          </a:xfrm>
          <a:prstGeom prst="rect">
            <a:avLst/>
          </a:prstGeom>
        </p:spPr>
        <p:txBody>
          <a:bodyPr vert="horz" wrap="square" lIns="0" tIns="6931" rIns="0" bIns="0" rtlCol="0" anchor="ctr">
            <a:spAutoFit/>
          </a:bodyPr>
          <a:lstStyle/>
          <a:p>
            <a:pPr marL="7701" algn="ctr">
              <a:lnSpc>
                <a:spcPct val="100000"/>
              </a:lnSpc>
              <a:spcBef>
                <a:spcPts val="55"/>
              </a:spcBef>
            </a:pPr>
            <a:r>
              <a:rPr lang="en-US" spc="-27" dirty="0" smtClean="0"/>
              <a:t>Phase 2: Development of Strategic Plan</a:t>
            </a:r>
            <a:endParaRPr spc="-42" dirty="0"/>
          </a:p>
        </p:txBody>
      </p:sp>
      <p:grpSp>
        <p:nvGrpSpPr>
          <p:cNvPr id="86" name="Group 85"/>
          <p:cNvGrpSpPr/>
          <p:nvPr/>
        </p:nvGrpSpPr>
        <p:grpSpPr>
          <a:xfrm>
            <a:off x="1971739" y="5409649"/>
            <a:ext cx="1599368" cy="633302"/>
            <a:chOff x="1971739" y="5547673"/>
            <a:chExt cx="1682496" cy="633302"/>
          </a:xfrm>
        </p:grpSpPr>
        <p:sp>
          <p:nvSpPr>
            <p:cNvPr id="79" name="Rounded Rectangle 78"/>
            <p:cNvSpPr/>
            <p:nvPr/>
          </p:nvSpPr>
          <p:spPr>
            <a:xfrm>
              <a:off x="1971739" y="5547673"/>
              <a:ext cx="1682496" cy="61673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bject 5"/>
            <p:cNvSpPr txBox="1"/>
            <p:nvPr/>
          </p:nvSpPr>
          <p:spPr>
            <a:xfrm>
              <a:off x="2019322" y="5597215"/>
              <a:ext cx="1559553" cy="583760"/>
            </a:xfrm>
            <a:prstGeom prst="rect">
              <a:avLst/>
            </a:prstGeom>
            <a:noFill/>
          </p:spPr>
          <p:txBody>
            <a:bodyPr vert="horz" wrap="square" lIns="0" tIns="6931" rIns="0" bIns="0" rtlCol="0">
              <a:spAutoFit/>
            </a:bodyPr>
            <a:lstStyle/>
            <a:p>
              <a:pPr marL="15875" marR="3081" indent="-15875" algn="ctr">
                <a:lnSpc>
                  <a:spcPct val="101499"/>
                </a:lnSpc>
                <a:spcBef>
                  <a:spcPts val="55"/>
                </a:spcBef>
              </a:pPr>
              <a:r>
                <a:rPr lang="en-US" sz="1182" b="1" spc="-15" dirty="0" smtClean="0">
                  <a:latin typeface="Arial"/>
                  <a:cs typeface="Arial"/>
                </a:rPr>
                <a:t>Project Groups</a:t>
              </a:r>
            </a:p>
            <a:p>
              <a:pPr marL="15875" marR="3081" indent="-15875" algn="ctr">
                <a:lnSpc>
                  <a:spcPct val="101499"/>
                </a:lnSpc>
                <a:spcBef>
                  <a:spcPts val="55"/>
                </a:spcBef>
              </a:pPr>
              <a:r>
                <a:rPr lang="en-US" sz="1182" b="1" spc="-15" dirty="0" smtClean="0">
                  <a:latin typeface="Arial"/>
                  <a:cs typeface="Arial"/>
                </a:rPr>
                <a:t>Organized</a:t>
              </a:r>
            </a:p>
            <a:p>
              <a:pPr marL="15875" marR="3081" indent="-15875" algn="ctr">
                <a:lnSpc>
                  <a:spcPct val="101499"/>
                </a:lnSpc>
                <a:spcBef>
                  <a:spcPts val="55"/>
                </a:spcBef>
              </a:pPr>
              <a:r>
                <a:rPr lang="en-US" sz="1182" b="1" spc="-15" dirty="0" smtClean="0">
                  <a:latin typeface="Arial"/>
                  <a:cs typeface="Arial"/>
                </a:rPr>
                <a:t>for each objective</a:t>
              </a:r>
              <a:endParaRPr sz="1182" dirty="0">
                <a:latin typeface="Arial"/>
                <a:cs typeface="Arial"/>
              </a:endParaRPr>
            </a:p>
          </p:txBody>
        </p:sp>
      </p:grpSp>
      <p:sp>
        <p:nvSpPr>
          <p:cNvPr id="13" name="object 13"/>
          <p:cNvSpPr txBox="1"/>
          <p:nvPr/>
        </p:nvSpPr>
        <p:spPr>
          <a:xfrm>
            <a:off x="2016971" y="1926466"/>
            <a:ext cx="1482499" cy="558112"/>
          </a:xfrm>
          <a:prstGeom prst="rect">
            <a:avLst/>
          </a:prstGeom>
        </p:spPr>
        <p:txBody>
          <a:bodyPr vert="horz" wrap="square" lIns="0" tIns="6931" rIns="0" bIns="0" rtlCol="0">
            <a:spAutoFit/>
          </a:bodyPr>
          <a:lstStyle/>
          <a:p>
            <a:pPr marL="7316" marR="3081" algn="ctr">
              <a:lnSpc>
                <a:spcPct val="101499"/>
              </a:lnSpc>
              <a:spcBef>
                <a:spcPts val="55"/>
              </a:spcBef>
            </a:pPr>
            <a:r>
              <a:rPr sz="1182" b="1" dirty="0" smtClean="0">
                <a:latin typeface="Arial"/>
                <a:cs typeface="Arial"/>
              </a:rPr>
              <a:t>Use </a:t>
            </a:r>
            <a:r>
              <a:rPr sz="1182" b="1" spc="-3" dirty="0" smtClean="0">
                <a:latin typeface="Arial"/>
                <a:cs typeface="Arial"/>
              </a:rPr>
              <a:t>Inclusive  </a:t>
            </a:r>
            <a:r>
              <a:rPr sz="1182" b="1" dirty="0" smtClean="0">
                <a:latin typeface="Arial"/>
                <a:cs typeface="Arial"/>
              </a:rPr>
              <a:t>Process to</a:t>
            </a:r>
            <a:r>
              <a:rPr sz="1182" b="1" spc="-30" dirty="0" smtClean="0">
                <a:latin typeface="Arial"/>
                <a:cs typeface="Arial"/>
              </a:rPr>
              <a:t> </a:t>
            </a:r>
            <a:r>
              <a:rPr lang="en-US" sz="1182" b="1" dirty="0" smtClean="0">
                <a:latin typeface="Arial"/>
                <a:cs typeface="Arial"/>
              </a:rPr>
              <a:t>Develop </a:t>
            </a:r>
            <a:r>
              <a:rPr lang="en-US" sz="1182" b="1" spc="-9" dirty="0" smtClean="0">
                <a:latin typeface="Arial"/>
                <a:cs typeface="Arial"/>
              </a:rPr>
              <a:t>Strategic Objectives</a:t>
            </a:r>
            <a:endParaRPr sz="1182" dirty="0">
              <a:latin typeface="Arial"/>
              <a:cs typeface="Arial"/>
            </a:endParaRPr>
          </a:p>
        </p:txBody>
      </p:sp>
      <p:sp>
        <p:nvSpPr>
          <p:cNvPr id="52" name="bk object 39"/>
          <p:cNvSpPr/>
          <p:nvPr/>
        </p:nvSpPr>
        <p:spPr>
          <a:xfrm>
            <a:off x="3072552" y="2983035"/>
            <a:ext cx="519178" cy="601856"/>
          </a:xfrm>
          <a:custGeom>
            <a:avLst/>
            <a:gdLst/>
            <a:ahLst/>
            <a:cxnLst/>
            <a:rect l="l" t="t" r="r" b="b"/>
            <a:pathLst>
              <a:path w="992504"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61" name="bk object 49"/>
          <p:cNvSpPr/>
          <p:nvPr/>
        </p:nvSpPr>
        <p:spPr>
          <a:xfrm>
            <a:off x="1971739" y="2786197"/>
            <a:ext cx="1451570"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C00000"/>
          </a:solidFill>
        </p:spPr>
        <p:txBody>
          <a:bodyPr wrap="square" lIns="0" tIns="0" rIns="0" bIns="0" rtlCol="0"/>
          <a:lstStyle/>
          <a:p>
            <a:endParaRPr sz="1092"/>
          </a:p>
        </p:txBody>
      </p:sp>
      <p:sp>
        <p:nvSpPr>
          <p:cNvPr id="14" name="object 14"/>
          <p:cNvSpPr txBox="1"/>
          <p:nvPr/>
        </p:nvSpPr>
        <p:spPr>
          <a:xfrm>
            <a:off x="2261276" y="3079110"/>
            <a:ext cx="871084" cy="386363"/>
          </a:xfrm>
          <a:prstGeom prst="rect">
            <a:avLst/>
          </a:prstGeom>
        </p:spPr>
        <p:txBody>
          <a:bodyPr vert="horz" wrap="square" lIns="0" tIns="9627" rIns="0" bIns="0" rtlCol="0">
            <a:spAutoFit/>
          </a:bodyPr>
          <a:lstStyle/>
          <a:p>
            <a:pPr marL="7701" algn="ctr">
              <a:spcBef>
                <a:spcPts val="76"/>
              </a:spcBef>
            </a:pPr>
            <a:r>
              <a:rPr sz="1182" b="1" dirty="0" smtClean="0">
                <a:solidFill>
                  <a:srgbClr val="FFFFFF"/>
                </a:solidFill>
                <a:latin typeface="Arial"/>
                <a:cs typeface="Arial"/>
              </a:rPr>
              <a:t>Stakeholder</a:t>
            </a:r>
            <a:endParaRPr lang="en-US" sz="1182" b="1" dirty="0" smtClean="0">
              <a:solidFill>
                <a:srgbClr val="FFFFFF"/>
              </a:solidFill>
              <a:latin typeface="Arial"/>
              <a:cs typeface="Arial"/>
            </a:endParaRPr>
          </a:p>
          <a:p>
            <a:pPr marL="7701" algn="ctr">
              <a:spcBef>
                <a:spcPts val="76"/>
              </a:spcBef>
            </a:pPr>
            <a:r>
              <a:rPr lang="en-US" sz="1182" b="1" dirty="0" smtClean="0">
                <a:solidFill>
                  <a:srgbClr val="FFFFFF"/>
                </a:solidFill>
                <a:latin typeface="Arial"/>
                <a:cs typeface="Arial"/>
              </a:rPr>
              <a:t>Summit</a:t>
            </a:r>
            <a:endParaRPr sz="1182" dirty="0">
              <a:latin typeface="Arial"/>
              <a:cs typeface="Arial"/>
            </a:endParaRPr>
          </a:p>
        </p:txBody>
      </p:sp>
      <p:grpSp>
        <p:nvGrpSpPr>
          <p:cNvPr id="10" name="Group 9"/>
          <p:cNvGrpSpPr/>
          <p:nvPr/>
        </p:nvGrpSpPr>
        <p:grpSpPr>
          <a:xfrm>
            <a:off x="1971739" y="4087855"/>
            <a:ext cx="1451570" cy="958811"/>
            <a:chOff x="4318124" y="4087855"/>
            <a:chExt cx="1682732" cy="958811"/>
          </a:xfrm>
          <a:solidFill>
            <a:srgbClr val="FF0000"/>
          </a:solidFill>
        </p:grpSpPr>
        <p:sp>
          <p:nvSpPr>
            <p:cNvPr id="62" name="bk object 50"/>
            <p:cNvSpPr/>
            <p:nvPr/>
          </p:nvSpPr>
          <p:spPr>
            <a:xfrm>
              <a:off x="4318124" y="4087855"/>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grpFill/>
          </p:spPr>
          <p:txBody>
            <a:bodyPr wrap="square" lIns="0" tIns="0" rIns="0" bIns="0" rtlCol="0"/>
            <a:lstStyle/>
            <a:p>
              <a:endParaRPr sz="1092"/>
            </a:p>
          </p:txBody>
        </p:sp>
        <p:sp>
          <p:nvSpPr>
            <p:cNvPr id="74" name="bk object 62"/>
            <p:cNvSpPr/>
            <p:nvPr/>
          </p:nvSpPr>
          <p:spPr>
            <a:xfrm>
              <a:off x="4324475" y="4087856"/>
              <a:ext cx="133617" cy="133617"/>
            </a:xfrm>
            <a:custGeom>
              <a:avLst/>
              <a:gdLst/>
              <a:ahLst/>
              <a:cxnLst/>
              <a:rect l="l" t="t" r="r" b="b"/>
              <a:pathLst>
                <a:path w="220345" h="220345">
                  <a:moveTo>
                    <a:pt x="209417" y="0"/>
                  </a:moveTo>
                  <a:lnTo>
                    <a:pt x="0" y="209417"/>
                  </a:lnTo>
                  <a:lnTo>
                    <a:pt x="219888" y="219888"/>
                  </a:lnTo>
                  <a:lnTo>
                    <a:pt x="209417" y="0"/>
                  </a:lnTo>
                  <a:close/>
                </a:path>
              </a:pathLst>
            </a:custGeom>
            <a:grpFill/>
          </p:spPr>
          <p:txBody>
            <a:bodyPr wrap="square" lIns="0" tIns="0" rIns="0" bIns="0" rtlCol="0"/>
            <a:lstStyle/>
            <a:p>
              <a:endParaRPr sz="1092"/>
            </a:p>
          </p:txBody>
        </p:sp>
        <p:sp>
          <p:nvSpPr>
            <p:cNvPr id="16" name="object 16"/>
            <p:cNvSpPr txBox="1"/>
            <p:nvPr/>
          </p:nvSpPr>
          <p:spPr>
            <a:xfrm>
              <a:off x="4492581" y="4387362"/>
              <a:ext cx="1372380" cy="558112"/>
            </a:xfrm>
            <a:prstGeom prst="rect">
              <a:avLst/>
            </a:prstGeom>
            <a:grpFill/>
          </p:spPr>
          <p:txBody>
            <a:bodyPr vert="horz" wrap="square" lIns="0" tIns="6931" rIns="0" bIns="0" rtlCol="0">
              <a:spAutoFit/>
            </a:bodyPr>
            <a:lstStyle/>
            <a:p>
              <a:pPr marL="92415" marR="3081" indent="-85099" algn="ctr">
                <a:lnSpc>
                  <a:spcPct val="101499"/>
                </a:lnSpc>
                <a:spcBef>
                  <a:spcPts val="55"/>
                </a:spcBef>
              </a:pPr>
              <a:r>
                <a:rPr lang="en-US" sz="1182" b="1" spc="-15" dirty="0" smtClean="0">
                  <a:solidFill>
                    <a:srgbClr val="FFFFFF"/>
                  </a:solidFill>
                  <a:latin typeface="Arial"/>
                  <a:cs typeface="Arial"/>
                </a:rPr>
                <a:t>Draft Strategic Goals &amp; Objectives</a:t>
              </a:r>
              <a:endParaRPr sz="1182" dirty="0">
                <a:latin typeface="Arial"/>
                <a:cs typeface="Arial"/>
              </a:endParaRPr>
            </a:p>
          </p:txBody>
        </p:sp>
      </p:grpSp>
      <p:sp>
        <p:nvSpPr>
          <p:cNvPr id="17" name="object 17"/>
          <p:cNvSpPr txBox="1"/>
          <p:nvPr/>
        </p:nvSpPr>
        <p:spPr>
          <a:xfrm>
            <a:off x="4329665" y="2111980"/>
            <a:ext cx="3750815" cy="374407"/>
          </a:xfrm>
          <a:prstGeom prst="rect">
            <a:avLst/>
          </a:prstGeom>
        </p:spPr>
        <p:txBody>
          <a:bodyPr vert="horz" wrap="square" lIns="0" tIns="6931" rIns="0" bIns="0" rtlCol="0">
            <a:spAutoFit/>
          </a:bodyPr>
          <a:lstStyle/>
          <a:p>
            <a:pPr marL="15875" marR="3081" indent="-15875" algn="ctr">
              <a:lnSpc>
                <a:spcPct val="101499"/>
              </a:lnSpc>
              <a:spcBef>
                <a:spcPts val="55"/>
              </a:spcBef>
            </a:pPr>
            <a:r>
              <a:rPr lang="en-US" sz="1182" b="1" spc="-3" dirty="0" smtClean="0">
                <a:latin typeface="Arial"/>
                <a:cs typeface="Arial"/>
              </a:rPr>
              <a:t>Use Diverse Stakeholder Groups to Develop </a:t>
            </a:r>
            <a:r>
              <a:rPr lang="en-US" sz="1182" b="1" spc="-3" smtClean="0">
                <a:latin typeface="Arial"/>
                <a:cs typeface="Arial"/>
              </a:rPr>
              <a:t>Strategic Goals and Maps for Each Goal</a:t>
            </a:r>
            <a:endParaRPr sz="1182" dirty="0">
              <a:latin typeface="Arial"/>
              <a:cs typeface="Arial"/>
            </a:endParaRPr>
          </a:p>
        </p:txBody>
      </p:sp>
      <p:sp>
        <p:nvSpPr>
          <p:cNvPr id="19" name="object 19"/>
          <p:cNvSpPr txBox="1"/>
          <p:nvPr/>
        </p:nvSpPr>
        <p:spPr>
          <a:xfrm>
            <a:off x="3732352" y="3009584"/>
            <a:ext cx="1211547" cy="555448"/>
          </a:xfrm>
          <a:prstGeom prst="rect">
            <a:avLst/>
          </a:prstGeom>
        </p:spPr>
        <p:txBody>
          <a:bodyPr vert="horz" wrap="square" lIns="0" tIns="9627" rIns="0" bIns="0" rtlCol="0">
            <a:spAutoFit/>
          </a:bodyPr>
          <a:lstStyle/>
          <a:p>
            <a:pPr marL="7701" algn="ctr">
              <a:spcBef>
                <a:spcPts val="76"/>
              </a:spcBef>
            </a:pPr>
            <a:r>
              <a:rPr lang="en-US" sz="1182" b="1" spc="12" dirty="0">
                <a:solidFill>
                  <a:srgbClr val="FFFFFF"/>
                </a:solidFill>
                <a:latin typeface="Arial"/>
                <a:cs typeface="Arial"/>
              </a:rPr>
              <a:t>Project Group Meetings to Develop Goals</a:t>
            </a:r>
            <a:endParaRPr sz="1182" b="1" spc="12" dirty="0">
              <a:solidFill>
                <a:srgbClr val="FFFFFF"/>
              </a:solidFill>
              <a:latin typeface="Arial"/>
              <a:cs typeface="Arial"/>
            </a:endParaRPr>
          </a:p>
        </p:txBody>
      </p:sp>
      <p:sp>
        <p:nvSpPr>
          <p:cNvPr id="22" name="object 22"/>
          <p:cNvSpPr txBox="1"/>
          <p:nvPr/>
        </p:nvSpPr>
        <p:spPr>
          <a:xfrm>
            <a:off x="6962882" y="2982387"/>
            <a:ext cx="1221740" cy="553348"/>
          </a:xfrm>
          <a:prstGeom prst="rect">
            <a:avLst/>
          </a:prstGeom>
        </p:spPr>
        <p:txBody>
          <a:bodyPr vert="horz" wrap="square" lIns="0" tIns="9627" rIns="0" bIns="0" rtlCol="0">
            <a:spAutoFit/>
          </a:bodyPr>
          <a:lstStyle/>
          <a:p>
            <a:pPr marL="7701" algn="ctr">
              <a:spcBef>
                <a:spcPts val="76"/>
              </a:spcBef>
            </a:pPr>
            <a:r>
              <a:rPr lang="en-US" sz="1182" b="1" dirty="0" smtClean="0">
                <a:solidFill>
                  <a:srgbClr val="FFFFFF"/>
                </a:solidFill>
                <a:latin typeface="Arial"/>
                <a:cs typeface="Arial"/>
              </a:rPr>
              <a:t>Interim work to </a:t>
            </a:r>
            <a:r>
              <a:rPr lang="en-US" sz="1182" b="1" smtClean="0">
                <a:solidFill>
                  <a:srgbClr val="FFFFFF"/>
                </a:solidFill>
                <a:latin typeface="Arial"/>
                <a:cs typeface="Arial"/>
              </a:rPr>
              <a:t>develop a map </a:t>
            </a:r>
            <a:r>
              <a:rPr lang="en-US" sz="1182" b="1" dirty="0" smtClean="0">
                <a:solidFill>
                  <a:srgbClr val="FFFFFF"/>
                </a:solidFill>
                <a:latin typeface="Arial"/>
                <a:cs typeface="Arial"/>
              </a:rPr>
              <a:t>for each goal</a:t>
            </a:r>
            <a:endParaRPr sz="1182" dirty="0">
              <a:latin typeface="Arial"/>
              <a:cs typeface="Arial"/>
            </a:endParaRPr>
          </a:p>
        </p:txBody>
      </p:sp>
      <p:sp>
        <p:nvSpPr>
          <p:cNvPr id="24" name="object 24"/>
          <p:cNvSpPr txBox="1"/>
          <p:nvPr/>
        </p:nvSpPr>
        <p:spPr>
          <a:xfrm>
            <a:off x="6861066" y="4296977"/>
            <a:ext cx="1409902" cy="568777"/>
          </a:xfrm>
          <a:prstGeom prst="rect">
            <a:avLst/>
          </a:prstGeom>
        </p:spPr>
        <p:txBody>
          <a:bodyPr vert="horz" wrap="square" lIns="0" tIns="6931" rIns="0" bIns="0" rtlCol="0">
            <a:spAutoFit/>
          </a:bodyPr>
          <a:lstStyle/>
          <a:p>
            <a:pPr marL="7701" marR="3081" indent="171739" algn="ctr">
              <a:lnSpc>
                <a:spcPct val="101499"/>
              </a:lnSpc>
              <a:spcBef>
                <a:spcPts val="55"/>
              </a:spcBef>
            </a:pPr>
            <a:r>
              <a:rPr lang="en-US" sz="1182" b="1" spc="-12" dirty="0" smtClean="0">
                <a:solidFill>
                  <a:srgbClr val="FFFFFF"/>
                </a:solidFill>
                <a:latin typeface="Arial"/>
                <a:cs typeface="Arial"/>
              </a:rPr>
              <a:t>Refined goals</a:t>
            </a:r>
            <a:endParaRPr lang="en-US" sz="1182" b="1" spc="-12" dirty="0">
              <a:solidFill>
                <a:srgbClr val="FFFFFF"/>
              </a:solidFill>
              <a:latin typeface="Arial"/>
              <a:cs typeface="Arial"/>
            </a:endParaRPr>
          </a:p>
          <a:p>
            <a:pPr marL="7701" marR="3081" indent="171739" algn="ctr">
              <a:lnSpc>
                <a:spcPct val="101499"/>
              </a:lnSpc>
              <a:spcBef>
                <a:spcPts val="55"/>
              </a:spcBef>
            </a:pPr>
            <a:r>
              <a:rPr lang="en-US" sz="1182" b="1" spc="-12" dirty="0" smtClean="0">
                <a:solidFill>
                  <a:srgbClr val="FFFFFF"/>
                </a:solidFill>
                <a:latin typeface="Arial"/>
                <a:cs typeface="Arial"/>
              </a:rPr>
              <a:t>with draft maps for each goal</a:t>
            </a:r>
            <a:endParaRPr sz="1182" dirty="0">
              <a:latin typeface="Arial"/>
              <a:cs typeface="Arial"/>
            </a:endParaRPr>
          </a:p>
        </p:txBody>
      </p:sp>
      <p:sp>
        <p:nvSpPr>
          <p:cNvPr id="25" name="object 25"/>
          <p:cNvSpPr txBox="1"/>
          <p:nvPr/>
        </p:nvSpPr>
        <p:spPr>
          <a:xfrm>
            <a:off x="9705184" y="2304586"/>
            <a:ext cx="1204482" cy="191630"/>
          </a:xfrm>
          <a:prstGeom prst="rect">
            <a:avLst/>
          </a:prstGeom>
        </p:spPr>
        <p:txBody>
          <a:bodyPr vert="horz" wrap="square" lIns="0" tIns="9627" rIns="0" bIns="0" rtlCol="0">
            <a:spAutoFit/>
          </a:bodyPr>
          <a:lstStyle/>
          <a:p>
            <a:pPr marL="7701" algn="ctr">
              <a:spcBef>
                <a:spcPts val="76"/>
              </a:spcBef>
            </a:pPr>
            <a:r>
              <a:rPr sz="1182" b="1" dirty="0">
                <a:latin typeface="Arial"/>
                <a:cs typeface="Arial"/>
              </a:rPr>
              <a:t>Share </a:t>
            </a:r>
            <a:r>
              <a:rPr sz="1182" b="1" spc="3" dirty="0">
                <a:latin typeface="Arial"/>
                <a:cs typeface="Arial"/>
              </a:rPr>
              <a:t>the</a:t>
            </a:r>
            <a:r>
              <a:rPr sz="1182" b="1" spc="-30" dirty="0">
                <a:latin typeface="Arial"/>
                <a:cs typeface="Arial"/>
              </a:rPr>
              <a:t> </a:t>
            </a:r>
            <a:r>
              <a:rPr sz="1182" b="1" dirty="0">
                <a:latin typeface="Arial"/>
                <a:cs typeface="Arial"/>
              </a:rPr>
              <a:t>Vision</a:t>
            </a:r>
            <a:endParaRPr sz="1182">
              <a:latin typeface="Arial"/>
              <a:cs typeface="Arial"/>
            </a:endParaRPr>
          </a:p>
        </p:txBody>
      </p:sp>
      <p:grpSp>
        <p:nvGrpSpPr>
          <p:cNvPr id="105" name="Group 104"/>
          <p:cNvGrpSpPr/>
          <p:nvPr/>
        </p:nvGrpSpPr>
        <p:grpSpPr>
          <a:xfrm>
            <a:off x="8520836" y="2782572"/>
            <a:ext cx="1443579" cy="958811"/>
            <a:chOff x="9302714" y="2782572"/>
            <a:chExt cx="1443579" cy="958811"/>
          </a:xfrm>
        </p:grpSpPr>
        <p:sp>
          <p:nvSpPr>
            <p:cNvPr id="104" name="bk object 51"/>
            <p:cNvSpPr/>
            <p:nvPr/>
          </p:nvSpPr>
          <p:spPr>
            <a:xfrm>
              <a:off x="9302714" y="2782572"/>
              <a:ext cx="1443579"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26" name="object 26"/>
            <p:cNvSpPr txBox="1"/>
            <p:nvPr/>
          </p:nvSpPr>
          <p:spPr>
            <a:xfrm>
              <a:off x="9389022" y="2883274"/>
              <a:ext cx="1334634" cy="750180"/>
            </a:xfrm>
            <a:prstGeom prst="rect">
              <a:avLst/>
            </a:prstGeom>
          </p:spPr>
          <p:txBody>
            <a:bodyPr vert="horz" wrap="square" lIns="0" tIns="9627" rIns="0" bIns="0" rtlCol="0">
              <a:spAutoFit/>
            </a:bodyPr>
            <a:lstStyle/>
            <a:p>
              <a:pPr marL="7701" algn="ctr">
                <a:spcBef>
                  <a:spcPts val="76"/>
                </a:spcBef>
              </a:pPr>
              <a:r>
                <a:rPr lang="en-US" sz="1182" b="1" dirty="0" smtClean="0">
                  <a:solidFill>
                    <a:srgbClr val="FFFFFF"/>
                  </a:solidFill>
                  <a:latin typeface="Arial"/>
                  <a:cs typeface="Arial"/>
                </a:rPr>
                <a:t>Steering Committee Feedback</a:t>
              </a:r>
              <a:r>
                <a:rPr lang="en-US" sz="1182" dirty="0">
                  <a:latin typeface="Arial"/>
                  <a:cs typeface="Arial"/>
                </a:rPr>
                <a:t> </a:t>
              </a:r>
              <a:r>
                <a:rPr lang="en-US" sz="1182" dirty="0" smtClean="0">
                  <a:solidFill>
                    <a:schemeClr val="bg1"/>
                  </a:solidFill>
                  <a:latin typeface="Arial"/>
                  <a:cs typeface="Arial"/>
                </a:rPr>
                <a:t>&amp;</a:t>
              </a:r>
            </a:p>
            <a:p>
              <a:pPr marL="7701" algn="ctr">
                <a:spcBef>
                  <a:spcPts val="76"/>
                </a:spcBef>
              </a:pPr>
              <a:r>
                <a:rPr lang="en-US" sz="1182" b="1" dirty="0" smtClean="0">
                  <a:solidFill>
                    <a:srgbClr val="FFFFFF"/>
                  </a:solidFill>
                  <a:latin typeface="Arial"/>
                  <a:cs typeface="Arial"/>
                </a:rPr>
                <a:t>Plan Integration</a:t>
              </a:r>
            </a:p>
          </p:txBody>
        </p:sp>
      </p:grpSp>
      <p:grpSp>
        <p:nvGrpSpPr>
          <p:cNvPr id="103" name="Group 102"/>
          <p:cNvGrpSpPr/>
          <p:nvPr/>
        </p:nvGrpSpPr>
        <p:grpSpPr>
          <a:xfrm>
            <a:off x="10185027" y="4090890"/>
            <a:ext cx="1403582" cy="958811"/>
            <a:chOff x="9231633" y="4048099"/>
            <a:chExt cx="1682732" cy="958811"/>
          </a:xfrm>
        </p:grpSpPr>
        <p:sp>
          <p:nvSpPr>
            <p:cNvPr id="70" name="bk object 58"/>
            <p:cNvSpPr/>
            <p:nvPr/>
          </p:nvSpPr>
          <p:spPr>
            <a:xfrm>
              <a:off x="9231633" y="4048099"/>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000000"/>
            </a:solidFill>
          </p:spPr>
          <p:txBody>
            <a:bodyPr wrap="square" lIns="0" tIns="0" rIns="0" bIns="0" rtlCol="0"/>
            <a:lstStyle/>
            <a:p>
              <a:endParaRPr sz="1092"/>
            </a:p>
          </p:txBody>
        </p:sp>
        <p:sp>
          <p:nvSpPr>
            <p:cNvPr id="77" name="bk object 65"/>
            <p:cNvSpPr/>
            <p:nvPr/>
          </p:nvSpPr>
          <p:spPr>
            <a:xfrm>
              <a:off x="9231633" y="4087856"/>
              <a:ext cx="133617" cy="133617"/>
            </a:xfrm>
            <a:custGeom>
              <a:avLst/>
              <a:gdLst/>
              <a:ahLst/>
              <a:cxnLst/>
              <a:rect l="l" t="t" r="r" b="b"/>
              <a:pathLst>
                <a:path w="220344" h="220345">
                  <a:moveTo>
                    <a:pt x="209417" y="0"/>
                  </a:moveTo>
                  <a:lnTo>
                    <a:pt x="0" y="209417"/>
                  </a:lnTo>
                  <a:lnTo>
                    <a:pt x="219888" y="219888"/>
                  </a:lnTo>
                  <a:lnTo>
                    <a:pt x="209417" y="0"/>
                  </a:lnTo>
                  <a:close/>
                </a:path>
              </a:pathLst>
            </a:custGeom>
            <a:solidFill>
              <a:srgbClr val="666666"/>
            </a:solidFill>
          </p:spPr>
          <p:txBody>
            <a:bodyPr wrap="square" lIns="0" tIns="0" rIns="0" bIns="0" rtlCol="0"/>
            <a:lstStyle/>
            <a:p>
              <a:endParaRPr sz="1092"/>
            </a:p>
          </p:txBody>
        </p:sp>
        <p:sp>
          <p:nvSpPr>
            <p:cNvPr id="27" name="object 27"/>
            <p:cNvSpPr txBox="1"/>
            <p:nvPr/>
          </p:nvSpPr>
          <p:spPr>
            <a:xfrm>
              <a:off x="9495485" y="4249907"/>
              <a:ext cx="1135712" cy="558112"/>
            </a:xfrm>
            <a:prstGeom prst="rect">
              <a:avLst/>
            </a:prstGeom>
          </p:spPr>
          <p:txBody>
            <a:bodyPr vert="horz" wrap="square" lIns="0" tIns="6931" rIns="0" bIns="0" rtlCol="0">
              <a:spAutoFit/>
            </a:bodyPr>
            <a:lstStyle/>
            <a:p>
              <a:pPr marL="6350" marR="3081" indent="6350" algn="ctr">
                <a:lnSpc>
                  <a:spcPct val="101499"/>
                </a:lnSpc>
                <a:spcBef>
                  <a:spcPts val="55"/>
                </a:spcBef>
              </a:pPr>
              <a:r>
                <a:rPr sz="1182" b="1" dirty="0">
                  <a:solidFill>
                    <a:srgbClr val="FFFFFF"/>
                  </a:solidFill>
                  <a:latin typeface="Arial"/>
                  <a:cs typeface="Arial"/>
                </a:rPr>
                <a:t>Finalized  </a:t>
              </a:r>
              <a:r>
                <a:rPr lang="en-US" sz="1182" b="1" dirty="0" smtClean="0">
                  <a:solidFill>
                    <a:srgbClr val="FFFFFF"/>
                  </a:solidFill>
                  <a:latin typeface="Arial"/>
                  <a:cs typeface="Arial"/>
                </a:rPr>
                <a:t>Strategy Document</a:t>
              </a:r>
              <a:endParaRPr sz="1182" dirty="0">
                <a:latin typeface="Arial"/>
                <a:cs typeface="Arial"/>
              </a:endParaRPr>
            </a:p>
          </p:txBody>
        </p:sp>
      </p:grpSp>
      <p:sp>
        <p:nvSpPr>
          <p:cNvPr id="80" name="bk object 20"/>
          <p:cNvSpPr/>
          <p:nvPr/>
        </p:nvSpPr>
        <p:spPr>
          <a:xfrm>
            <a:off x="1789954" y="3162345"/>
            <a:ext cx="216791" cy="216791"/>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82" name="object 13"/>
          <p:cNvSpPr txBox="1"/>
          <p:nvPr/>
        </p:nvSpPr>
        <p:spPr>
          <a:xfrm>
            <a:off x="143824" y="1956758"/>
            <a:ext cx="1482499" cy="527141"/>
          </a:xfrm>
          <a:prstGeom prst="rect">
            <a:avLst/>
          </a:prstGeom>
        </p:spPr>
        <p:txBody>
          <a:bodyPr vert="horz" wrap="square" lIns="0" tIns="6931" rIns="0" bIns="0" rtlCol="0">
            <a:spAutoFit/>
          </a:bodyPr>
          <a:lstStyle/>
          <a:p>
            <a:pPr marL="7316" marR="3081" algn="ctr">
              <a:lnSpc>
                <a:spcPct val="101499"/>
              </a:lnSpc>
              <a:spcBef>
                <a:spcPts val="55"/>
              </a:spcBef>
            </a:pPr>
            <a:r>
              <a:rPr lang="en-US" sz="1182" b="1" dirty="0" smtClean="0">
                <a:latin typeface="Arial"/>
                <a:cs typeface="Arial"/>
              </a:rPr>
              <a:t>PHASE 1:</a:t>
            </a:r>
          </a:p>
          <a:p>
            <a:pPr marL="7316" marR="3081" algn="ctr">
              <a:lnSpc>
                <a:spcPct val="101499"/>
              </a:lnSpc>
              <a:spcBef>
                <a:spcPts val="55"/>
              </a:spcBef>
            </a:pPr>
            <a:r>
              <a:rPr lang="en-US" sz="1182" b="1" dirty="0" smtClean="0">
                <a:latin typeface="Arial"/>
                <a:cs typeface="Arial"/>
              </a:rPr>
              <a:t>ENGAGEMENT </a:t>
            </a:r>
            <a:r>
              <a:rPr lang="en-US" sz="900" b="1" dirty="0" smtClean="0">
                <a:latin typeface="Arial"/>
                <a:cs typeface="Arial"/>
              </a:rPr>
              <a:t>(Vision, Mission, Values)</a:t>
            </a:r>
            <a:endParaRPr sz="1182" dirty="0">
              <a:latin typeface="Arial"/>
              <a:cs typeface="Arial"/>
            </a:endParaRPr>
          </a:p>
        </p:txBody>
      </p:sp>
      <p:sp>
        <p:nvSpPr>
          <p:cNvPr id="83" name="bk object 51"/>
          <p:cNvSpPr/>
          <p:nvPr/>
        </p:nvSpPr>
        <p:spPr>
          <a:xfrm>
            <a:off x="5216630" y="2782572"/>
            <a:ext cx="1443579"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84" name="object 19"/>
          <p:cNvSpPr txBox="1"/>
          <p:nvPr/>
        </p:nvSpPr>
        <p:spPr>
          <a:xfrm>
            <a:off x="5358338" y="2879990"/>
            <a:ext cx="1211547" cy="763004"/>
          </a:xfrm>
          <a:prstGeom prst="rect">
            <a:avLst/>
          </a:prstGeom>
        </p:spPr>
        <p:txBody>
          <a:bodyPr vert="horz" wrap="square" lIns="0" tIns="9627" rIns="0" bIns="0" rtlCol="0">
            <a:spAutoFit/>
          </a:bodyPr>
          <a:lstStyle/>
          <a:p>
            <a:pPr marL="7701" algn="ctr">
              <a:spcBef>
                <a:spcPts val="76"/>
              </a:spcBef>
            </a:pPr>
            <a:r>
              <a:rPr lang="en-US" sz="1182" b="1" spc="12" dirty="0" smtClean="0">
                <a:solidFill>
                  <a:srgbClr val="FFFFFF"/>
                </a:solidFill>
                <a:latin typeface="Arial"/>
                <a:cs typeface="Arial"/>
              </a:rPr>
              <a:t>Steering Committee </a:t>
            </a:r>
          </a:p>
          <a:p>
            <a:pPr marL="7701" algn="ctr">
              <a:spcBef>
                <a:spcPts val="76"/>
              </a:spcBef>
            </a:pPr>
            <a:r>
              <a:rPr lang="en-US" sz="1182" b="1" spc="12" dirty="0" smtClean="0">
                <a:solidFill>
                  <a:srgbClr val="FFFFFF"/>
                </a:solidFill>
                <a:latin typeface="Arial"/>
                <a:cs typeface="Arial"/>
              </a:rPr>
              <a:t>Meetings:</a:t>
            </a:r>
          </a:p>
          <a:p>
            <a:pPr marL="7701" algn="ctr">
              <a:spcBef>
                <a:spcPts val="76"/>
              </a:spcBef>
            </a:pPr>
            <a:r>
              <a:rPr lang="en-US" sz="1182" b="1" spc="12" dirty="0" smtClean="0">
                <a:solidFill>
                  <a:srgbClr val="FFFFFF"/>
                </a:solidFill>
                <a:latin typeface="Arial"/>
                <a:cs typeface="Arial"/>
              </a:rPr>
              <a:t>Feedback</a:t>
            </a:r>
            <a:endParaRPr sz="1182" b="1" dirty="0">
              <a:latin typeface="Arial"/>
              <a:cs typeface="Arial"/>
            </a:endParaRPr>
          </a:p>
        </p:txBody>
      </p:sp>
      <p:sp>
        <p:nvSpPr>
          <p:cNvPr id="101" name="bk object 64"/>
          <p:cNvSpPr/>
          <p:nvPr/>
        </p:nvSpPr>
        <p:spPr>
          <a:xfrm>
            <a:off x="5192894" y="4063838"/>
            <a:ext cx="133617" cy="133617"/>
          </a:xfrm>
          <a:custGeom>
            <a:avLst/>
            <a:gdLst/>
            <a:ahLst/>
            <a:cxnLst/>
            <a:rect l="l" t="t" r="r" b="b"/>
            <a:pathLst>
              <a:path w="220344"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106" name="bk object 30"/>
          <p:cNvSpPr/>
          <p:nvPr/>
        </p:nvSpPr>
        <p:spPr>
          <a:xfrm>
            <a:off x="8377153" y="3699883"/>
            <a:ext cx="187912" cy="187912"/>
          </a:xfrm>
          <a:custGeom>
            <a:avLst/>
            <a:gdLst/>
            <a:ahLst/>
            <a:cxnLst/>
            <a:rect l="l" t="t" r="r" b="b"/>
            <a:pathLst>
              <a:path w="309879"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grpSp>
        <p:nvGrpSpPr>
          <p:cNvPr id="110" name="Group 109"/>
          <p:cNvGrpSpPr/>
          <p:nvPr/>
        </p:nvGrpSpPr>
        <p:grpSpPr>
          <a:xfrm>
            <a:off x="10145030" y="2791334"/>
            <a:ext cx="1443579" cy="958811"/>
            <a:chOff x="9315966" y="2782572"/>
            <a:chExt cx="1443579" cy="958811"/>
          </a:xfrm>
        </p:grpSpPr>
        <p:sp>
          <p:nvSpPr>
            <p:cNvPr id="111" name="bk object 51"/>
            <p:cNvSpPr/>
            <p:nvPr/>
          </p:nvSpPr>
          <p:spPr>
            <a:xfrm>
              <a:off x="9315966" y="2782572"/>
              <a:ext cx="1443579"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112" name="object 26"/>
            <p:cNvSpPr txBox="1"/>
            <p:nvPr/>
          </p:nvSpPr>
          <p:spPr>
            <a:xfrm>
              <a:off x="9375770" y="2962786"/>
              <a:ext cx="1334634" cy="581096"/>
            </a:xfrm>
            <a:prstGeom prst="rect">
              <a:avLst/>
            </a:prstGeom>
          </p:spPr>
          <p:txBody>
            <a:bodyPr vert="horz" wrap="square" lIns="0" tIns="9627" rIns="0" bIns="0" rtlCol="0">
              <a:spAutoFit/>
            </a:bodyPr>
            <a:lstStyle/>
            <a:p>
              <a:pPr marL="7701" algn="ctr">
                <a:spcBef>
                  <a:spcPts val="76"/>
                </a:spcBef>
              </a:pPr>
              <a:r>
                <a:rPr lang="en-US" sz="1182" b="1" dirty="0" smtClean="0">
                  <a:solidFill>
                    <a:srgbClr val="FFFFFF"/>
                  </a:solidFill>
                  <a:latin typeface="Arial"/>
                  <a:cs typeface="Arial"/>
                </a:rPr>
                <a:t>Presentation to </a:t>
              </a:r>
            </a:p>
            <a:p>
              <a:pPr marL="7701" algn="ctr">
                <a:spcBef>
                  <a:spcPts val="76"/>
                </a:spcBef>
              </a:pPr>
              <a:r>
                <a:rPr lang="en-US" sz="1182" b="1" dirty="0">
                  <a:solidFill>
                    <a:srgbClr val="FFFFFF"/>
                  </a:solidFill>
                  <a:latin typeface="Arial"/>
                  <a:cs typeface="Arial"/>
                </a:rPr>
                <a:t>t</a:t>
              </a:r>
              <a:r>
                <a:rPr lang="en-US" sz="1182" b="1" dirty="0" smtClean="0">
                  <a:solidFill>
                    <a:srgbClr val="FFFFFF"/>
                  </a:solidFill>
                  <a:latin typeface="Arial"/>
                  <a:cs typeface="Arial"/>
                </a:rPr>
                <a:t>he Board of </a:t>
              </a:r>
            </a:p>
            <a:p>
              <a:pPr marL="7701" algn="ctr">
                <a:spcBef>
                  <a:spcPts val="76"/>
                </a:spcBef>
              </a:pPr>
              <a:r>
                <a:rPr lang="en-US" sz="1182" b="1" dirty="0" smtClean="0">
                  <a:solidFill>
                    <a:srgbClr val="FFFFFF"/>
                  </a:solidFill>
                  <a:latin typeface="Arial"/>
                  <a:cs typeface="Arial"/>
                </a:rPr>
                <a:t>Trustees</a:t>
              </a:r>
            </a:p>
          </p:txBody>
        </p:sp>
      </p:grpSp>
      <p:sp>
        <p:nvSpPr>
          <p:cNvPr id="114" name="bk object 35"/>
          <p:cNvSpPr/>
          <p:nvPr/>
        </p:nvSpPr>
        <p:spPr>
          <a:xfrm>
            <a:off x="9323597" y="3791577"/>
            <a:ext cx="751892" cy="520556"/>
          </a:xfrm>
          <a:custGeom>
            <a:avLst/>
            <a:gdLst/>
            <a:ahLst/>
            <a:cxnLst/>
            <a:rect l="l" t="t" r="r" b="b"/>
            <a:pathLst>
              <a:path w="1398269"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115" name="bk object 54"/>
          <p:cNvSpPr/>
          <p:nvPr/>
        </p:nvSpPr>
        <p:spPr>
          <a:xfrm>
            <a:off x="8504828" y="4081232"/>
            <a:ext cx="1492175" cy="955186"/>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116" name="object 24"/>
          <p:cNvSpPr txBox="1"/>
          <p:nvPr/>
        </p:nvSpPr>
        <p:spPr>
          <a:xfrm>
            <a:off x="8510964" y="4184337"/>
            <a:ext cx="1409902" cy="767463"/>
          </a:xfrm>
          <a:prstGeom prst="rect">
            <a:avLst/>
          </a:prstGeom>
        </p:spPr>
        <p:txBody>
          <a:bodyPr vert="horz" wrap="square" lIns="0" tIns="6931" rIns="0" bIns="0" rtlCol="0">
            <a:spAutoFit/>
          </a:bodyPr>
          <a:lstStyle/>
          <a:p>
            <a:pPr marL="7701" marR="3081" indent="171739" algn="ctr">
              <a:lnSpc>
                <a:spcPct val="101499"/>
              </a:lnSpc>
              <a:spcBef>
                <a:spcPts val="55"/>
              </a:spcBef>
            </a:pPr>
            <a:r>
              <a:rPr lang="en-US" sz="1182" b="1" spc="-12" dirty="0" smtClean="0">
                <a:solidFill>
                  <a:srgbClr val="FFFFFF"/>
                </a:solidFill>
                <a:latin typeface="Arial"/>
                <a:cs typeface="Arial"/>
              </a:rPr>
              <a:t>Refined maps</a:t>
            </a:r>
            <a:endParaRPr lang="en-US" sz="1182" b="1" spc="-12" dirty="0">
              <a:solidFill>
                <a:srgbClr val="FFFFFF"/>
              </a:solidFill>
              <a:latin typeface="Arial"/>
              <a:cs typeface="Arial"/>
            </a:endParaRPr>
          </a:p>
          <a:p>
            <a:pPr marL="7701" marR="3081" indent="171739" algn="ctr">
              <a:lnSpc>
                <a:spcPct val="101499"/>
              </a:lnSpc>
              <a:spcBef>
                <a:spcPts val="55"/>
              </a:spcBef>
            </a:pPr>
            <a:r>
              <a:rPr lang="en-US" sz="1182" b="1" spc="-12" dirty="0">
                <a:solidFill>
                  <a:srgbClr val="FFFFFF"/>
                </a:solidFill>
                <a:latin typeface="Arial"/>
                <a:cs typeface="Arial"/>
              </a:rPr>
              <a:t>a</a:t>
            </a:r>
            <a:r>
              <a:rPr lang="en-US" sz="1182" b="1" spc="-12" dirty="0" smtClean="0">
                <a:solidFill>
                  <a:srgbClr val="FFFFFF"/>
                </a:solidFill>
                <a:latin typeface="Arial"/>
                <a:cs typeface="Arial"/>
              </a:rPr>
              <a:t>nd draft of integrated </a:t>
            </a:r>
          </a:p>
          <a:p>
            <a:pPr marL="7701" marR="3081" indent="171739" algn="ctr">
              <a:lnSpc>
                <a:spcPct val="101499"/>
              </a:lnSpc>
              <a:spcBef>
                <a:spcPts val="55"/>
              </a:spcBef>
            </a:pPr>
            <a:r>
              <a:rPr lang="en-US" sz="1182" b="1" spc="-12" dirty="0">
                <a:solidFill>
                  <a:srgbClr val="FFFFFF"/>
                </a:solidFill>
                <a:latin typeface="Arial"/>
                <a:cs typeface="Arial"/>
              </a:rPr>
              <a:t>s</a:t>
            </a:r>
            <a:r>
              <a:rPr lang="en-US" sz="1182" b="1" spc="-12" dirty="0" smtClean="0">
                <a:solidFill>
                  <a:srgbClr val="FFFFFF"/>
                </a:solidFill>
                <a:latin typeface="Arial"/>
                <a:cs typeface="Arial"/>
              </a:rPr>
              <a:t>trategic plan</a:t>
            </a:r>
            <a:endParaRPr sz="1182" dirty="0">
              <a:latin typeface="Arial"/>
              <a:cs typeface="Arial"/>
            </a:endParaRPr>
          </a:p>
        </p:txBody>
      </p:sp>
      <p:sp>
        <p:nvSpPr>
          <p:cNvPr id="117" name="bk object 30"/>
          <p:cNvSpPr/>
          <p:nvPr/>
        </p:nvSpPr>
        <p:spPr>
          <a:xfrm>
            <a:off x="9974043" y="3693259"/>
            <a:ext cx="187912" cy="187912"/>
          </a:xfrm>
          <a:custGeom>
            <a:avLst/>
            <a:gdLst/>
            <a:ahLst/>
            <a:cxnLst/>
            <a:rect l="l" t="t" r="r" b="b"/>
            <a:pathLst>
              <a:path w="309879"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sp>
        <p:nvSpPr>
          <p:cNvPr id="118" name="bk object 64"/>
          <p:cNvSpPr/>
          <p:nvPr/>
        </p:nvSpPr>
        <p:spPr>
          <a:xfrm>
            <a:off x="8502070" y="4078144"/>
            <a:ext cx="118486" cy="133112"/>
          </a:xfrm>
          <a:custGeom>
            <a:avLst/>
            <a:gdLst/>
            <a:ahLst/>
            <a:cxnLst/>
            <a:rect l="l" t="t" r="r" b="b"/>
            <a:pathLst>
              <a:path w="220344"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123" name="TextBox 122"/>
          <p:cNvSpPr txBox="1"/>
          <p:nvPr/>
        </p:nvSpPr>
        <p:spPr>
          <a:xfrm>
            <a:off x="2344781" y="6581000"/>
            <a:ext cx="586444" cy="276999"/>
          </a:xfrm>
          <a:prstGeom prst="rect">
            <a:avLst/>
          </a:prstGeom>
          <a:noFill/>
        </p:spPr>
        <p:txBody>
          <a:bodyPr wrap="none" rtlCol="0">
            <a:spAutoFit/>
          </a:bodyPr>
          <a:lstStyle/>
          <a:p>
            <a:pPr algn="ctr"/>
            <a:r>
              <a:rPr lang="en-US" sz="1200" dirty="0" smtClean="0">
                <a:solidFill>
                  <a:schemeClr val="tx1">
                    <a:lumMod val="75000"/>
                    <a:lumOff val="25000"/>
                  </a:schemeClr>
                </a:solidFill>
              </a:rPr>
              <a:t>March</a:t>
            </a:r>
            <a:endParaRPr lang="en-US" sz="1200" dirty="0">
              <a:solidFill>
                <a:schemeClr val="tx1">
                  <a:lumMod val="75000"/>
                  <a:lumOff val="25000"/>
                </a:schemeClr>
              </a:solidFill>
            </a:endParaRPr>
          </a:p>
        </p:txBody>
      </p:sp>
      <p:sp>
        <p:nvSpPr>
          <p:cNvPr id="124" name="TextBox 123"/>
          <p:cNvSpPr txBox="1"/>
          <p:nvPr/>
        </p:nvSpPr>
        <p:spPr>
          <a:xfrm>
            <a:off x="4084299" y="6580999"/>
            <a:ext cx="478016" cy="276999"/>
          </a:xfrm>
          <a:prstGeom prst="rect">
            <a:avLst/>
          </a:prstGeom>
          <a:noFill/>
        </p:spPr>
        <p:txBody>
          <a:bodyPr wrap="none" rtlCol="0">
            <a:spAutoFit/>
          </a:bodyPr>
          <a:lstStyle/>
          <a:p>
            <a:pPr algn="ctr"/>
            <a:r>
              <a:rPr lang="en-US" sz="1200" dirty="0" smtClean="0">
                <a:solidFill>
                  <a:schemeClr val="tx1">
                    <a:lumMod val="75000"/>
                    <a:lumOff val="25000"/>
                  </a:schemeClr>
                </a:solidFill>
              </a:rPr>
              <a:t>April</a:t>
            </a:r>
            <a:endParaRPr lang="en-US" sz="1200" dirty="0">
              <a:solidFill>
                <a:schemeClr val="tx1">
                  <a:lumMod val="75000"/>
                  <a:lumOff val="25000"/>
                </a:schemeClr>
              </a:solidFill>
            </a:endParaRPr>
          </a:p>
        </p:txBody>
      </p:sp>
      <p:sp>
        <p:nvSpPr>
          <p:cNvPr id="125" name="TextBox 124"/>
          <p:cNvSpPr txBox="1"/>
          <p:nvPr/>
        </p:nvSpPr>
        <p:spPr>
          <a:xfrm>
            <a:off x="5692882" y="6581001"/>
            <a:ext cx="456023" cy="276999"/>
          </a:xfrm>
          <a:prstGeom prst="rect">
            <a:avLst/>
          </a:prstGeom>
          <a:noFill/>
        </p:spPr>
        <p:txBody>
          <a:bodyPr wrap="none" rtlCol="0">
            <a:spAutoFit/>
          </a:bodyPr>
          <a:lstStyle/>
          <a:p>
            <a:pPr algn="ctr"/>
            <a:r>
              <a:rPr lang="en-US" sz="1200" dirty="0" smtClean="0">
                <a:solidFill>
                  <a:schemeClr val="tx1">
                    <a:lumMod val="75000"/>
                    <a:lumOff val="25000"/>
                  </a:schemeClr>
                </a:solidFill>
              </a:rPr>
              <a:t>May</a:t>
            </a:r>
            <a:endParaRPr lang="en-US" sz="1200" dirty="0">
              <a:solidFill>
                <a:schemeClr val="tx1">
                  <a:lumMod val="75000"/>
                  <a:lumOff val="25000"/>
                </a:schemeClr>
              </a:solidFill>
            </a:endParaRPr>
          </a:p>
        </p:txBody>
      </p:sp>
      <p:sp>
        <p:nvSpPr>
          <p:cNvPr id="126" name="TextBox 125"/>
          <p:cNvSpPr txBox="1"/>
          <p:nvPr/>
        </p:nvSpPr>
        <p:spPr>
          <a:xfrm>
            <a:off x="7123086" y="6581647"/>
            <a:ext cx="950838" cy="276999"/>
          </a:xfrm>
          <a:prstGeom prst="rect">
            <a:avLst/>
          </a:prstGeom>
          <a:noFill/>
        </p:spPr>
        <p:txBody>
          <a:bodyPr wrap="none" rtlCol="0">
            <a:spAutoFit/>
          </a:bodyPr>
          <a:lstStyle/>
          <a:p>
            <a:pPr algn="ctr"/>
            <a:r>
              <a:rPr lang="en-US" sz="1200" dirty="0" smtClean="0">
                <a:solidFill>
                  <a:schemeClr val="tx1">
                    <a:lumMod val="75000"/>
                    <a:lumOff val="25000"/>
                  </a:schemeClr>
                </a:solidFill>
              </a:rPr>
              <a:t>June-August</a:t>
            </a:r>
            <a:endParaRPr lang="en-US" sz="1200" dirty="0">
              <a:solidFill>
                <a:schemeClr val="tx1">
                  <a:lumMod val="75000"/>
                  <a:lumOff val="25000"/>
                </a:schemeClr>
              </a:solidFill>
            </a:endParaRPr>
          </a:p>
        </p:txBody>
      </p:sp>
      <p:sp>
        <p:nvSpPr>
          <p:cNvPr id="127" name="TextBox 126"/>
          <p:cNvSpPr txBox="1"/>
          <p:nvPr/>
        </p:nvSpPr>
        <p:spPr>
          <a:xfrm>
            <a:off x="8577719" y="6580998"/>
            <a:ext cx="1346395" cy="276999"/>
          </a:xfrm>
          <a:prstGeom prst="rect">
            <a:avLst/>
          </a:prstGeom>
          <a:noFill/>
        </p:spPr>
        <p:txBody>
          <a:bodyPr wrap="none" rtlCol="0">
            <a:spAutoFit/>
          </a:bodyPr>
          <a:lstStyle/>
          <a:p>
            <a:pPr algn="ctr"/>
            <a:r>
              <a:rPr lang="en-US" sz="1200" dirty="0" smtClean="0">
                <a:solidFill>
                  <a:schemeClr val="tx1">
                    <a:lumMod val="75000"/>
                    <a:lumOff val="25000"/>
                  </a:schemeClr>
                </a:solidFill>
              </a:rPr>
              <a:t>August-September</a:t>
            </a:r>
            <a:endParaRPr lang="en-US" sz="1200" dirty="0">
              <a:solidFill>
                <a:schemeClr val="tx1">
                  <a:lumMod val="75000"/>
                  <a:lumOff val="25000"/>
                </a:schemeClr>
              </a:solidFill>
            </a:endParaRPr>
          </a:p>
        </p:txBody>
      </p:sp>
      <p:sp>
        <p:nvSpPr>
          <p:cNvPr id="128" name="TextBox 127"/>
          <p:cNvSpPr txBox="1"/>
          <p:nvPr/>
        </p:nvSpPr>
        <p:spPr>
          <a:xfrm>
            <a:off x="10541735" y="6580997"/>
            <a:ext cx="694614" cy="276999"/>
          </a:xfrm>
          <a:prstGeom prst="rect">
            <a:avLst/>
          </a:prstGeom>
          <a:noFill/>
        </p:spPr>
        <p:txBody>
          <a:bodyPr wrap="none" rtlCol="0">
            <a:spAutoFit/>
          </a:bodyPr>
          <a:lstStyle/>
          <a:p>
            <a:pPr algn="ctr"/>
            <a:r>
              <a:rPr lang="en-US" sz="1200" dirty="0" smtClean="0">
                <a:solidFill>
                  <a:schemeClr val="tx1">
                    <a:lumMod val="75000"/>
                    <a:lumOff val="25000"/>
                  </a:schemeClr>
                </a:solidFill>
              </a:rPr>
              <a:t>October</a:t>
            </a:r>
            <a:endParaRPr lang="en-US" sz="1200" dirty="0">
              <a:solidFill>
                <a:schemeClr val="tx1">
                  <a:lumMod val="75000"/>
                  <a:lumOff val="25000"/>
                </a:schemeClr>
              </a:solidFill>
            </a:endParaRPr>
          </a:p>
        </p:txBody>
      </p:sp>
      <p:cxnSp>
        <p:nvCxnSpPr>
          <p:cNvPr id="88" name="Straight Connector 87"/>
          <p:cNvCxnSpPr>
            <a:stCxn id="123" idx="3"/>
            <a:endCxn id="124" idx="1"/>
          </p:cNvCxnSpPr>
          <p:nvPr/>
        </p:nvCxnSpPr>
        <p:spPr>
          <a:xfrm flipV="1">
            <a:off x="2931225" y="6719499"/>
            <a:ext cx="1153074" cy="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24" idx="3"/>
            <a:endCxn id="125" idx="1"/>
          </p:cNvCxnSpPr>
          <p:nvPr/>
        </p:nvCxnSpPr>
        <p:spPr>
          <a:xfrm>
            <a:off x="4562315" y="6719499"/>
            <a:ext cx="1130567" cy="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25" idx="3"/>
            <a:endCxn id="126" idx="1"/>
          </p:cNvCxnSpPr>
          <p:nvPr/>
        </p:nvCxnSpPr>
        <p:spPr>
          <a:xfrm>
            <a:off x="6148905" y="6719501"/>
            <a:ext cx="974181" cy="64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26" idx="3"/>
            <a:endCxn id="127" idx="1"/>
          </p:cNvCxnSpPr>
          <p:nvPr/>
        </p:nvCxnSpPr>
        <p:spPr>
          <a:xfrm flipV="1">
            <a:off x="8073924" y="6719498"/>
            <a:ext cx="503795" cy="64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27" idx="3"/>
            <a:endCxn id="128" idx="1"/>
          </p:cNvCxnSpPr>
          <p:nvPr/>
        </p:nvCxnSpPr>
        <p:spPr>
          <a:xfrm flipV="1">
            <a:off x="9924114" y="6719497"/>
            <a:ext cx="617621" cy="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549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Who are you?</a:t>
            </a:r>
          </a:p>
          <a:p>
            <a:r>
              <a:rPr lang="en-US" dirty="0" smtClean="0"/>
              <a:t>What question do you bring?</a:t>
            </a:r>
          </a:p>
          <a:p>
            <a:r>
              <a:rPr lang="en-US" dirty="0" smtClean="0"/>
              <a:t>What are you thinking about?</a:t>
            </a:r>
          </a:p>
          <a:p>
            <a:r>
              <a:rPr lang="en-US" dirty="0" smtClean="0"/>
              <a:t>What is your hope for our session today?</a:t>
            </a:r>
            <a:endParaRPr lang="en-US" dirty="0"/>
          </a:p>
        </p:txBody>
      </p:sp>
      <p:sp>
        <p:nvSpPr>
          <p:cNvPr id="3" name="Title 2"/>
          <p:cNvSpPr>
            <a:spLocks noGrp="1"/>
          </p:cNvSpPr>
          <p:nvPr>
            <p:ph type="title"/>
          </p:nvPr>
        </p:nvSpPr>
        <p:spPr/>
        <p:txBody>
          <a:bodyPr/>
          <a:lstStyle/>
          <a:p>
            <a:r>
              <a:rPr lang="en-US" dirty="0" smtClean="0"/>
              <a:t>Opening Reflection</a:t>
            </a:r>
            <a:endParaRPr lang="en-US" dirty="0"/>
          </a:p>
        </p:txBody>
      </p:sp>
    </p:spTree>
    <p:extLst>
      <p:ext uri="{BB962C8B-B14F-4D97-AF65-F5344CB8AC3E}">
        <p14:creationId xmlns:p14="http://schemas.microsoft.com/office/powerpoint/2010/main" val="953234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43138"/>
            <a:ext cx="10515600" cy="4228000"/>
          </a:xfrm>
        </p:spPr>
        <p:txBody>
          <a:bodyPr>
            <a:normAutofit/>
          </a:bodyPr>
          <a:lstStyle/>
          <a:p>
            <a:pPr marL="0" indent="0">
              <a:buNone/>
            </a:pPr>
            <a:r>
              <a:rPr lang="en-US" dirty="0" smtClean="0"/>
              <a:t>What ideas do you bring with you?</a:t>
            </a:r>
          </a:p>
          <a:p>
            <a:r>
              <a:rPr lang="en-US" dirty="0" smtClean="0"/>
              <a:t>Core Identity and Fundamental Purpose</a:t>
            </a:r>
          </a:p>
          <a:p>
            <a:r>
              <a:rPr lang="en-US" dirty="0" smtClean="0"/>
              <a:t>Vision/Mission</a:t>
            </a:r>
          </a:p>
          <a:p>
            <a:r>
              <a:rPr lang="en-US" dirty="0" smtClean="0"/>
              <a:t>Ideas for the future</a:t>
            </a:r>
            <a:endParaRPr lang="en-US" dirty="0"/>
          </a:p>
        </p:txBody>
      </p:sp>
      <p:sp>
        <p:nvSpPr>
          <p:cNvPr id="2" name="Title 1"/>
          <p:cNvSpPr>
            <a:spLocks noGrp="1"/>
          </p:cNvSpPr>
          <p:nvPr>
            <p:ph type="title"/>
          </p:nvPr>
        </p:nvSpPr>
        <p:spPr>
          <a:xfrm>
            <a:off x="838200" y="1115952"/>
            <a:ext cx="10515600" cy="927162"/>
          </a:xfrm>
        </p:spPr>
        <p:txBody>
          <a:bodyPr/>
          <a:lstStyle/>
          <a:p>
            <a:r>
              <a:rPr lang="en-US" dirty="0" smtClean="0"/>
              <a:t>Opening Inquiry</a:t>
            </a:r>
            <a:endParaRPr lang="en-US" dirty="0"/>
          </a:p>
        </p:txBody>
      </p:sp>
    </p:spTree>
    <p:extLst>
      <p:ext uri="{BB962C8B-B14F-4D97-AF65-F5344CB8AC3E}">
        <p14:creationId xmlns:p14="http://schemas.microsoft.com/office/powerpoint/2010/main" val="234496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Appoint a time keeper, note taker, and spokesperson.</a:t>
            </a:r>
          </a:p>
          <a:p>
            <a:r>
              <a:rPr lang="en-US" dirty="0" smtClean="0"/>
              <a:t>Discuss your individual reflections.</a:t>
            </a:r>
          </a:p>
          <a:p>
            <a:r>
              <a:rPr lang="en-US" dirty="0" smtClean="0"/>
              <a:t>Look for common themes</a:t>
            </a:r>
          </a:p>
          <a:p>
            <a:pPr lvl="1"/>
            <a:r>
              <a:rPr lang="en-US" dirty="0" smtClean="0"/>
              <a:t>In your definitions</a:t>
            </a:r>
          </a:p>
          <a:p>
            <a:pPr lvl="1"/>
            <a:r>
              <a:rPr lang="en-US" dirty="0" smtClean="0"/>
              <a:t>In your understanding of the vision/mission</a:t>
            </a:r>
          </a:p>
          <a:p>
            <a:pPr lvl="1"/>
            <a:r>
              <a:rPr lang="en-US" dirty="0" smtClean="0"/>
              <a:t>In your view of the future</a:t>
            </a:r>
            <a:endParaRPr lang="en-US" dirty="0"/>
          </a:p>
          <a:p>
            <a:r>
              <a:rPr lang="en-US" dirty="0" smtClean="0"/>
              <a:t>The facilitator will ask for one brief reflection on one of the topics from several tables </a:t>
            </a:r>
          </a:p>
          <a:p>
            <a:endParaRPr lang="en-US" dirty="0" smtClean="0"/>
          </a:p>
          <a:p>
            <a:endParaRPr lang="en-US" dirty="0" smtClean="0"/>
          </a:p>
          <a:p>
            <a:pPr marL="0" indent="0">
              <a:buNone/>
            </a:pPr>
            <a:endParaRPr lang="en-US" dirty="0" smtClean="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904741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TotalTime>
  <Words>947</Words>
  <Application>Microsoft Macintosh PowerPoint</Application>
  <PresentationFormat>Widescreen</PresentationFormat>
  <Paragraphs>161</Paragraphs>
  <Slides>12</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ＭＳ Ｐゴシック</vt:lpstr>
      <vt:lpstr>Arial</vt:lpstr>
      <vt:lpstr>Office Theme</vt:lpstr>
      <vt:lpstr>Stakeholder Summit  Session 1: Values, Vision &amp; Mission</vt:lpstr>
      <vt:lpstr>Agenda </vt:lpstr>
      <vt:lpstr>Facilitation Team</vt:lpstr>
      <vt:lpstr>PowerPoint Presentation</vt:lpstr>
      <vt:lpstr>Phase 1: Engagement  around Vision, Mission, Values</vt:lpstr>
      <vt:lpstr>Phase 2: Development of Strategic Plan</vt:lpstr>
      <vt:lpstr>Opening Reflection</vt:lpstr>
      <vt:lpstr>Opening Inquiry</vt:lpstr>
      <vt:lpstr>Discussion</vt:lpstr>
      <vt:lpstr>Conventional Versus Appreciative Approaches</vt:lpstr>
      <vt:lpstr>PowerPoint Presentation</vt:lpstr>
      <vt:lpstr>Final Reflection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Kyle Scott</dc:creator>
  <cp:lastModifiedBy>David Bright</cp:lastModifiedBy>
  <cp:revision>37</cp:revision>
  <dcterms:created xsi:type="dcterms:W3CDTF">2018-01-29T19:40:44Z</dcterms:created>
  <dcterms:modified xsi:type="dcterms:W3CDTF">2018-03-26T20:26:30Z</dcterms:modified>
</cp:coreProperties>
</file>