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0" r:id="rId4"/>
    <p:sldId id="261" r:id="rId5"/>
    <p:sldId id="267" r:id="rId6"/>
    <p:sldId id="268" r:id="rId7"/>
    <p:sldId id="269" r:id="rId8"/>
    <p:sldId id="271" r:id="rId9"/>
    <p:sldId id="270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9D7675F-A7A2-4E06-AAB0-AF41F9B719B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0B92516-9340-406C-B3BB-95877D85E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F2A0F-B9FC-42C1-92B7-BD0D95F8A365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0AC7-1AEF-46EC-8A58-6CF4FB7B9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8D912-9549-4A73-9A05-ED7B318523D0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49B3-3082-4801-AF89-3CAF6BBCE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E8C1-2E43-4EAC-BF72-DA5002450441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BA40-963E-4A90-8B53-EF09312A4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94BC-3CB3-4A80-82AB-031F56D3A83C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8511-1E40-43DF-8DFA-F60EA53E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527AA-24DF-4247-A4DA-7CC8F215D345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4B34-9EDB-457A-B42D-257061022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89AF6-FBD1-4CB9-9026-B65F90D59D96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52434-C8E2-4CD2-B83F-F8C6EECAE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92EEA-8B77-4BC5-A584-508E9CB9BF85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49CA9-8882-4B4F-B84B-A6046DD78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5DD8F-DC85-48E8-BCEA-ACFF5D324D79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E42C-D8EC-4037-A9EC-5FC00F76A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D1719-9710-4DA6-B6ED-AD7F4B5A7767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EB128-D941-4C7F-ACD2-1D7B79BD9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0B572-AD64-42AD-B24D-9F2353021122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CCEA8-57B1-47C8-8D25-CFD680EAD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9D45-F54E-45FF-A6EA-574DA37CFA9C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D7476-6C3E-45C1-9A6B-C20BB293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3C67F1-82FF-41C2-BC52-53DC50E55952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BE1071-84F3-4CE2-A51A-BAA208D03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848600" cy="1390650"/>
          </a:xfrm>
        </p:spPr>
        <p:txBody>
          <a:bodyPr/>
          <a:lstStyle/>
          <a:p>
            <a:r>
              <a:rPr lang="en-US" sz="3600" dirty="0" smtClean="0"/>
              <a:t>Why Bach sounds funny on the piano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905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Guy </a:t>
            </a:r>
            <a:r>
              <a:rPr lang="en-US" sz="2800" dirty="0" err="1" smtClean="0">
                <a:solidFill>
                  <a:schemeClr val="tx1"/>
                </a:solidFill>
              </a:rPr>
              <a:t>Vandegrift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and Michelle Smith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Wright State University Lake Campus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September 26, 2013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50013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Do these “harmonics” make music?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5067562"/>
            <a:ext cx="3543300" cy="1371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cps = cycles per second = Hz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(approximate numbers for viola,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rounded for convenience)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698126"/>
              </p:ext>
            </p:extLst>
          </p:nvPr>
        </p:nvGraphicFramePr>
        <p:xfrm>
          <a:off x="5791200" y="1506832"/>
          <a:ext cx="16764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/>
                        <a:t>200 cps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/>
                        <a:t>400 cps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/>
                        <a:t>600 cps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/>
                        <a:t>800 cps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/>
                        <a:t>1000 cps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905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33CC"/>
                </a:solidFill>
              </a:rPr>
              <a:t>400/200 = 2/1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743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600/400 = 3/2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3505200"/>
            <a:ext cx="91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4/3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7893" y="415481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5/3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95600" y="1905000"/>
            <a:ext cx="533400" cy="228600"/>
          </a:xfrm>
          <a:prstGeom prst="straightConnector1">
            <a:avLst/>
          </a:prstGeom>
          <a:ln w="2857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95600" y="2209800"/>
            <a:ext cx="533400" cy="381000"/>
          </a:xfrm>
          <a:prstGeom prst="straightConnector1">
            <a:avLst/>
          </a:prstGeom>
          <a:ln w="2857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19400" y="2667000"/>
            <a:ext cx="569258" cy="304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19400" y="3124200"/>
            <a:ext cx="5334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43200" y="3505200"/>
            <a:ext cx="53340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43200" y="3810000"/>
            <a:ext cx="533400" cy="381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2114550" cy="57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1480182" y="3335632"/>
            <a:ext cx="1682117" cy="825205"/>
          </a:xfrm>
          <a:custGeom>
            <a:avLst/>
            <a:gdLst>
              <a:gd name="connsiteX0" fmla="*/ 1658470 w 1658470"/>
              <a:gd name="connsiteY0" fmla="*/ 111694 h 900588"/>
              <a:gd name="connsiteX1" fmla="*/ 537882 w 1658470"/>
              <a:gd name="connsiteY1" fmla="*/ 66871 h 900588"/>
              <a:gd name="connsiteX2" fmla="*/ 0 w 1658470"/>
              <a:gd name="connsiteY2" fmla="*/ 900588 h 900588"/>
              <a:gd name="connsiteX3" fmla="*/ 0 w 1658470"/>
              <a:gd name="connsiteY3" fmla="*/ 900588 h 900588"/>
              <a:gd name="connsiteX0" fmla="*/ 1682117 w 1682117"/>
              <a:gd name="connsiteY0" fmla="*/ 111694 h 930814"/>
              <a:gd name="connsiteX1" fmla="*/ 561529 w 1682117"/>
              <a:gd name="connsiteY1" fmla="*/ 66871 h 930814"/>
              <a:gd name="connsiteX2" fmla="*/ 23647 w 1682117"/>
              <a:gd name="connsiteY2" fmla="*/ 900588 h 930814"/>
              <a:gd name="connsiteX3" fmla="*/ 104330 w 1682117"/>
              <a:gd name="connsiteY3" fmla="*/ 730259 h 93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2117" h="930814">
                <a:moveTo>
                  <a:pt x="1682117" y="111694"/>
                </a:moveTo>
                <a:cubicBezTo>
                  <a:pt x="1260029" y="23541"/>
                  <a:pt x="837941" y="-64611"/>
                  <a:pt x="561529" y="66871"/>
                </a:cubicBezTo>
                <a:cubicBezTo>
                  <a:pt x="285117" y="198353"/>
                  <a:pt x="99847" y="790023"/>
                  <a:pt x="23647" y="900588"/>
                </a:cubicBezTo>
                <a:cubicBezTo>
                  <a:pt x="-52553" y="1011153"/>
                  <a:pt x="77436" y="787035"/>
                  <a:pt x="104330" y="730259"/>
                </a:cubicBezTo>
              </a:path>
            </a:pathLst>
          </a:cu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67435" y="4580966"/>
            <a:ext cx="1721223" cy="495561"/>
          </a:xfrm>
          <a:custGeom>
            <a:avLst/>
            <a:gdLst>
              <a:gd name="connsiteX0" fmla="*/ 1700038 w 1700038"/>
              <a:gd name="connsiteY0" fmla="*/ 394447 h 577273"/>
              <a:gd name="connsiteX1" fmla="*/ 911144 w 1700038"/>
              <a:gd name="connsiteY1" fmla="*/ 573741 h 577273"/>
              <a:gd name="connsiteX2" fmla="*/ 113285 w 1700038"/>
              <a:gd name="connsiteY2" fmla="*/ 251011 h 577273"/>
              <a:gd name="connsiteX3" fmla="*/ 23638 w 1700038"/>
              <a:gd name="connsiteY3" fmla="*/ 0 h 577273"/>
              <a:gd name="connsiteX0" fmla="*/ 1676400 w 1676400"/>
              <a:gd name="connsiteY0" fmla="*/ 394447 h 590382"/>
              <a:gd name="connsiteX1" fmla="*/ 887506 w 1676400"/>
              <a:gd name="connsiteY1" fmla="*/ 573741 h 590382"/>
              <a:gd name="connsiteX2" fmla="*/ 0 w 1676400"/>
              <a:gd name="connsiteY2" fmla="*/ 0 h 590382"/>
              <a:gd name="connsiteX0" fmla="*/ 1721223 w 1721223"/>
              <a:gd name="connsiteY0" fmla="*/ 304800 h 495561"/>
              <a:gd name="connsiteX1" fmla="*/ 932329 w 1721223"/>
              <a:gd name="connsiteY1" fmla="*/ 484094 h 495561"/>
              <a:gd name="connsiteX2" fmla="*/ 0 w 1721223"/>
              <a:gd name="connsiteY2" fmla="*/ 0 h 49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3" h="495561">
                <a:moveTo>
                  <a:pt x="1721223" y="304800"/>
                </a:moveTo>
                <a:cubicBezTo>
                  <a:pt x="1459005" y="406400"/>
                  <a:pt x="1219200" y="534894"/>
                  <a:pt x="932329" y="484094"/>
                </a:cubicBezTo>
                <a:cubicBezTo>
                  <a:pt x="645459" y="433294"/>
                  <a:pt x="184897" y="119529"/>
                  <a:pt x="0" y="0"/>
                </a:cubicBezTo>
              </a:path>
            </a:pathLst>
          </a:cu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21145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362200"/>
            <a:ext cx="210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72" y="3124200"/>
            <a:ext cx="2105025" cy="4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52875"/>
            <a:ext cx="21145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get from G to E</a:t>
            </a:r>
            <a:endParaRPr lang="en-US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524000"/>
            <a:ext cx="62195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14400" y="4038600"/>
            <a:ext cx="6934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>
                <a:solidFill>
                  <a:srgbClr val="FF33CC"/>
                </a:solidFill>
              </a:rPr>
              <a:t>Up one Sixth from G       </a:t>
            </a:r>
            <a:r>
              <a:rPr lang="en-US" sz="2000" dirty="0" smtClean="0">
                <a:solidFill>
                  <a:srgbClr val="00B050"/>
                </a:solidFill>
              </a:rPr>
              <a:t>up two Fifths and down a Fourth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14850" y="3327400"/>
          <a:ext cx="114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Equation" r:id="rId4" imgW="114120" imgH="203040" progId="Equation.BREE2">
                  <p:embed/>
                </p:oleObj>
              </mc:Choice>
              <mc:Fallback>
                <p:oleObj name="Equation" r:id="rId4" imgW="114120" imgH="203040" progId="Equation.BREE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7400"/>
                        <a:ext cx="1143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672392"/>
              </p:ext>
            </p:extLst>
          </p:nvPr>
        </p:nvGraphicFramePr>
        <p:xfrm>
          <a:off x="2710694" y="4768016"/>
          <a:ext cx="37465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" name="Equation" r:id="rId6" imgW="139680" imgH="393480" progId="Equation.3">
                  <p:embed/>
                </p:oleObj>
              </mc:Choice>
              <mc:Fallback>
                <p:oleObj name="Equation" r:id="rId6" imgW="1396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694" y="4768016"/>
                        <a:ext cx="374650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2705894" y="5142706"/>
            <a:ext cx="1752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931369"/>
              </p:ext>
            </p:extLst>
          </p:nvPr>
        </p:nvGraphicFramePr>
        <p:xfrm>
          <a:off x="3810000" y="4706938"/>
          <a:ext cx="1839913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Equation" r:id="rId8" imgW="685800" imgH="444240" progId="Equation.3">
                  <p:embed/>
                </p:oleObj>
              </mc:Choice>
              <mc:Fallback>
                <p:oleObj name="Equation" r:id="rId8" imgW="68580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706938"/>
                        <a:ext cx="1839913" cy="1192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2"/>
          <p:cNvSpPr/>
          <p:nvPr/>
        </p:nvSpPr>
        <p:spPr>
          <a:xfrm>
            <a:off x="1801906" y="2733769"/>
            <a:ext cx="1326776" cy="224584"/>
          </a:xfrm>
          <a:custGeom>
            <a:avLst/>
            <a:gdLst>
              <a:gd name="connsiteX0" fmla="*/ 0 w 1326776"/>
              <a:gd name="connsiteY0" fmla="*/ 224584 h 224584"/>
              <a:gd name="connsiteX1" fmla="*/ 510988 w 1326776"/>
              <a:gd name="connsiteY1" fmla="*/ 466 h 224584"/>
              <a:gd name="connsiteX2" fmla="*/ 1048870 w 1326776"/>
              <a:gd name="connsiteY2" fmla="*/ 161831 h 224584"/>
              <a:gd name="connsiteX3" fmla="*/ 1326776 w 1326776"/>
              <a:gd name="connsiteY3" fmla="*/ 18396 h 22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76" h="224584">
                <a:moveTo>
                  <a:pt x="0" y="224584"/>
                </a:moveTo>
                <a:cubicBezTo>
                  <a:pt x="168088" y="117754"/>
                  <a:pt x="336176" y="10925"/>
                  <a:pt x="510988" y="466"/>
                </a:cubicBezTo>
                <a:cubicBezTo>
                  <a:pt x="685800" y="-9993"/>
                  <a:pt x="912905" y="158843"/>
                  <a:pt x="1048870" y="161831"/>
                </a:cubicBezTo>
                <a:cubicBezTo>
                  <a:pt x="1184835" y="164819"/>
                  <a:pt x="1326776" y="18396"/>
                  <a:pt x="1326776" y="18396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-609600" y="42672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147112" y="2013182"/>
            <a:ext cx="723900" cy="11110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1828799" y="2261799"/>
            <a:ext cx="1229651" cy="320036"/>
          </a:xfrm>
          <a:custGeom>
            <a:avLst/>
            <a:gdLst>
              <a:gd name="connsiteX0" fmla="*/ 0 w 1374124"/>
              <a:gd name="connsiteY0" fmla="*/ 140742 h 350227"/>
              <a:gd name="connsiteX1" fmla="*/ 663388 w 1374124"/>
              <a:gd name="connsiteY1" fmla="*/ 6272 h 350227"/>
              <a:gd name="connsiteX2" fmla="*/ 1299882 w 1374124"/>
              <a:gd name="connsiteY2" fmla="*/ 320036 h 350227"/>
              <a:gd name="connsiteX3" fmla="*/ 1335741 w 1374124"/>
              <a:gd name="connsiteY3" fmla="*/ 320036 h 350227"/>
              <a:gd name="connsiteX0" fmla="*/ 0 w 1374124"/>
              <a:gd name="connsiteY0" fmla="*/ 140742 h 350227"/>
              <a:gd name="connsiteX1" fmla="*/ 663388 w 1374124"/>
              <a:gd name="connsiteY1" fmla="*/ 6272 h 350227"/>
              <a:gd name="connsiteX2" fmla="*/ 1299882 w 1374124"/>
              <a:gd name="connsiteY2" fmla="*/ 320036 h 350227"/>
              <a:gd name="connsiteX3" fmla="*/ 1335741 w 1374124"/>
              <a:gd name="connsiteY3" fmla="*/ 320036 h 350227"/>
              <a:gd name="connsiteX0" fmla="*/ 0 w 1299882"/>
              <a:gd name="connsiteY0" fmla="*/ 140742 h 320036"/>
              <a:gd name="connsiteX1" fmla="*/ 663388 w 1299882"/>
              <a:gd name="connsiteY1" fmla="*/ 6272 h 320036"/>
              <a:gd name="connsiteX2" fmla="*/ 1299882 w 1299882"/>
              <a:gd name="connsiteY2" fmla="*/ 320036 h 32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9882" h="320036">
                <a:moveTo>
                  <a:pt x="0" y="140742"/>
                </a:moveTo>
                <a:cubicBezTo>
                  <a:pt x="223370" y="58566"/>
                  <a:pt x="446741" y="-23610"/>
                  <a:pt x="663388" y="6272"/>
                </a:cubicBezTo>
                <a:cubicBezTo>
                  <a:pt x="880035" y="36154"/>
                  <a:pt x="1187823" y="267742"/>
                  <a:pt x="1299882" y="320036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548515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33CC"/>
                </a:solidFill>
              </a:rPr>
              <a:t>“up a Bonnie”</a:t>
            </a:r>
            <a:endParaRPr lang="en-US" sz="1600" i="1" dirty="0">
              <a:solidFill>
                <a:srgbClr val="FF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524551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B050"/>
                </a:solidFill>
              </a:rPr>
              <a:t>“up two Twinkles,</a:t>
            </a:r>
          </a:p>
          <a:p>
            <a:r>
              <a:rPr lang="en-US" sz="1600" b="1" i="1" dirty="0" smtClean="0">
                <a:solidFill>
                  <a:srgbClr val="00B050"/>
                </a:solidFill>
              </a:rPr>
              <a:t>down an old Mac D.”</a:t>
            </a:r>
            <a:endParaRPr lang="en-US" sz="1600" b="1" i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017060"/>
            <a:ext cx="304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</a:t>
            </a:r>
          </a:p>
          <a:p>
            <a:r>
              <a:rPr lang="en-US" sz="1600" dirty="0" smtClean="0"/>
              <a:t>A</a:t>
            </a:r>
          </a:p>
          <a:p>
            <a:r>
              <a:rPr lang="en-US" sz="1600" dirty="0" smtClean="0"/>
              <a:t>D</a:t>
            </a:r>
          </a:p>
          <a:p>
            <a:r>
              <a:rPr lang="en-US" sz="1600" dirty="0" smtClean="0"/>
              <a:t>G</a:t>
            </a:r>
            <a:endParaRPr lang="en-US" sz="1600" dirty="0"/>
          </a:p>
        </p:txBody>
      </p:sp>
      <p:sp>
        <p:nvSpPr>
          <p:cNvPr id="13" name="Freeform 12"/>
          <p:cNvSpPr/>
          <p:nvPr/>
        </p:nvSpPr>
        <p:spPr>
          <a:xfrm>
            <a:off x="1131410" y="2733769"/>
            <a:ext cx="304016" cy="259722"/>
          </a:xfrm>
          <a:custGeom>
            <a:avLst/>
            <a:gdLst>
              <a:gd name="connsiteX0" fmla="*/ 481013 w 481013"/>
              <a:gd name="connsiteY0" fmla="*/ 277906 h 417651"/>
              <a:gd name="connsiteX1" fmla="*/ 131390 w 481013"/>
              <a:gd name="connsiteY1" fmla="*/ 412376 h 417651"/>
              <a:gd name="connsiteX2" fmla="*/ 14848 w 481013"/>
              <a:gd name="connsiteY2" fmla="*/ 116541 h 417651"/>
              <a:gd name="connsiteX3" fmla="*/ 436190 w 481013"/>
              <a:gd name="connsiteY3" fmla="*/ 0 h 417651"/>
              <a:gd name="connsiteX0" fmla="*/ 483417 w 483417"/>
              <a:gd name="connsiteY0" fmla="*/ 277906 h 377688"/>
              <a:gd name="connsiteX1" fmla="*/ 120795 w 483417"/>
              <a:gd name="connsiteY1" fmla="*/ 369042 h 377688"/>
              <a:gd name="connsiteX2" fmla="*/ 17252 w 483417"/>
              <a:gd name="connsiteY2" fmla="*/ 116541 h 377688"/>
              <a:gd name="connsiteX3" fmla="*/ 438594 w 483417"/>
              <a:gd name="connsiteY3" fmla="*/ 0 h 377688"/>
              <a:gd name="connsiteX0" fmla="*/ 450037 w 450037"/>
              <a:gd name="connsiteY0" fmla="*/ 277906 h 380612"/>
              <a:gd name="connsiteX1" fmla="*/ 87415 w 450037"/>
              <a:gd name="connsiteY1" fmla="*/ 369042 h 380612"/>
              <a:gd name="connsiteX2" fmla="*/ 22874 w 450037"/>
              <a:gd name="connsiteY2" fmla="*/ 73207 h 380612"/>
              <a:gd name="connsiteX3" fmla="*/ 405214 w 450037"/>
              <a:gd name="connsiteY3" fmla="*/ 0 h 380612"/>
              <a:gd name="connsiteX0" fmla="*/ 429314 w 429314"/>
              <a:gd name="connsiteY0" fmla="*/ 277906 h 380612"/>
              <a:gd name="connsiteX1" fmla="*/ 66692 w 429314"/>
              <a:gd name="connsiteY1" fmla="*/ 369042 h 380612"/>
              <a:gd name="connsiteX2" fmla="*/ 2151 w 429314"/>
              <a:gd name="connsiteY2" fmla="*/ 73207 h 380612"/>
              <a:gd name="connsiteX3" fmla="*/ 97805 w 429314"/>
              <a:gd name="connsiteY3" fmla="*/ 49314 h 380612"/>
              <a:gd name="connsiteX4" fmla="*/ 384491 w 429314"/>
              <a:gd name="connsiteY4" fmla="*/ 0 h 380612"/>
              <a:gd name="connsiteX0" fmla="*/ 441350 w 441350"/>
              <a:gd name="connsiteY0" fmla="*/ 277906 h 375557"/>
              <a:gd name="connsiteX1" fmla="*/ 78728 w 441350"/>
              <a:gd name="connsiteY1" fmla="*/ 369042 h 375557"/>
              <a:gd name="connsiteX2" fmla="*/ 1187 w 441350"/>
              <a:gd name="connsiteY2" fmla="*/ 149041 h 375557"/>
              <a:gd name="connsiteX3" fmla="*/ 109841 w 441350"/>
              <a:gd name="connsiteY3" fmla="*/ 49314 h 375557"/>
              <a:gd name="connsiteX4" fmla="*/ 396527 w 441350"/>
              <a:gd name="connsiteY4" fmla="*/ 0 h 375557"/>
              <a:gd name="connsiteX0" fmla="*/ 441350 w 441350"/>
              <a:gd name="connsiteY0" fmla="*/ 277906 h 375557"/>
              <a:gd name="connsiteX1" fmla="*/ 78728 w 441350"/>
              <a:gd name="connsiteY1" fmla="*/ 369042 h 375557"/>
              <a:gd name="connsiteX2" fmla="*/ 1187 w 441350"/>
              <a:gd name="connsiteY2" fmla="*/ 149041 h 375557"/>
              <a:gd name="connsiteX3" fmla="*/ 109841 w 441350"/>
              <a:gd name="connsiteY3" fmla="*/ 49314 h 375557"/>
              <a:gd name="connsiteX4" fmla="*/ 396527 w 441350"/>
              <a:gd name="connsiteY4" fmla="*/ 0 h 375557"/>
              <a:gd name="connsiteX0" fmla="*/ 440162 w 440162"/>
              <a:gd name="connsiteY0" fmla="*/ 277906 h 277906"/>
              <a:gd name="connsiteX1" fmla="*/ -1 w 440162"/>
              <a:gd name="connsiteY1" fmla="*/ 149041 h 277906"/>
              <a:gd name="connsiteX2" fmla="*/ 108653 w 440162"/>
              <a:gd name="connsiteY2" fmla="*/ 49314 h 277906"/>
              <a:gd name="connsiteX3" fmla="*/ 395339 w 440162"/>
              <a:gd name="connsiteY3" fmla="*/ 0 h 277906"/>
              <a:gd name="connsiteX0" fmla="*/ 440874 w 440874"/>
              <a:gd name="connsiteY0" fmla="*/ 277906 h 313862"/>
              <a:gd name="connsiteX1" fmla="*/ 154205 w 440874"/>
              <a:gd name="connsiteY1" fmla="*/ 309316 h 313862"/>
              <a:gd name="connsiteX2" fmla="*/ 711 w 440874"/>
              <a:gd name="connsiteY2" fmla="*/ 149041 h 313862"/>
              <a:gd name="connsiteX3" fmla="*/ 109365 w 440874"/>
              <a:gd name="connsiteY3" fmla="*/ 49314 h 313862"/>
              <a:gd name="connsiteX4" fmla="*/ 396051 w 440874"/>
              <a:gd name="connsiteY4" fmla="*/ 0 h 31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74" h="313862">
                <a:moveTo>
                  <a:pt x="440874" y="277906"/>
                </a:moveTo>
                <a:cubicBezTo>
                  <a:pt x="393096" y="268696"/>
                  <a:pt x="227565" y="330793"/>
                  <a:pt x="154205" y="309316"/>
                </a:cubicBezTo>
                <a:cubicBezTo>
                  <a:pt x="80845" y="287839"/>
                  <a:pt x="8184" y="192375"/>
                  <a:pt x="711" y="149041"/>
                </a:cubicBezTo>
                <a:cubicBezTo>
                  <a:pt x="-6762" y="105707"/>
                  <a:pt x="45642" y="61515"/>
                  <a:pt x="109365" y="49314"/>
                </a:cubicBezTo>
                <a:cubicBezTo>
                  <a:pt x="173088" y="37113"/>
                  <a:pt x="359104" y="996"/>
                  <a:pt x="396051" y="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 rot="1107668">
            <a:off x="1110484" y="2405701"/>
            <a:ext cx="304016" cy="259722"/>
          </a:xfrm>
          <a:custGeom>
            <a:avLst/>
            <a:gdLst>
              <a:gd name="connsiteX0" fmla="*/ 481013 w 481013"/>
              <a:gd name="connsiteY0" fmla="*/ 277906 h 417651"/>
              <a:gd name="connsiteX1" fmla="*/ 131390 w 481013"/>
              <a:gd name="connsiteY1" fmla="*/ 412376 h 417651"/>
              <a:gd name="connsiteX2" fmla="*/ 14848 w 481013"/>
              <a:gd name="connsiteY2" fmla="*/ 116541 h 417651"/>
              <a:gd name="connsiteX3" fmla="*/ 436190 w 481013"/>
              <a:gd name="connsiteY3" fmla="*/ 0 h 417651"/>
              <a:gd name="connsiteX0" fmla="*/ 483417 w 483417"/>
              <a:gd name="connsiteY0" fmla="*/ 277906 h 377688"/>
              <a:gd name="connsiteX1" fmla="*/ 120795 w 483417"/>
              <a:gd name="connsiteY1" fmla="*/ 369042 h 377688"/>
              <a:gd name="connsiteX2" fmla="*/ 17252 w 483417"/>
              <a:gd name="connsiteY2" fmla="*/ 116541 h 377688"/>
              <a:gd name="connsiteX3" fmla="*/ 438594 w 483417"/>
              <a:gd name="connsiteY3" fmla="*/ 0 h 377688"/>
              <a:gd name="connsiteX0" fmla="*/ 450037 w 450037"/>
              <a:gd name="connsiteY0" fmla="*/ 277906 h 380612"/>
              <a:gd name="connsiteX1" fmla="*/ 87415 w 450037"/>
              <a:gd name="connsiteY1" fmla="*/ 369042 h 380612"/>
              <a:gd name="connsiteX2" fmla="*/ 22874 w 450037"/>
              <a:gd name="connsiteY2" fmla="*/ 73207 h 380612"/>
              <a:gd name="connsiteX3" fmla="*/ 405214 w 450037"/>
              <a:gd name="connsiteY3" fmla="*/ 0 h 380612"/>
              <a:gd name="connsiteX0" fmla="*/ 429314 w 429314"/>
              <a:gd name="connsiteY0" fmla="*/ 277906 h 380612"/>
              <a:gd name="connsiteX1" fmla="*/ 66692 w 429314"/>
              <a:gd name="connsiteY1" fmla="*/ 369042 h 380612"/>
              <a:gd name="connsiteX2" fmla="*/ 2151 w 429314"/>
              <a:gd name="connsiteY2" fmla="*/ 73207 h 380612"/>
              <a:gd name="connsiteX3" fmla="*/ 97805 w 429314"/>
              <a:gd name="connsiteY3" fmla="*/ 49314 h 380612"/>
              <a:gd name="connsiteX4" fmla="*/ 384491 w 429314"/>
              <a:gd name="connsiteY4" fmla="*/ 0 h 380612"/>
              <a:gd name="connsiteX0" fmla="*/ 441350 w 441350"/>
              <a:gd name="connsiteY0" fmla="*/ 277906 h 375557"/>
              <a:gd name="connsiteX1" fmla="*/ 78728 w 441350"/>
              <a:gd name="connsiteY1" fmla="*/ 369042 h 375557"/>
              <a:gd name="connsiteX2" fmla="*/ 1187 w 441350"/>
              <a:gd name="connsiteY2" fmla="*/ 149041 h 375557"/>
              <a:gd name="connsiteX3" fmla="*/ 109841 w 441350"/>
              <a:gd name="connsiteY3" fmla="*/ 49314 h 375557"/>
              <a:gd name="connsiteX4" fmla="*/ 396527 w 441350"/>
              <a:gd name="connsiteY4" fmla="*/ 0 h 375557"/>
              <a:gd name="connsiteX0" fmla="*/ 441350 w 441350"/>
              <a:gd name="connsiteY0" fmla="*/ 277906 h 375557"/>
              <a:gd name="connsiteX1" fmla="*/ 78728 w 441350"/>
              <a:gd name="connsiteY1" fmla="*/ 369042 h 375557"/>
              <a:gd name="connsiteX2" fmla="*/ 1187 w 441350"/>
              <a:gd name="connsiteY2" fmla="*/ 149041 h 375557"/>
              <a:gd name="connsiteX3" fmla="*/ 109841 w 441350"/>
              <a:gd name="connsiteY3" fmla="*/ 49314 h 375557"/>
              <a:gd name="connsiteX4" fmla="*/ 396527 w 441350"/>
              <a:gd name="connsiteY4" fmla="*/ 0 h 375557"/>
              <a:gd name="connsiteX0" fmla="*/ 440162 w 440162"/>
              <a:gd name="connsiteY0" fmla="*/ 277906 h 277906"/>
              <a:gd name="connsiteX1" fmla="*/ -1 w 440162"/>
              <a:gd name="connsiteY1" fmla="*/ 149041 h 277906"/>
              <a:gd name="connsiteX2" fmla="*/ 108653 w 440162"/>
              <a:gd name="connsiteY2" fmla="*/ 49314 h 277906"/>
              <a:gd name="connsiteX3" fmla="*/ 395339 w 440162"/>
              <a:gd name="connsiteY3" fmla="*/ 0 h 277906"/>
              <a:gd name="connsiteX0" fmla="*/ 440874 w 440874"/>
              <a:gd name="connsiteY0" fmla="*/ 277906 h 313862"/>
              <a:gd name="connsiteX1" fmla="*/ 154205 w 440874"/>
              <a:gd name="connsiteY1" fmla="*/ 309316 h 313862"/>
              <a:gd name="connsiteX2" fmla="*/ 711 w 440874"/>
              <a:gd name="connsiteY2" fmla="*/ 149041 h 313862"/>
              <a:gd name="connsiteX3" fmla="*/ 109365 w 440874"/>
              <a:gd name="connsiteY3" fmla="*/ 49314 h 313862"/>
              <a:gd name="connsiteX4" fmla="*/ 396051 w 440874"/>
              <a:gd name="connsiteY4" fmla="*/ 0 h 31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74" h="313862">
                <a:moveTo>
                  <a:pt x="440874" y="277906"/>
                </a:moveTo>
                <a:cubicBezTo>
                  <a:pt x="393096" y="268696"/>
                  <a:pt x="227565" y="330793"/>
                  <a:pt x="154205" y="309316"/>
                </a:cubicBezTo>
                <a:cubicBezTo>
                  <a:pt x="80845" y="287839"/>
                  <a:pt x="8184" y="192375"/>
                  <a:pt x="711" y="149041"/>
                </a:cubicBezTo>
                <a:cubicBezTo>
                  <a:pt x="-6762" y="105707"/>
                  <a:pt x="45642" y="61515"/>
                  <a:pt x="109365" y="49314"/>
                </a:cubicBezTo>
                <a:cubicBezTo>
                  <a:pt x="173088" y="37113"/>
                  <a:pt x="359104" y="996"/>
                  <a:pt x="396051" y="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Cross-multiply the fraction</a:t>
            </a:r>
            <a:endParaRPr lang="en-US" dirty="0"/>
          </a:p>
        </p:txBody>
      </p:sp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4196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3733799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Paradoxes such as this create the need for “tempered” scales that find “compromise” pitches.  Three important scales are: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76300" y="5105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Pythagorean: </a:t>
            </a:r>
            <a:r>
              <a:rPr lang="en-US" dirty="0" smtClean="0"/>
              <a:t>(uses a circle of 3/2 musical “fifth” ratios)</a:t>
            </a:r>
          </a:p>
          <a:p>
            <a:r>
              <a:rPr lang="en-US" b="1" dirty="0" smtClean="0"/>
              <a:t>12-tone equal tempered “scientific”: </a:t>
            </a:r>
            <a:r>
              <a:rPr lang="en-US" dirty="0" smtClean="0"/>
              <a:t>(logarithms and exponents)</a:t>
            </a:r>
          </a:p>
          <a:p>
            <a:r>
              <a:rPr lang="en-US" b="1" dirty="0" smtClean="0"/>
              <a:t>Bach’s “well tempered”:  </a:t>
            </a:r>
            <a:r>
              <a:rPr lang="en-US" dirty="0" smtClean="0"/>
              <a:t>a useful compromise for sophisticated music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00200"/>
          </a:xfrm>
        </p:spPr>
        <p:txBody>
          <a:bodyPr/>
          <a:lstStyle/>
          <a:p>
            <a:r>
              <a:rPr lang="en-US" sz="3600" dirty="0" smtClean="0"/>
              <a:t>Rational Fractions associated close to unity are associated with musical “commas”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2286000"/>
                <a:ext cx="64963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=0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⟹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𝑎𝑙𝑚𝑜𝑠𝑡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𝑜𝑛𝑒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𝑎𝑙𝑚𝑜𝑠𝑡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𝑧𝑒𝑟𝑜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86000"/>
                <a:ext cx="6496329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6268" y="3269043"/>
                <a:ext cx="7819256" cy="6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/>
                  <a:t>Syntonic Comma</a:t>
                </a:r>
                <a:r>
                  <a:rPr lang="en-US" b="0" dirty="0" smtClean="0"/>
                  <a:t>: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12 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81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80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=.2151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≈22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%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of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semitone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68" y="3269043"/>
                <a:ext cx="7819256" cy="617157"/>
              </a:xfrm>
              <a:prstGeom prst="rect">
                <a:avLst/>
              </a:prstGeom>
              <a:blipFill rotWithShape="1">
                <a:blip r:embed="rId3"/>
                <a:stretch>
                  <a:fillRect l="-779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3974377"/>
                <a:ext cx="8517845" cy="666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/>
                  <a:t>Phythaogrean Comma</a:t>
                </a:r>
                <a:r>
                  <a:rPr lang="en-US" b="0" dirty="0" smtClean="0"/>
                  <a:t>: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12 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12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=.2346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≈23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%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of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semitone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74377"/>
                <a:ext cx="8517845" cy="666401"/>
              </a:xfrm>
              <a:prstGeom prst="rect">
                <a:avLst/>
              </a:prstGeom>
              <a:blipFill rotWithShape="1">
                <a:blip r:embed="rId4"/>
                <a:stretch>
                  <a:fillRect l="-716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5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8" y="5291870"/>
            <a:ext cx="552003" cy="58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dirty="0" smtClean="0"/>
              <a:t>Other commas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24832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Small </a:t>
            </a:r>
            <a:r>
              <a:rPr lang="en-US" sz="2000" dirty="0" err="1"/>
              <a:t>undecimal</a:t>
            </a:r>
            <a:r>
              <a:rPr lang="en-US" sz="2000" dirty="0"/>
              <a:t> </a:t>
            </a:r>
            <a:r>
              <a:rPr lang="en-US" sz="2000" dirty="0" smtClean="0"/>
              <a:t>comma	17.58</a:t>
            </a:r>
            <a:r>
              <a:rPr lang="en-US" sz="2000" dirty="0"/>
              <a:t>%	99:98 </a:t>
            </a:r>
            <a:r>
              <a:rPr lang="en-US" sz="2000" dirty="0" smtClean="0"/>
              <a:t>		= 3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* 11 : 2*7</a:t>
            </a:r>
            <a:r>
              <a:rPr lang="en-US" sz="2000" baseline="30000" dirty="0" smtClean="0"/>
              <a:t>2</a:t>
            </a:r>
            <a:endParaRPr lang="en-US" sz="2000" baseline="30000" dirty="0"/>
          </a:p>
          <a:p>
            <a:pPr marL="0" indent="0">
              <a:buNone/>
            </a:pPr>
            <a:r>
              <a:rPr lang="en-US" sz="2000" dirty="0" err="1"/>
              <a:t>Diaschisma</a:t>
            </a:r>
            <a:r>
              <a:rPr lang="en-US" sz="2000" dirty="0"/>
              <a:t>	</a:t>
            </a:r>
            <a:r>
              <a:rPr lang="en-US" sz="2000" dirty="0" smtClean="0"/>
              <a:t>	19.55</a:t>
            </a:r>
            <a:r>
              <a:rPr lang="en-US" sz="2000" dirty="0"/>
              <a:t>%	2048:2025 </a:t>
            </a:r>
            <a:r>
              <a:rPr lang="en-US" sz="2000" dirty="0" smtClean="0"/>
              <a:t>	= 2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 : 3</a:t>
            </a:r>
            <a:r>
              <a:rPr lang="en-US" sz="2000" baseline="30000" dirty="0" smtClean="0"/>
              <a:t>4 </a:t>
            </a:r>
            <a:r>
              <a:rPr lang="en-US" sz="2000" dirty="0" smtClean="0"/>
              <a:t>* 5</a:t>
            </a:r>
            <a:r>
              <a:rPr lang="en-US" sz="2000" baseline="30000" dirty="0" smtClean="0"/>
              <a:t>2</a:t>
            </a:r>
          </a:p>
          <a:p>
            <a:pPr marL="0" indent="0">
              <a:buNone/>
            </a:pPr>
            <a:r>
              <a:rPr lang="en-US" sz="2000" dirty="0" smtClean="0"/>
              <a:t>Syntonic </a:t>
            </a:r>
            <a:r>
              <a:rPr lang="en-US" sz="2000" dirty="0"/>
              <a:t>comma	</a:t>
            </a:r>
            <a:r>
              <a:rPr lang="en-US" sz="2000" dirty="0" smtClean="0"/>
              <a:t>	21.51</a:t>
            </a:r>
            <a:r>
              <a:rPr lang="en-US" sz="2000" dirty="0"/>
              <a:t>%	81:80 </a:t>
            </a:r>
            <a:r>
              <a:rPr lang="en-US" sz="2000" dirty="0" smtClean="0"/>
              <a:t>		= </a:t>
            </a:r>
            <a:r>
              <a:rPr lang="en-US" sz="2000" dirty="0"/>
              <a:t>3</a:t>
            </a:r>
            <a:r>
              <a:rPr lang="en-US" sz="2000" baseline="30000" dirty="0"/>
              <a:t>4</a:t>
            </a:r>
            <a:r>
              <a:rPr lang="en-US" sz="2000" dirty="0"/>
              <a:t> : </a:t>
            </a:r>
            <a:r>
              <a:rPr lang="en-US" sz="2000" dirty="0" smtClean="0"/>
              <a:t>2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* 5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Pythagorean comma 	</a:t>
            </a:r>
            <a:r>
              <a:rPr lang="en-US" sz="2000" dirty="0" smtClean="0"/>
              <a:t>23.46</a:t>
            </a:r>
            <a:r>
              <a:rPr lang="en-US" sz="2000" dirty="0"/>
              <a:t>%	531441:524288 </a:t>
            </a:r>
            <a:r>
              <a:rPr lang="en-US" sz="2000" dirty="0" smtClean="0"/>
              <a:t>	= 3</a:t>
            </a:r>
            <a:r>
              <a:rPr lang="en-US" sz="2000" baseline="30000" dirty="0" smtClean="0"/>
              <a:t>12</a:t>
            </a:r>
            <a:r>
              <a:rPr lang="en-US" sz="2000" dirty="0" smtClean="0"/>
              <a:t> : 2</a:t>
            </a:r>
            <a:r>
              <a:rPr lang="en-US" sz="2000" baseline="30000" dirty="0" smtClean="0"/>
              <a:t>19</a:t>
            </a:r>
            <a:endParaRPr lang="en-US" sz="2000" baseline="30000" dirty="0"/>
          </a:p>
          <a:p>
            <a:pPr marL="0" indent="0">
              <a:buNone/>
            </a:pPr>
            <a:r>
              <a:rPr lang="en-US" sz="2000" dirty="0" err="1"/>
              <a:t>Septimal</a:t>
            </a:r>
            <a:r>
              <a:rPr lang="en-US" sz="2000" dirty="0"/>
              <a:t> comma	</a:t>
            </a:r>
            <a:r>
              <a:rPr lang="en-US" sz="2000" dirty="0" smtClean="0"/>
              <a:t>	27.26</a:t>
            </a:r>
            <a:r>
              <a:rPr lang="en-US" sz="2000" dirty="0"/>
              <a:t>%	64:63 </a:t>
            </a:r>
            <a:r>
              <a:rPr lang="en-US" sz="2000" dirty="0" smtClean="0"/>
              <a:t>		= 2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 : 3</a:t>
            </a:r>
            <a:r>
              <a:rPr lang="en-US" sz="2000" baseline="30000" dirty="0" smtClean="0"/>
              <a:t>2  </a:t>
            </a:r>
            <a:r>
              <a:rPr lang="en-US" sz="2000" dirty="0" smtClean="0"/>
              <a:t>* 7</a:t>
            </a:r>
            <a:endParaRPr lang="en-US" sz="2000" dirty="0"/>
          </a:p>
          <a:p>
            <a:pPr marL="0" indent="0">
              <a:buNone/>
            </a:pPr>
            <a:r>
              <a:rPr lang="en-US" sz="1800" dirty="0"/>
              <a:t> 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en-US" sz="2000" dirty="0" smtClean="0"/>
              <a:t>34.98%	50:49 		= 2 * 5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:  7</a:t>
            </a:r>
            <a:r>
              <a:rPr lang="en-US" sz="2000" baseline="30000" dirty="0" smtClean="0"/>
              <a:t>2</a:t>
            </a:r>
          </a:p>
          <a:p>
            <a:pPr marL="0" indent="0">
              <a:buNone/>
            </a:pPr>
            <a:endParaRPr lang="en-US" sz="1800" baseline="30000" dirty="0" smtClean="0"/>
          </a:p>
          <a:p>
            <a:pPr marL="0" indent="0">
              <a:buNone/>
            </a:pPr>
            <a:r>
              <a:rPr lang="en-US" sz="1800" dirty="0" smtClean="0"/>
              <a:t>	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128" y="3200400"/>
            <a:ext cx="2649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Septimal</a:t>
            </a:r>
            <a:r>
              <a:rPr lang="en-US" sz="2000" dirty="0"/>
              <a:t> sixth-tone or </a:t>
            </a:r>
            <a:r>
              <a:rPr lang="en-US" sz="2000" dirty="0" err="1"/>
              <a:t>jubilisma</a:t>
            </a:r>
            <a:r>
              <a:rPr lang="en-US" sz="2000" dirty="0"/>
              <a:t>, </a:t>
            </a:r>
            <a:r>
              <a:rPr lang="en-US" sz="2000" dirty="0" err="1"/>
              <a:t>Erlich's</a:t>
            </a:r>
            <a:r>
              <a:rPr lang="en-US" sz="2000" dirty="0"/>
              <a:t> </a:t>
            </a:r>
            <a:r>
              <a:rPr lang="en-US" sz="2000" dirty="0" err="1"/>
              <a:t>decatonic</a:t>
            </a:r>
            <a:r>
              <a:rPr lang="en-US" sz="2000" dirty="0"/>
              <a:t> comma or </a:t>
            </a:r>
            <a:r>
              <a:rPr lang="en-US" sz="2000" dirty="0" err="1"/>
              <a:t>tritonic</a:t>
            </a:r>
            <a:r>
              <a:rPr lang="en-US" sz="2000" dirty="0"/>
              <a:t> </a:t>
            </a:r>
            <a:r>
              <a:rPr lang="en-US" sz="2000" dirty="0" smtClean="0"/>
              <a:t>diesis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52800" y="4435646"/>
                <a:ext cx="2170979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35646"/>
                <a:ext cx="2170979" cy="6646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/>
          <p:nvPr/>
        </p:nvSpPr>
        <p:spPr>
          <a:xfrm>
            <a:off x="2526585" y="4038600"/>
            <a:ext cx="1902739" cy="717177"/>
          </a:xfrm>
          <a:custGeom>
            <a:avLst/>
            <a:gdLst>
              <a:gd name="connsiteX0" fmla="*/ 1838125 w 1886496"/>
              <a:gd name="connsiteY0" fmla="*/ 0 h 797859"/>
              <a:gd name="connsiteX1" fmla="*/ 1766407 w 1886496"/>
              <a:gd name="connsiteY1" fmla="*/ 233082 h 797859"/>
              <a:gd name="connsiteX2" fmla="*/ 798219 w 1886496"/>
              <a:gd name="connsiteY2" fmla="*/ 179294 h 797859"/>
              <a:gd name="connsiteX3" fmla="*/ 360 w 1886496"/>
              <a:gd name="connsiteY3" fmla="*/ 672353 h 797859"/>
              <a:gd name="connsiteX4" fmla="*/ 717537 w 1886496"/>
              <a:gd name="connsiteY4" fmla="*/ 797859 h 797859"/>
              <a:gd name="connsiteX0" fmla="*/ 1891913 w 1922657"/>
              <a:gd name="connsiteY0" fmla="*/ 0 h 851648"/>
              <a:gd name="connsiteX1" fmla="*/ 1766407 w 1922657"/>
              <a:gd name="connsiteY1" fmla="*/ 286871 h 851648"/>
              <a:gd name="connsiteX2" fmla="*/ 798219 w 1922657"/>
              <a:gd name="connsiteY2" fmla="*/ 233083 h 851648"/>
              <a:gd name="connsiteX3" fmla="*/ 360 w 1922657"/>
              <a:gd name="connsiteY3" fmla="*/ 726142 h 851648"/>
              <a:gd name="connsiteX4" fmla="*/ 717537 w 1922657"/>
              <a:gd name="connsiteY4" fmla="*/ 851648 h 851648"/>
              <a:gd name="connsiteX0" fmla="*/ 1891913 w 1902894"/>
              <a:gd name="connsiteY0" fmla="*/ 0 h 851648"/>
              <a:gd name="connsiteX1" fmla="*/ 1766407 w 1902894"/>
              <a:gd name="connsiteY1" fmla="*/ 286871 h 851648"/>
              <a:gd name="connsiteX2" fmla="*/ 798219 w 1902894"/>
              <a:gd name="connsiteY2" fmla="*/ 233083 h 851648"/>
              <a:gd name="connsiteX3" fmla="*/ 360 w 1902894"/>
              <a:gd name="connsiteY3" fmla="*/ 726142 h 851648"/>
              <a:gd name="connsiteX4" fmla="*/ 717537 w 1902894"/>
              <a:gd name="connsiteY4" fmla="*/ 851648 h 851648"/>
              <a:gd name="connsiteX0" fmla="*/ 1891758 w 1902739"/>
              <a:gd name="connsiteY0" fmla="*/ 0 h 873485"/>
              <a:gd name="connsiteX1" fmla="*/ 1766252 w 1902739"/>
              <a:gd name="connsiteY1" fmla="*/ 286871 h 873485"/>
              <a:gd name="connsiteX2" fmla="*/ 798064 w 1902739"/>
              <a:gd name="connsiteY2" fmla="*/ 233083 h 873485"/>
              <a:gd name="connsiteX3" fmla="*/ 205 w 1902739"/>
              <a:gd name="connsiteY3" fmla="*/ 726142 h 873485"/>
              <a:gd name="connsiteX4" fmla="*/ 869782 w 1902739"/>
              <a:gd name="connsiteY4" fmla="*/ 873485 h 8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739" h="873485">
                <a:moveTo>
                  <a:pt x="1891758" y="0"/>
                </a:moveTo>
                <a:cubicBezTo>
                  <a:pt x="1897735" y="128494"/>
                  <a:pt x="1948534" y="248024"/>
                  <a:pt x="1766252" y="286871"/>
                </a:cubicBezTo>
                <a:cubicBezTo>
                  <a:pt x="1583970" y="325718"/>
                  <a:pt x="1092405" y="159871"/>
                  <a:pt x="798064" y="233083"/>
                </a:cubicBezTo>
                <a:cubicBezTo>
                  <a:pt x="503723" y="306295"/>
                  <a:pt x="-11748" y="619408"/>
                  <a:pt x="205" y="726142"/>
                </a:cubicBezTo>
                <a:cubicBezTo>
                  <a:pt x="12158" y="832876"/>
                  <a:pt x="504470" y="862279"/>
                  <a:pt x="869782" y="87348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5291870"/>
            <a:ext cx="6992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eighteenth-century composers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(Georg Philipp Telemann and Johann Joseph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Fux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wrote that this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 was once associated with the devil, but Wikipedia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claims no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citations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Middle Ages.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4435646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THIS HAS A HARSH SOUND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is the </a:t>
            </a:r>
            <a:r>
              <a:rPr lang="en-US" sz="3200" dirty="0" err="1" smtClean="0"/>
              <a:t>tritone</a:t>
            </a:r>
            <a:r>
              <a:rPr lang="en-US" sz="3200" dirty="0" smtClean="0"/>
              <a:t> a “</a:t>
            </a:r>
            <a:r>
              <a:rPr lang="en-US" sz="3200" dirty="0" err="1" smtClean="0"/>
              <a:t>diabolus</a:t>
            </a:r>
            <a:r>
              <a:rPr lang="en-US" sz="3200" dirty="0" smtClean="0"/>
              <a:t> en </a:t>
            </a:r>
            <a:r>
              <a:rPr lang="en-US" sz="3200" dirty="0" err="1" smtClean="0"/>
              <a:t>musica</a:t>
            </a:r>
            <a:r>
              <a:rPr lang="en-US" sz="3200" dirty="0" smtClean="0"/>
              <a:t>”?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992067"/>
              </p:ext>
            </p:extLst>
          </p:nvPr>
        </p:nvGraphicFramePr>
        <p:xfrm>
          <a:off x="1143001" y="1371600"/>
          <a:ext cx="7354782" cy="2888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599"/>
                <a:gridCol w="838200"/>
                <a:gridCol w="1905000"/>
                <a:gridCol w="914400"/>
                <a:gridCol w="1944583"/>
              </a:tblGrid>
              <a:tr h="19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interval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ratio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half-tones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error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a piano plays it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octave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2/1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12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zero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fifth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3/2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7.02 =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r>
                        <a:rPr lang="en-US" sz="1800" dirty="0">
                          <a:effectLst/>
                        </a:rPr>
                        <a:t> + 0.02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+2%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3/2 ≈ 2</a:t>
                      </a:r>
                      <a:r>
                        <a:rPr lang="en-US" sz="2000" b="1" baseline="30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20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/12</a:t>
                      </a:r>
                      <a:endParaRPr lang="en-US" sz="200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fourth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4/3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4.98 =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r>
                        <a:rPr lang="en-US" sz="1800" dirty="0">
                          <a:effectLst/>
                        </a:rPr>
                        <a:t> − 0.02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−2%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4/3≈ 2</a:t>
                      </a:r>
                      <a:r>
                        <a:rPr lang="en-US" sz="1800" b="1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/12</a:t>
                      </a:r>
                    </a:p>
                  </a:txBody>
                  <a:tcPr marL="68580" marR="68580" marT="0" marB="0"/>
                </a:tc>
              </a:tr>
              <a:tr h="19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major sixth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5/3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8.84 =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800" dirty="0">
                          <a:effectLst/>
                        </a:rPr>
                        <a:t> − 0.16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−16%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5/3 ≈ 2</a:t>
                      </a:r>
                      <a:r>
                        <a:rPr lang="en-US" sz="1800" b="1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/12</a:t>
                      </a:r>
                    </a:p>
                  </a:txBody>
                  <a:tcPr marL="68580" marR="68580" marT="0" marB="0"/>
                </a:tc>
              </a:tr>
              <a:tr h="19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major third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5/4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3.86 =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dirty="0">
                          <a:effectLst/>
                        </a:rPr>
                        <a:t> − 0.14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−14%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5/4 ≈ 2</a:t>
                      </a:r>
                      <a:r>
                        <a:rPr lang="en-US" sz="1800" b="1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/12</a:t>
                      </a:r>
                    </a:p>
                  </a:txBody>
                  <a:tcPr marL="68580" marR="68580" marT="0" marB="0"/>
                </a:tc>
              </a:tr>
              <a:tr h="19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minor third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6/5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3.16 =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 + 0.16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+16%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6/5 ≈ 2</a:t>
                      </a:r>
                      <a:r>
                        <a:rPr lang="en-US" sz="1800" b="1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/12</a:t>
                      </a:r>
                    </a:p>
                  </a:txBody>
                  <a:tcPr marL="68580" marR="68580" marT="0" marB="0"/>
                </a:tc>
              </a:tr>
              <a:tr h="19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rgbClr val="00B050"/>
                          </a:solidFill>
                          <a:effectLst/>
                        </a:rPr>
                        <a:t>tritone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B050"/>
                          </a:solidFill>
                          <a:effectLst/>
                        </a:rPr>
                        <a:t>7</a:t>
                      </a:r>
                      <a:r>
                        <a:rPr lang="en-US" sz="1800" dirty="0">
                          <a:effectLst/>
                        </a:rPr>
                        <a:t>/5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5.825 =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800" dirty="0">
                          <a:effectLst/>
                        </a:rPr>
                        <a:t> − .175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−17.5%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7/5 ≈ 2</a:t>
                      </a:r>
                      <a:r>
                        <a:rPr lang="en-US" sz="1800" b="1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/12</a:t>
                      </a:r>
                    </a:p>
                  </a:txBody>
                  <a:tcPr marL="68580" marR="68580" marT="0" marB="0"/>
                </a:tc>
              </a:tr>
              <a:tr h="19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minor sixth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8/5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8.14 =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800" dirty="0">
                          <a:effectLst/>
                        </a:rPr>
                        <a:t> + 0.14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+14%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8/5 ≈ 2</a:t>
                      </a:r>
                      <a:r>
                        <a:rPr lang="en-US" sz="1800" b="1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/12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4355068"/>
            <a:ext cx="669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 “devil” in the </a:t>
            </a:r>
            <a:r>
              <a:rPr lang="en-US" dirty="0" smtClean="0">
                <a:solidFill>
                  <a:srgbClr val="00B050"/>
                </a:solidFill>
              </a:rPr>
              <a:t>SEVEN</a:t>
            </a:r>
            <a:r>
              <a:rPr lang="en-US" dirty="0" smtClean="0"/>
              <a:t> or in the </a:t>
            </a:r>
            <a:r>
              <a:rPr lang="en-US" dirty="0" smtClean="0">
                <a:solidFill>
                  <a:srgbClr val="FF0000"/>
                </a:solidFill>
              </a:rPr>
              <a:t>SQUARE ROOT OF TWO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8768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2000" baseline="30000" dirty="0" smtClean="0"/>
              <a:t>/12</a:t>
            </a:r>
            <a:r>
              <a:rPr lang="en-US" sz="2000" dirty="0" smtClean="0"/>
              <a:t> = 2</a:t>
            </a:r>
            <a:r>
              <a:rPr lang="en-US" sz="2000" baseline="30000" dirty="0" smtClean="0"/>
              <a:t>1/2 </a:t>
            </a:r>
            <a:r>
              <a:rPr lang="en-US" sz="2000" dirty="0" smtClean="0"/>
              <a:t>.  But since,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1400" y="4724400"/>
                <a:ext cx="1109791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724400"/>
                <a:ext cx="1109791" cy="6646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00" y="5585011"/>
                <a:ext cx="2647776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45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585011"/>
                <a:ext cx="2647776" cy="6183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94188" y="5423490"/>
            <a:ext cx="428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Perhaps the sound is dissonant because if one is in tune, the other is not.  There might be a way to verify this.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4840069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, these “devils” always come in pairs!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8" y="5291870"/>
            <a:ext cx="552003" cy="58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31" y="5860998"/>
            <a:ext cx="552003" cy="58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9009"/>
            <a:ext cx="5445468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472941"/>
            <a:ext cx="3065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chart allow almost every note on the to be tested.  </a:t>
            </a:r>
          </a:p>
          <a:p>
            <a:endParaRPr lang="en-US" sz="1600" dirty="0"/>
          </a:p>
          <a:p>
            <a:r>
              <a:rPr lang="en-US" sz="1600" dirty="0" smtClean="0"/>
              <a:t>Grey and white circles denote the 12-tone equal tempered scale in which all frequency ratios equal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108464" y="2535044"/>
                <a:ext cx="1104918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/12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64" y="2535044"/>
                <a:ext cx="1104918" cy="5393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85020" y="3130115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Colored circles and triangles construct the notes using “just” intervals in which the frequency ratios are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243950" y="4207333"/>
                <a:ext cx="833946" cy="660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950" y="4207333"/>
                <a:ext cx="833946" cy="6601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553636" y="4906002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 smtClean="0"/>
              <a:t>,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 smtClean="0"/>
              <a:t>, and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 smtClean="0"/>
              <a:t> are integers.  Pythagoras is credited with discovering that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1600" dirty="0" smtClean="0"/>
              <a:t> cannot be expressed as an integral fraction.   </a:t>
            </a:r>
          </a:p>
        </p:txBody>
      </p:sp>
    </p:spTree>
    <p:extLst>
      <p:ext uri="{BB962C8B-B14F-4D97-AF65-F5344CB8AC3E}">
        <p14:creationId xmlns:p14="http://schemas.microsoft.com/office/powerpoint/2010/main" val="88092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620000" cy="5867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George Plimpton was a journalist who enhanced his stories by actually playing quarterback </a:t>
            </a:r>
            <a:r>
              <a:rPr lang="en-US" sz="1800" dirty="0"/>
              <a:t>for the Detroit Lions, </a:t>
            </a:r>
            <a:r>
              <a:rPr lang="en-US" sz="1800" dirty="0" smtClean="0"/>
              <a:t>boxing against Archie </a:t>
            </a:r>
            <a:r>
              <a:rPr lang="en-US" sz="1800" dirty="0"/>
              <a:t>Moore, </a:t>
            </a:r>
            <a:r>
              <a:rPr lang="en-US" sz="1800" dirty="0" smtClean="0"/>
              <a:t>and blocking 100 MPH </a:t>
            </a:r>
            <a:r>
              <a:rPr lang="en-US" sz="1800" dirty="0"/>
              <a:t>hockey pucks </a:t>
            </a:r>
            <a:r>
              <a:rPr lang="en-US" sz="1800" dirty="0" smtClean="0"/>
              <a:t>for </a:t>
            </a:r>
            <a:r>
              <a:rPr lang="en-US" sz="1800" dirty="0"/>
              <a:t>the Boston Bruins. </a:t>
            </a:r>
            <a:r>
              <a:rPr lang="en-US" sz="1800" dirty="0" smtClean="0"/>
              <a:t> Plimpton did a TV special back in the 1960 and was to play a series of “Pings” on the triangle at a performance by the New York Philharmonic.  During rehearsal,  Leonard Bernstein stopped the orchestra….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Bernstein: George would you play that note for us again?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Plimpton: Ping!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Bernstein: One more time, please.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Plimpton: Ping!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Bernstein </a:t>
            </a:r>
            <a:r>
              <a:rPr lang="en-US" sz="1800" dirty="0"/>
              <a:t>(cupping his hand behind his ear</a:t>
            </a:r>
            <a:r>
              <a:rPr lang="en-US" sz="1800" dirty="0" smtClean="0"/>
              <a:t>):  Once more... </a:t>
            </a: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Plimpton: Ping!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/>
              <a:t>Bernstein (impatient and dissatisfied):  Now</a:t>
            </a:r>
            <a:r>
              <a:rPr lang="en-US" sz="1800" dirty="0"/>
              <a:t>, which of those four pings do you mean? </a:t>
            </a:r>
            <a:r>
              <a:rPr lang="en-US" sz="1800" dirty="0" smtClean="0"/>
              <a:t> They're </a:t>
            </a:r>
            <a:r>
              <a:rPr lang="en-US" sz="1800" dirty="0"/>
              <a:t>all </a:t>
            </a:r>
            <a:r>
              <a:rPr lang="en-US" sz="1800" dirty="0" smtClean="0"/>
              <a:t>different</a:t>
            </a:r>
            <a:r>
              <a:rPr lang="en-US" sz="18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 got this conversation off the web, my recollection is that Bernstein instructed Plimpton to choose a way to hit the triangle and hit it that way every time.)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6" b="17745"/>
          <a:stretch/>
        </p:blipFill>
        <p:spPr bwMode="auto">
          <a:xfrm>
            <a:off x="6553200" y="2209800"/>
            <a:ext cx="2044700" cy="183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250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776</Words>
  <Application>Microsoft Office PowerPoint</Application>
  <PresentationFormat>On-screen Show (4:3)</PresentationFormat>
  <Paragraphs>122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Why Bach sounds funny on the piano</vt:lpstr>
      <vt:lpstr>Do these “harmonics” make music?</vt:lpstr>
      <vt:lpstr>Two ways to get from G to E</vt:lpstr>
      <vt:lpstr>Cross-multiply the fraction</vt:lpstr>
      <vt:lpstr>Rational Fractions associated close to unity are associated with musical “commas”</vt:lpstr>
      <vt:lpstr>Other commas</vt:lpstr>
      <vt:lpstr>Why is the tritone a “diabolus en musica”?</vt:lpstr>
      <vt:lpstr>PowerPoint Presentation</vt:lpstr>
      <vt:lpstr>PowerPoint Presentation</vt:lpstr>
    </vt:vector>
  </TitlesOfParts>
  <Company>Wright State University - Lake Campus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musical harmony*?</dc:title>
  <dc:creator>Guy George Vandegrift</dc:creator>
  <cp:lastModifiedBy>WSUadm</cp:lastModifiedBy>
  <cp:revision>56</cp:revision>
  <dcterms:created xsi:type="dcterms:W3CDTF">2009-03-11T14:02:49Z</dcterms:created>
  <dcterms:modified xsi:type="dcterms:W3CDTF">2013-09-24T13:26:03Z</dcterms:modified>
</cp:coreProperties>
</file>