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8" r:id="rId5"/>
    <p:sldId id="259" r:id="rId6"/>
    <p:sldId id="261" r:id="rId7"/>
    <p:sldId id="260" r:id="rId8"/>
    <p:sldId id="269" r:id="rId9"/>
    <p:sldId id="268" r:id="rId10"/>
    <p:sldId id="277" r:id="rId11"/>
    <p:sldId id="272" r:id="rId12"/>
    <p:sldId id="271" r:id="rId13"/>
    <p:sldId id="263" r:id="rId14"/>
    <p:sldId id="264" r:id="rId15"/>
    <p:sldId id="270" r:id="rId16"/>
    <p:sldId id="273" r:id="rId17"/>
    <p:sldId id="274" r:id="rId18"/>
    <p:sldId id="276" r:id="rId19"/>
    <p:sldId id="275" r:id="rId20"/>
    <p:sldId id="278" r:id="rId21"/>
    <p:sldId id="279"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26" y="12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hyperphysics.phy-astr.gsu.edu/hbase/music/barres.html" TargetMode="External"/><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html:file://H:\My%20Documents\Summer%202022\Finnish%20Style%20kantele.mht!http://www.michaeljking.com/savart1.jpg" TargetMode="External"/><Relationship Id="rId7" Type="http://schemas.openxmlformats.org/officeDocument/2006/relationships/image" Target="http://www.colorado.edu/physics/phys3310/phys3310_sp08/IMAGES-all/savart.gif"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html:file://H:\My%20Documents\Summer%202022\Finnish%20Style%20kantele.mht!http://www.michaeljking.com/savart2.jpg" TargetMode="External"/><Relationship Id="rId4" Type="http://schemas.openxmlformats.org/officeDocument/2006/relationships/image" Target="../media/image5.jpeg"/><Relationship Id="rId9" Type="http://schemas.openxmlformats.org/officeDocument/2006/relationships/image" Target="http://thm-a01.yimg.com/nimage/1029c4105ab88a5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Inventing the </a:t>
            </a:r>
            <a:r>
              <a:rPr lang="en-US" dirty="0" err="1"/>
              <a:t>Savart</a:t>
            </a:r>
            <a:r>
              <a:rPr lang="en-US" dirty="0"/>
              <a:t> Cello</a:t>
            </a:r>
          </a:p>
        </p:txBody>
      </p:sp>
      <p:sp>
        <p:nvSpPr>
          <p:cNvPr id="3" name="Subtitle 2"/>
          <p:cNvSpPr>
            <a:spLocks noGrp="1"/>
          </p:cNvSpPr>
          <p:nvPr>
            <p:ph type="subTitle" idx="1"/>
          </p:nvPr>
        </p:nvSpPr>
        <p:spPr/>
        <p:txBody>
          <a:bodyPr/>
          <a:lstStyle/>
          <a:p>
            <a:r>
              <a:rPr lang="en-US" dirty="0" smtClean="0"/>
              <a:t>An idea that needs lots of work before it can be useful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right.edu/%7Eguy.vandegrift/Savart/Savart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943850" cy="594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84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914400"/>
            <a:ext cx="2790825" cy="510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943928"/>
            <a:ext cx="3898900" cy="1938992"/>
          </a:xfrm>
          <a:prstGeom prst="rect">
            <a:avLst/>
          </a:prstGeom>
          <a:solidFill>
            <a:schemeClr val="bg1"/>
          </a:solidFill>
          <a:ln w="12700">
            <a:solidFill>
              <a:schemeClr val="tx1"/>
            </a:solidFill>
          </a:ln>
        </p:spPr>
        <p:txBody>
          <a:bodyPr wrap="square" rtlCol="0">
            <a:spAutoFit/>
          </a:bodyPr>
          <a:lstStyle/>
          <a:p>
            <a:r>
              <a:rPr lang="en-US" sz="2000" dirty="0" smtClean="0"/>
              <a:t>Top part is the neck and fingerboard.  Formed from a single furring strip.  Needs not extend over body of cello for starter instrument.  Two stringed instrument is OK</a:t>
            </a:r>
            <a:endParaRPr lang="en-US" sz="2000" dirty="0"/>
          </a:p>
        </p:txBody>
      </p:sp>
      <p:sp>
        <p:nvSpPr>
          <p:cNvPr id="3" name="Line Callout 2 2"/>
          <p:cNvSpPr/>
          <p:nvPr/>
        </p:nvSpPr>
        <p:spPr>
          <a:xfrm>
            <a:off x="7112000" y="2057400"/>
            <a:ext cx="990600" cy="609600"/>
          </a:xfrm>
          <a:prstGeom prst="borderCallout2">
            <a:avLst>
              <a:gd name="adj1" fmla="val 18750"/>
              <a:gd name="adj2" fmla="val -8333"/>
              <a:gd name="adj3" fmla="val 18750"/>
              <a:gd name="adj4" fmla="val -16667"/>
              <a:gd name="adj5" fmla="val 112500"/>
              <a:gd name="adj6" fmla="val -620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Back plate</a:t>
            </a:r>
            <a:endParaRPr lang="en-US" dirty="0">
              <a:solidFill>
                <a:sysClr val="windowText" lastClr="000000"/>
              </a:solidFill>
            </a:endParaRPr>
          </a:p>
        </p:txBody>
      </p:sp>
      <p:sp>
        <p:nvSpPr>
          <p:cNvPr id="5" name="Line Callout 2 4"/>
          <p:cNvSpPr/>
          <p:nvPr/>
        </p:nvSpPr>
        <p:spPr>
          <a:xfrm>
            <a:off x="5610225" y="5105399"/>
            <a:ext cx="990600" cy="909473"/>
          </a:xfrm>
          <a:prstGeom prst="borderCallout2">
            <a:avLst>
              <a:gd name="adj1" fmla="val 18750"/>
              <a:gd name="adj2" fmla="val -8333"/>
              <a:gd name="adj3" fmla="val -14583"/>
              <a:gd name="adj4" fmla="val -19231"/>
              <a:gd name="adj5" fmla="val -112500"/>
              <a:gd name="adj6" fmla="val 405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Front plate or “belly”</a:t>
            </a:r>
            <a:endParaRPr lang="en-US" dirty="0">
              <a:solidFill>
                <a:sysClr val="windowText" lastClr="000000"/>
              </a:solidFill>
            </a:endParaRPr>
          </a:p>
        </p:txBody>
      </p:sp>
      <p:sp>
        <p:nvSpPr>
          <p:cNvPr id="6" name="Line Callout 2 5"/>
          <p:cNvSpPr/>
          <p:nvPr/>
        </p:nvSpPr>
        <p:spPr>
          <a:xfrm>
            <a:off x="2819400" y="5106630"/>
            <a:ext cx="1600200" cy="1064338"/>
          </a:xfrm>
          <a:prstGeom prst="borderCallout2">
            <a:avLst>
              <a:gd name="adj1" fmla="val 18750"/>
              <a:gd name="adj2" fmla="val -8333"/>
              <a:gd name="adj3" fmla="val -14583"/>
              <a:gd name="adj4" fmla="val -19231"/>
              <a:gd name="adj5" fmla="val -110291"/>
              <a:gd name="adj6" fmla="val 124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F-holes establish “air resonance”</a:t>
            </a:r>
            <a:endParaRPr lang="en-US" dirty="0">
              <a:solidFill>
                <a:sysClr val="windowText" lastClr="000000"/>
              </a:solidFill>
            </a:endParaRPr>
          </a:p>
        </p:txBody>
      </p:sp>
      <p:sp>
        <p:nvSpPr>
          <p:cNvPr id="7" name="Line Callout 2 6"/>
          <p:cNvSpPr/>
          <p:nvPr/>
        </p:nvSpPr>
        <p:spPr>
          <a:xfrm>
            <a:off x="990600" y="3364269"/>
            <a:ext cx="1600200" cy="1064338"/>
          </a:xfrm>
          <a:prstGeom prst="borderCallout2">
            <a:avLst>
              <a:gd name="adj1" fmla="val 30682"/>
              <a:gd name="adj2" fmla="val 105159"/>
              <a:gd name="adj3" fmla="val -11004"/>
              <a:gd name="adj4" fmla="val 132357"/>
              <a:gd name="adj5" fmla="val 23350"/>
              <a:gd name="adj6" fmla="val 1928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Need room for bow</a:t>
            </a:r>
            <a:endParaRPr lang="en-US" dirty="0">
              <a:solidFill>
                <a:sysClr val="windowText" lastClr="000000"/>
              </a:solidFill>
            </a:endParaRPr>
          </a:p>
        </p:txBody>
      </p:sp>
      <p:sp>
        <p:nvSpPr>
          <p:cNvPr id="8" name="Line Callout 2 7"/>
          <p:cNvSpPr/>
          <p:nvPr/>
        </p:nvSpPr>
        <p:spPr>
          <a:xfrm>
            <a:off x="6858000" y="2933720"/>
            <a:ext cx="1524000" cy="2552680"/>
          </a:xfrm>
          <a:prstGeom prst="borderCallout2">
            <a:avLst>
              <a:gd name="adj1" fmla="val 18750"/>
              <a:gd name="adj2" fmla="val -8333"/>
              <a:gd name="adj3" fmla="val 18750"/>
              <a:gd name="adj4" fmla="val -16667"/>
              <a:gd name="adj5" fmla="val 32107"/>
              <a:gd name="adj6" fmla="val -370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 Sides are called “ribs” and move for violin family instruments.  Will be largely stationary for </a:t>
            </a:r>
            <a:r>
              <a:rPr lang="en-US" dirty="0" err="1" smtClean="0">
                <a:solidFill>
                  <a:sysClr val="windowText" lastClr="000000"/>
                </a:solidFill>
              </a:rPr>
              <a:t>Savart</a:t>
            </a:r>
            <a:r>
              <a:rPr lang="en-US" dirty="0" smtClean="0">
                <a:solidFill>
                  <a:sysClr val="windowText" lastClr="000000"/>
                </a:solidFill>
              </a:rPr>
              <a:t>-type cellos.</a:t>
            </a:r>
            <a:endParaRPr lang="en-US" dirty="0">
              <a:solidFill>
                <a:sysClr val="windowText" lastClr="000000"/>
              </a:solidFill>
            </a:endParaRPr>
          </a:p>
        </p:txBody>
      </p:sp>
      <p:sp>
        <p:nvSpPr>
          <p:cNvPr id="9" name="Line Callout 2 8"/>
          <p:cNvSpPr/>
          <p:nvPr/>
        </p:nvSpPr>
        <p:spPr>
          <a:xfrm>
            <a:off x="6731000" y="533400"/>
            <a:ext cx="1651000" cy="914400"/>
          </a:xfrm>
          <a:prstGeom prst="borderCallout2">
            <a:avLst>
              <a:gd name="adj1" fmla="val 18750"/>
              <a:gd name="adj2" fmla="val -8333"/>
              <a:gd name="adj3" fmla="val 83333"/>
              <a:gd name="adj4" fmla="val -84759"/>
              <a:gd name="adj5" fmla="val 249305"/>
              <a:gd name="adj6" fmla="val -53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Fingerboard cannot touch moving belly</a:t>
            </a:r>
            <a:endParaRPr lang="en-US" dirty="0">
              <a:solidFill>
                <a:sysClr val="windowText" lastClr="000000"/>
              </a:solidFill>
            </a:endParaRPr>
          </a:p>
        </p:txBody>
      </p:sp>
    </p:spTree>
    <p:extLst>
      <p:ext uri="{BB962C8B-B14F-4D97-AF65-F5344CB8AC3E}">
        <p14:creationId xmlns:p14="http://schemas.microsoft.com/office/powerpoint/2010/main" val="144639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28750"/>
            <a:ext cx="4890128"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295400"/>
            <a:ext cx="2971800" cy="3785652"/>
          </a:xfrm>
          <a:prstGeom prst="rect">
            <a:avLst/>
          </a:prstGeom>
          <a:noFill/>
        </p:spPr>
        <p:txBody>
          <a:bodyPr wrap="square" rtlCol="0">
            <a:spAutoFit/>
          </a:bodyPr>
          <a:lstStyle/>
          <a:p>
            <a:r>
              <a:rPr lang="en-US" sz="2400" dirty="0" smtClean="0"/>
              <a:t>Attach top and bottom plates using machine screws to </a:t>
            </a:r>
            <a:r>
              <a:rPr lang="en-US" sz="2400" dirty="0" err="1" smtClean="0"/>
              <a:t>facilated</a:t>
            </a:r>
            <a:r>
              <a:rPr lang="en-US" sz="2400" dirty="0" smtClean="0"/>
              <a:t> replacement.  These plates are critical to cello performance and will be the subject of much experimental investigation.</a:t>
            </a:r>
            <a:endParaRPr lang="en-US" sz="2400" dirty="0"/>
          </a:p>
        </p:txBody>
      </p:sp>
    </p:spTree>
    <p:extLst>
      <p:ext uri="{BB962C8B-B14F-4D97-AF65-F5344CB8AC3E}">
        <p14:creationId xmlns:p14="http://schemas.microsoft.com/office/powerpoint/2010/main" val="2447740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563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85800" y="457200"/>
            <a:ext cx="7696200" cy="1846659"/>
          </a:xfrm>
          <a:prstGeom prst="rect">
            <a:avLst/>
          </a:prstGeom>
          <a:noFill/>
        </p:spPr>
        <p:txBody>
          <a:bodyPr wrap="square" rtlCol="0">
            <a:spAutoFit/>
          </a:bodyPr>
          <a:lstStyle/>
          <a:p>
            <a:r>
              <a:rPr lang="en-US" dirty="0" smtClean="0"/>
              <a:t>I explained this research to students in General Education Science courses, and devoted several labs to how one goes about designing a new device.  Some student efforts are shown:</a:t>
            </a:r>
          </a:p>
          <a:p>
            <a:endParaRPr lang="en-US" dirty="0"/>
          </a:p>
          <a:p>
            <a:r>
              <a:rPr lang="en-US" sz="1400" dirty="0" smtClean="0"/>
              <a:t>Purchased 6 guitar worm-gear pegs for approx. $25.  Shown below are (1) proper orientation for the “left” and “right” handed pegs and (2) bore hole diameter (10 mm) and pegboard depth (range is 12.5 mm to 19 mm).</a:t>
            </a:r>
            <a:endParaRPr lang="en-US" sz="1400" dirty="0"/>
          </a:p>
        </p:txBody>
      </p:sp>
      <p:pic>
        <p:nvPicPr>
          <p:cNvPr id="1027" name="Picture 3"/>
          <p:cNvPicPr>
            <a:picLocks noChangeAspect="1" noChangeArrowheads="1"/>
          </p:cNvPicPr>
          <p:nvPr/>
        </p:nvPicPr>
        <p:blipFill>
          <a:blip r:embed="rId2" cstate="print"/>
          <a:srcRect/>
          <a:stretch>
            <a:fillRect/>
          </a:stretch>
        </p:blipFill>
        <p:spPr bwMode="auto">
          <a:xfrm>
            <a:off x="1066800" y="2286000"/>
            <a:ext cx="3771900" cy="2943225"/>
          </a:xfrm>
          <a:prstGeom prst="rect">
            <a:avLst/>
          </a:prstGeom>
          <a:noFill/>
          <a:ln w="9525">
            <a:noFill/>
            <a:miter lim="800000"/>
            <a:headEnd/>
            <a:tailEnd/>
          </a:ln>
          <a:effectLst/>
        </p:spPr>
      </p:pic>
      <p:pic>
        <p:nvPicPr>
          <p:cNvPr id="6" name="Picture 5" descr="Picture1heop.png"/>
          <p:cNvPicPr>
            <a:picLocks noChangeAspect="1"/>
          </p:cNvPicPr>
          <p:nvPr/>
        </p:nvPicPr>
        <p:blipFill>
          <a:blip r:embed="rId3" cstate="print"/>
          <a:stretch>
            <a:fillRect/>
          </a:stretch>
        </p:blipFill>
        <p:spPr>
          <a:xfrm>
            <a:off x="5410200" y="2017895"/>
            <a:ext cx="2670279" cy="41273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10800000">
            <a:off x="3190875" y="2087880"/>
            <a:ext cx="2676525" cy="35433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10800000">
            <a:off x="5867400" y="1742694"/>
            <a:ext cx="2535884" cy="3619500"/>
          </a:xfrm>
          <a:prstGeom prst="rect">
            <a:avLst/>
          </a:prstGeom>
          <a:noFill/>
          <a:ln w="9525">
            <a:noFill/>
            <a:miter lim="800000"/>
            <a:headEnd/>
            <a:tailEnd/>
          </a:ln>
        </p:spPr>
      </p:pic>
      <p:sp>
        <p:nvSpPr>
          <p:cNvPr id="2" name="TextBox 1"/>
          <p:cNvSpPr txBox="1"/>
          <p:nvPr/>
        </p:nvSpPr>
        <p:spPr>
          <a:xfrm>
            <a:off x="762000" y="1219200"/>
            <a:ext cx="6858000" cy="369332"/>
          </a:xfrm>
          <a:prstGeom prst="rect">
            <a:avLst/>
          </a:prstGeom>
          <a:noFill/>
        </p:spPr>
        <p:txBody>
          <a:bodyPr wrap="square" rtlCol="0">
            <a:spAutoFit/>
          </a:bodyPr>
          <a:lstStyle/>
          <a:p>
            <a:r>
              <a:rPr lang="en-US" dirty="0" smtClean="0"/>
              <a:t>Preliminary ideas on making that pesky neck:</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1143000" y="3448099"/>
            <a:ext cx="1592956" cy="2071829"/>
          </a:xfrm>
          <a:prstGeom prst="rect">
            <a:avLst/>
          </a:prstGeom>
          <a:noFill/>
          <a:ln w="9525">
            <a:noFill/>
            <a:miter lim="800000"/>
            <a:headEnd/>
            <a:tailEnd/>
          </a:ln>
          <a:scene3d>
            <a:camera prst="orthographicFront">
              <a:rot lat="0" lon="0" rev="10800000"/>
            </a:camera>
            <a:lightRig rig="threePt" dir="t"/>
          </a:scene3d>
        </p:spPr>
      </p:pic>
      <p:pic>
        <p:nvPicPr>
          <p:cNvPr id="6" name="Picture 5"/>
          <p:cNvPicPr>
            <a:picLocks noChangeAspect="1" noChangeArrowheads="1"/>
          </p:cNvPicPr>
          <p:nvPr/>
        </p:nvPicPr>
        <p:blipFill>
          <a:blip r:embed="rId5" cstate="print"/>
          <a:srcRect/>
          <a:stretch>
            <a:fillRect/>
          </a:stretch>
        </p:blipFill>
        <p:spPr bwMode="auto">
          <a:xfrm>
            <a:off x="755904" y="1842305"/>
            <a:ext cx="2919555" cy="1434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nvSpPr>
        <p:spPr>
          <a:xfrm>
            <a:off x="4267200" y="931108"/>
            <a:ext cx="365760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533400"/>
            <a:ext cx="3048000" cy="707886"/>
          </a:xfrm>
          <a:prstGeom prst="rect">
            <a:avLst/>
          </a:prstGeom>
          <a:noFill/>
        </p:spPr>
        <p:txBody>
          <a:bodyPr wrap="square" rtlCol="0">
            <a:spAutoFit/>
          </a:bodyPr>
          <a:lstStyle/>
          <a:p>
            <a:r>
              <a:rPr lang="en-US" sz="2000" dirty="0" smtClean="0"/>
              <a:t>1.5 x .75 in furring strips</a:t>
            </a:r>
          </a:p>
          <a:p>
            <a:r>
              <a:rPr lang="en-US" sz="2000" dirty="0" smtClean="0"/>
              <a:t>Lengths: 20 in; 6 in; 8 in</a:t>
            </a:r>
            <a:endParaRPr lang="en-US" sz="2000" dirty="0"/>
          </a:p>
        </p:txBody>
      </p:sp>
      <p:sp>
        <p:nvSpPr>
          <p:cNvPr id="6" name="Rectangle 5"/>
          <p:cNvSpPr>
            <a:spLocks/>
          </p:cNvSpPr>
          <p:nvPr/>
        </p:nvSpPr>
        <p:spPr>
          <a:xfrm rot="5400000">
            <a:off x="549641" y="2418749"/>
            <a:ext cx="146304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p:nvSpPr>
        <p:spPr>
          <a:xfrm rot="5400000">
            <a:off x="4109949" y="2418749"/>
            <a:ext cx="109728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spect="1"/>
          </p:cNvSpPr>
          <p:nvPr/>
        </p:nvSpPr>
        <p:spPr>
          <a:xfrm rot="180000">
            <a:off x="1166861" y="1619525"/>
            <a:ext cx="365760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rot="21420000" flipV="1">
            <a:off x="1147673" y="3228649"/>
            <a:ext cx="365760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p:cNvSpPr>
          <p:nvPr/>
        </p:nvSpPr>
        <p:spPr>
          <a:xfrm rot="5400000">
            <a:off x="2807107" y="4992455"/>
            <a:ext cx="1463040" cy="2743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p:cNvSpPr>
          <p:nvPr/>
        </p:nvSpPr>
        <p:spPr>
          <a:xfrm rot="5400000">
            <a:off x="6367415" y="4992455"/>
            <a:ext cx="1097280" cy="2743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rot="180000">
            <a:off x="3424327" y="4193231"/>
            <a:ext cx="3657600" cy="2743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rot="21420000" flipV="1">
            <a:off x="3405139" y="5802355"/>
            <a:ext cx="3657600" cy="2743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p:cNvSpPr>
          <p:nvPr/>
        </p:nvSpPr>
        <p:spPr>
          <a:xfrm rot="5400000">
            <a:off x="2779675" y="5074751"/>
            <a:ext cx="1682496" cy="109728"/>
          </a:xfrm>
          <a:prstGeom prst="rect">
            <a:avLst/>
          </a:prstGeom>
          <a:solidFill>
            <a:srgbClr val="E6B9B8">
              <a:alpha val="25882"/>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p:cNvSpPr>
          <p:nvPr/>
        </p:nvSpPr>
        <p:spPr>
          <a:xfrm rot="180000">
            <a:off x="3680513" y="4359981"/>
            <a:ext cx="3108960" cy="109728"/>
          </a:xfrm>
          <a:prstGeom prst="rect">
            <a:avLst/>
          </a:prstGeom>
          <a:solidFill>
            <a:srgbClr val="E6B9B8">
              <a:alpha val="25882"/>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p:cNvSpPr>
          <p:nvPr/>
        </p:nvSpPr>
        <p:spPr>
          <a:xfrm rot="21420000" flipH="1">
            <a:off x="3669943" y="5799896"/>
            <a:ext cx="3108960" cy="109728"/>
          </a:xfrm>
          <a:prstGeom prst="rect">
            <a:avLst/>
          </a:prstGeom>
          <a:solidFill>
            <a:srgbClr val="E6B9B8">
              <a:alpha val="25882"/>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p:cNvSpPr>
          <p:nvPr/>
        </p:nvSpPr>
        <p:spPr>
          <a:xfrm rot="5400000">
            <a:off x="6128514" y="5074751"/>
            <a:ext cx="1429540" cy="109728"/>
          </a:xfrm>
          <a:prstGeom prst="rect">
            <a:avLst/>
          </a:prstGeom>
          <a:solidFill>
            <a:srgbClr val="E6B9B8">
              <a:alpha val="25882"/>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0" name="TextBox 19"/>
          <p:cNvSpPr txBox="1"/>
          <p:nvPr/>
        </p:nvSpPr>
        <p:spPr>
          <a:xfrm>
            <a:off x="685800" y="4199142"/>
            <a:ext cx="2590800" cy="1661993"/>
          </a:xfrm>
          <a:prstGeom prst="rect">
            <a:avLst/>
          </a:prstGeom>
          <a:noFill/>
        </p:spPr>
        <p:txBody>
          <a:bodyPr wrap="square" rtlCol="0">
            <a:spAutoFit/>
          </a:bodyPr>
          <a:lstStyle/>
          <a:p>
            <a:r>
              <a:rPr lang="en-US" sz="1600" dirty="0" smtClean="0"/>
              <a:t>Ribs are boards 5/8 in thick.  Rip boards 3.5 in wide.  Board lengths:</a:t>
            </a:r>
          </a:p>
          <a:p>
            <a:r>
              <a:rPr lang="en-US" sz="1600" dirty="0" smtClean="0"/>
              <a:t>17 in; 7.25 in; 9.25 in</a:t>
            </a:r>
          </a:p>
          <a:p>
            <a:r>
              <a:rPr lang="en-US" sz="1600" dirty="0" smtClean="0"/>
              <a:t>(</a:t>
            </a:r>
            <a:r>
              <a:rPr lang="en-US" sz="1600" dirty="0" err="1" smtClean="0"/>
              <a:t>avtually</a:t>
            </a:r>
            <a:r>
              <a:rPr lang="en-US" sz="1600" dirty="0" smtClean="0"/>
              <a:t> 9 3/8; 7 3/8)</a:t>
            </a:r>
          </a:p>
          <a:p>
            <a:endParaRPr lang="en-US" dirty="0"/>
          </a:p>
        </p:txBody>
      </p:sp>
      <p:sp>
        <p:nvSpPr>
          <p:cNvPr id="2" name="TextBox 1"/>
          <p:cNvSpPr txBox="1"/>
          <p:nvPr/>
        </p:nvSpPr>
        <p:spPr>
          <a:xfrm>
            <a:off x="6916055" y="1676400"/>
            <a:ext cx="1008745" cy="369332"/>
          </a:xfrm>
          <a:prstGeom prst="rect">
            <a:avLst/>
          </a:prstGeom>
          <a:noFill/>
        </p:spPr>
        <p:txBody>
          <a:bodyPr wrap="square" rtlCol="0">
            <a:spAutoFit/>
          </a:bodyPr>
          <a:lstStyle/>
          <a:p>
            <a:r>
              <a:rPr lang="en-US" dirty="0" smtClean="0"/>
              <a:t>scale 5:1</a:t>
            </a:r>
            <a:endParaRPr lang="en-US" dirty="0"/>
          </a:p>
        </p:txBody>
      </p:sp>
      <p:sp>
        <p:nvSpPr>
          <p:cNvPr id="5" name="TextBox 4"/>
          <p:cNvSpPr txBox="1"/>
          <p:nvPr/>
        </p:nvSpPr>
        <p:spPr>
          <a:xfrm>
            <a:off x="5334000" y="2555909"/>
            <a:ext cx="2514600" cy="1200329"/>
          </a:xfrm>
          <a:prstGeom prst="rect">
            <a:avLst/>
          </a:prstGeom>
          <a:noFill/>
        </p:spPr>
        <p:txBody>
          <a:bodyPr wrap="square" rtlCol="0">
            <a:spAutoFit/>
          </a:bodyPr>
          <a:lstStyle/>
          <a:p>
            <a:r>
              <a:rPr lang="en-US" dirty="0" smtClean="0">
                <a:latin typeface="Baskerville Old Face" pitchFamily="18" charset="0"/>
              </a:rPr>
              <a:t>K. K. later pointed out that we can easily cut these boards so they can fit.</a:t>
            </a:r>
            <a:endParaRPr lang="en-US" dirty="0">
              <a:latin typeface="Baskerville Old Face" pitchFamily="18" charset="0"/>
            </a:endParaRPr>
          </a:p>
        </p:txBody>
      </p:sp>
    </p:spTree>
    <p:extLst>
      <p:ext uri="{BB962C8B-B14F-4D97-AF65-F5344CB8AC3E}">
        <p14:creationId xmlns:p14="http://schemas.microsoft.com/office/powerpoint/2010/main" val="311400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rot="5400000">
            <a:off x="2354580" y="1694688"/>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86200" y="304800"/>
            <a:ext cx="2819400" cy="646331"/>
          </a:xfrm>
          <a:prstGeom prst="rect">
            <a:avLst/>
          </a:prstGeom>
          <a:noFill/>
        </p:spPr>
        <p:txBody>
          <a:bodyPr wrap="square" rtlCol="0">
            <a:spAutoFit/>
          </a:bodyPr>
          <a:lstStyle/>
          <a:p>
            <a:r>
              <a:rPr lang="en-US" dirty="0" smtClean="0"/>
              <a:t>Cedar ribs </a:t>
            </a:r>
          </a:p>
          <a:p>
            <a:r>
              <a:rPr lang="en-US" dirty="0" smtClean="0"/>
              <a:t>1.5 x 8.5 cm</a:t>
            </a:r>
            <a:endParaRPr lang="en-US" dirty="0"/>
          </a:p>
        </p:txBody>
      </p:sp>
      <p:sp>
        <p:nvSpPr>
          <p:cNvPr id="6" name="Rectangle 5"/>
          <p:cNvSpPr>
            <a:spLocks/>
          </p:cNvSpPr>
          <p:nvPr/>
        </p:nvSpPr>
        <p:spPr>
          <a:xfrm>
            <a:off x="2286000" y="1943100"/>
            <a:ext cx="109728" cy="630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p:nvSpPr>
        <p:spPr>
          <a:xfrm rot="5400000">
            <a:off x="2351532" y="2542032"/>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p:cNvSpPr>
          <p:nvPr/>
        </p:nvSpPr>
        <p:spPr>
          <a:xfrm>
            <a:off x="4648200" y="2011680"/>
            <a:ext cx="109728" cy="530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p:cNvSpPr>
          <p:nvPr/>
        </p:nvSpPr>
        <p:spPr>
          <a:xfrm rot="5400000">
            <a:off x="4716780" y="1805940"/>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p:cNvSpPr>
          <p:nvPr/>
        </p:nvSpPr>
        <p:spPr>
          <a:xfrm rot="5400000">
            <a:off x="4716780" y="2476500"/>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1219200" y="1918716"/>
            <a:ext cx="13411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81400" y="1847088"/>
            <a:ext cx="13411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6690360" y="1937004"/>
            <a:ext cx="109728" cy="530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p:cNvSpPr>
          <p:nvPr/>
        </p:nvSpPr>
        <p:spPr>
          <a:xfrm rot="5400000">
            <a:off x="6758940" y="1731264"/>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p:cNvSpPr>
          <p:nvPr/>
        </p:nvSpPr>
        <p:spPr>
          <a:xfrm rot="5400000">
            <a:off x="6758940" y="2401824"/>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623560" y="1748028"/>
            <a:ext cx="13411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6884" y="3048000"/>
            <a:ext cx="2362200" cy="1200329"/>
          </a:xfrm>
          <a:prstGeom prst="rect">
            <a:avLst/>
          </a:prstGeom>
          <a:noFill/>
        </p:spPr>
        <p:txBody>
          <a:bodyPr wrap="square" rtlCol="0">
            <a:spAutoFit/>
          </a:bodyPr>
          <a:lstStyle/>
          <a:p>
            <a:r>
              <a:rPr lang="en-US" dirty="0" smtClean="0"/>
              <a:t>Original plan called for 3.5 inch ribs because furring strips went outside.</a:t>
            </a:r>
            <a:endParaRPr lang="en-US" dirty="0"/>
          </a:p>
        </p:txBody>
      </p:sp>
      <p:sp>
        <p:nvSpPr>
          <p:cNvPr id="20" name="TextBox 19"/>
          <p:cNvSpPr txBox="1"/>
          <p:nvPr/>
        </p:nvSpPr>
        <p:spPr>
          <a:xfrm>
            <a:off x="3521964" y="2971800"/>
            <a:ext cx="2362200" cy="1477328"/>
          </a:xfrm>
          <a:prstGeom prst="rect">
            <a:avLst/>
          </a:prstGeom>
          <a:noFill/>
        </p:spPr>
        <p:txBody>
          <a:bodyPr wrap="square" rtlCol="0">
            <a:spAutoFit/>
          </a:bodyPr>
          <a:lstStyle/>
          <a:p>
            <a:r>
              <a:rPr lang="en-US" dirty="0" smtClean="0"/>
              <a:t>New plan puts furring strips inside, so we want to use the smaller (scrap) ribs 2.9 in wide.</a:t>
            </a:r>
            <a:endParaRPr lang="en-US" dirty="0"/>
          </a:p>
        </p:txBody>
      </p:sp>
      <p:sp>
        <p:nvSpPr>
          <p:cNvPr id="21" name="TextBox 20"/>
          <p:cNvSpPr txBox="1"/>
          <p:nvPr/>
        </p:nvSpPr>
        <p:spPr>
          <a:xfrm>
            <a:off x="6021324" y="2771001"/>
            <a:ext cx="2362200" cy="2308324"/>
          </a:xfrm>
          <a:prstGeom prst="rect">
            <a:avLst/>
          </a:prstGeom>
          <a:noFill/>
        </p:spPr>
        <p:txBody>
          <a:bodyPr wrap="square" rtlCol="0">
            <a:spAutoFit/>
          </a:bodyPr>
          <a:lstStyle/>
          <a:p>
            <a:r>
              <a:rPr lang="en-US" dirty="0" smtClean="0"/>
              <a:t>New idea: use washers (red) to keep plates off ribs and enhance buzz.</a:t>
            </a:r>
          </a:p>
          <a:p>
            <a:endParaRPr lang="en-US" dirty="0"/>
          </a:p>
          <a:p>
            <a:r>
              <a:rPr lang="en-US" dirty="0" smtClean="0"/>
              <a:t>The air gap will be part of the equation.  The extra plate freedom might enhance sound.</a:t>
            </a:r>
            <a:endParaRPr lang="en-US" dirty="0"/>
          </a:p>
        </p:txBody>
      </p:sp>
      <p:sp>
        <p:nvSpPr>
          <p:cNvPr id="24" name="Line Callout 1 23"/>
          <p:cNvSpPr/>
          <p:nvPr/>
        </p:nvSpPr>
        <p:spPr>
          <a:xfrm>
            <a:off x="1891284" y="646331"/>
            <a:ext cx="1447800" cy="609600"/>
          </a:xfrm>
          <a:prstGeom prst="borderCallout1">
            <a:avLst>
              <a:gd name="adj1" fmla="val 99750"/>
              <a:gd name="adj2" fmla="val 38354"/>
              <a:gd name="adj3" fmla="val 177500"/>
              <a:gd name="adj4" fmla="val 3662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1.5x.75 in furring strip</a:t>
            </a:r>
          </a:p>
        </p:txBody>
      </p:sp>
      <p:sp>
        <p:nvSpPr>
          <p:cNvPr id="25" name="Line Callout 1 24"/>
          <p:cNvSpPr/>
          <p:nvPr/>
        </p:nvSpPr>
        <p:spPr>
          <a:xfrm>
            <a:off x="495300" y="2138172"/>
            <a:ext cx="1447800" cy="833628"/>
          </a:xfrm>
          <a:prstGeom prst="borderCallout1">
            <a:avLst>
              <a:gd name="adj1" fmla="val 35750"/>
              <a:gd name="adj2" fmla="val 101091"/>
              <a:gd name="adj3" fmla="val 8500"/>
              <a:gd name="adj4" fmla="val 122095"/>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Cedar </a:t>
            </a:r>
            <a:r>
              <a:rPr lang="en-US" dirty="0" smtClean="0">
                <a:solidFill>
                  <a:schemeClr val="tx1"/>
                </a:solidFill>
              </a:rPr>
              <a:t>rib 3/8 in thick</a:t>
            </a:r>
            <a:endParaRPr lang="en-US" dirty="0">
              <a:solidFill>
                <a:schemeClr val="tx1"/>
              </a:solidFill>
            </a:endParaRPr>
          </a:p>
        </p:txBody>
      </p:sp>
      <p:sp>
        <p:nvSpPr>
          <p:cNvPr id="26" name="Rectangle 25"/>
          <p:cNvSpPr>
            <a:spLocks/>
          </p:cNvSpPr>
          <p:nvPr/>
        </p:nvSpPr>
        <p:spPr>
          <a:xfrm rot="5400000">
            <a:off x="7700772" y="1549908"/>
            <a:ext cx="381000" cy="1304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7086600" y="1876044"/>
            <a:ext cx="14538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124444" y="1485392"/>
            <a:ext cx="295656" cy="1219200"/>
          </a:xfrm>
          <a:custGeom>
            <a:avLst/>
            <a:gdLst>
              <a:gd name="connsiteX0" fmla="*/ 601980 w 1158240"/>
              <a:gd name="connsiteY0" fmla="*/ 393700 h 1386840"/>
              <a:gd name="connsiteX1" fmla="*/ 787400 w 1158240"/>
              <a:gd name="connsiteY1" fmla="*/ 452120 h 1386840"/>
              <a:gd name="connsiteX2" fmla="*/ 591820 w 1158240"/>
              <a:gd name="connsiteY2" fmla="*/ 525780 h 1386840"/>
              <a:gd name="connsiteX3" fmla="*/ 802640 w 1158240"/>
              <a:gd name="connsiteY3" fmla="*/ 612140 h 1386840"/>
              <a:gd name="connsiteX4" fmla="*/ 589280 w 1158240"/>
              <a:gd name="connsiteY4" fmla="*/ 675640 h 1386840"/>
              <a:gd name="connsiteX5" fmla="*/ 787400 w 1158240"/>
              <a:gd name="connsiteY5" fmla="*/ 782320 h 1386840"/>
              <a:gd name="connsiteX6" fmla="*/ 594360 w 1158240"/>
              <a:gd name="connsiteY6" fmla="*/ 866140 h 1386840"/>
              <a:gd name="connsiteX7" fmla="*/ 800100 w 1158240"/>
              <a:gd name="connsiteY7" fmla="*/ 949960 h 1386840"/>
              <a:gd name="connsiteX8" fmla="*/ 589280 w 1158240"/>
              <a:gd name="connsiteY8" fmla="*/ 1054100 h 1386840"/>
              <a:gd name="connsiteX9" fmla="*/ 774700 w 1158240"/>
              <a:gd name="connsiteY9" fmla="*/ 1155700 h 1386840"/>
              <a:gd name="connsiteX10" fmla="*/ 563880 w 1158240"/>
              <a:gd name="connsiteY10" fmla="*/ 1267460 h 1386840"/>
              <a:gd name="connsiteX11" fmla="*/ 744220 w 1158240"/>
              <a:gd name="connsiteY11" fmla="*/ 1376680 h 1386840"/>
              <a:gd name="connsiteX12" fmla="*/ 104140 w 1158240"/>
              <a:gd name="connsiteY12" fmla="*/ 1386840 h 1386840"/>
              <a:gd name="connsiteX13" fmla="*/ 312420 w 1158240"/>
              <a:gd name="connsiteY13" fmla="*/ 1275080 h 1386840"/>
              <a:gd name="connsiteX14" fmla="*/ 114300 w 1158240"/>
              <a:gd name="connsiteY14" fmla="*/ 1107440 h 1386840"/>
              <a:gd name="connsiteX15" fmla="*/ 350520 w 1158240"/>
              <a:gd name="connsiteY15" fmla="*/ 1059180 h 1386840"/>
              <a:gd name="connsiteX16" fmla="*/ 157480 w 1158240"/>
              <a:gd name="connsiteY16" fmla="*/ 873760 h 1386840"/>
              <a:gd name="connsiteX17" fmla="*/ 391160 w 1158240"/>
              <a:gd name="connsiteY17" fmla="*/ 830580 h 1386840"/>
              <a:gd name="connsiteX18" fmla="*/ 180340 w 1158240"/>
              <a:gd name="connsiteY18" fmla="*/ 703580 h 1386840"/>
              <a:gd name="connsiteX19" fmla="*/ 414020 w 1158240"/>
              <a:gd name="connsiteY19" fmla="*/ 655320 h 1386840"/>
              <a:gd name="connsiteX20" fmla="*/ 210820 w 1158240"/>
              <a:gd name="connsiteY20" fmla="*/ 535940 h 1386840"/>
              <a:gd name="connsiteX21" fmla="*/ 436880 w 1158240"/>
              <a:gd name="connsiteY21" fmla="*/ 497840 h 1386840"/>
              <a:gd name="connsiteX22" fmla="*/ 259080 w 1158240"/>
              <a:gd name="connsiteY22" fmla="*/ 401320 h 1386840"/>
              <a:gd name="connsiteX23" fmla="*/ 485140 w 1158240"/>
              <a:gd name="connsiteY23" fmla="*/ 375920 h 1386840"/>
              <a:gd name="connsiteX24" fmla="*/ 238760 w 1158240"/>
              <a:gd name="connsiteY24" fmla="*/ 289560 h 1386840"/>
              <a:gd name="connsiteX25" fmla="*/ 0 w 1158240"/>
              <a:gd name="connsiteY25" fmla="*/ 292100 h 1386840"/>
              <a:gd name="connsiteX26" fmla="*/ 0 w 1158240"/>
              <a:gd name="connsiteY26" fmla="*/ 10160 h 1386840"/>
              <a:gd name="connsiteX27" fmla="*/ 1145540 w 1158240"/>
              <a:gd name="connsiteY27" fmla="*/ 0 h 1386840"/>
              <a:gd name="connsiteX28" fmla="*/ 1158240 w 1158240"/>
              <a:gd name="connsiteY28" fmla="*/ 281940 h 1386840"/>
              <a:gd name="connsiteX29" fmla="*/ 746760 w 1158240"/>
              <a:gd name="connsiteY29" fmla="*/ 274320 h 1386840"/>
              <a:gd name="connsiteX30" fmla="*/ 601980 w 1158240"/>
              <a:gd name="connsiteY30" fmla="*/ 393700 h 13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8240" h="1386840">
                <a:moveTo>
                  <a:pt x="601980" y="393700"/>
                </a:moveTo>
                <a:lnTo>
                  <a:pt x="787400" y="452120"/>
                </a:lnTo>
                <a:lnTo>
                  <a:pt x="591820" y="525780"/>
                </a:lnTo>
                <a:lnTo>
                  <a:pt x="802640" y="612140"/>
                </a:lnTo>
                <a:lnTo>
                  <a:pt x="589280" y="675640"/>
                </a:lnTo>
                <a:lnTo>
                  <a:pt x="787400" y="782320"/>
                </a:lnTo>
                <a:lnTo>
                  <a:pt x="594360" y="866140"/>
                </a:lnTo>
                <a:lnTo>
                  <a:pt x="800100" y="949960"/>
                </a:lnTo>
                <a:lnTo>
                  <a:pt x="589280" y="1054100"/>
                </a:lnTo>
                <a:lnTo>
                  <a:pt x="774700" y="1155700"/>
                </a:lnTo>
                <a:lnTo>
                  <a:pt x="563880" y="1267460"/>
                </a:lnTo>
                <a:lnTo>
                  <a:pt x="744220" y="1376680"/>
                </a:lnTo>
                <a:lnTo>
                  <a:pt x="104140" y="1386840"/>
                </a:lnTo>
                <a:lnTo>
                  <a:pt x="312420" y="1275080"/>
                </a:lnTo>
                <a:lnTo>
                  <a:pt x="114300" y="1107440"/>
                </a:lnTo>
                <a:lnTo>
                  <a:pt x="350520" y="1059180"/>
                </a:lnTo>
                <a:lnTo>
                  <a:pt x="157480" y="873760"/>
                </a:lnTo>
                <a:lnTo>
                  <a:pt x="391160" y="830580"/>
                </a:lnTo>
                <a:lnTo>
                  <a:pt x="180340" y="703580"/>
                </a:lnTo>
                <a:lnTo>
                  <a:pt x="414020" y="655320"/>
                </a:lnTo>
                <a:lnTo>
                  <a:pt x="210820" y="535940"/>
                </a:lnTo>
                <a:lnTo>
                  <a:pt x="436880" y="497840"/>
                </a:lnTo>
                <a:lnTo>
                  <a:pt x="259080" y="401320"/>
                </a:lnTo>
                <a:lnTo>
                  <a:pt x="485140" y="375920"/>
                </a:lnTo>
                <a:lnTo>
                  <a:pt x="238760" y="289560"/>
                </a:lnTo>
                <a:lnTo>
                  <a:pt x="0" y="292100"/>
                </a:lnTo>
                <a:lnTo>
                  <a:pt x="0" y="10160"/>
                </a:lnTo>
                <a:lnTo>
                  <a:pt x="1145540" y="0"/>
                </a:lnTo>
                <a:lnTo>
                  <a:pt x="1158240" y="281940"/>
                </a:lnTo>
                <a:lnTo>
                  <a:pt x="746760" y="274320"/>
                </a:lnTo>
                <a:lnTo>
                  <a:pt x="601980" y="393700"/>
                </a:ln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866414" y="1600200"/>
            <a:ext cx="76866" cy="457200"/>
          </a:xfrm>
          <a:custGeom>
            <a:avLst/>
            <a:gdLst>
              <a:gd name="connsiteX0" fmla="*/ 601980 w 1158240"/>
              <a:gd name="connsiteY0" fmla="*/ 393700 h 1386840"/>
              <a:gd name="connsiteX1" fmla="*/ 787400 w 1158240"/>
              <a:gd name="connsiteY1" fmla="*/ 452120 h 1386840"/>
              <a:gd name="connsiteX2" fmla="*/ 591820 w 1158240"/>
              <a:gd name="connsiteY2" fmla="*/ 525780 h 1386840"/>
              <a:gd name="connsiteX3" fmla="*/ 802640 w 1158240"/>
              <a:gd name="connsiteY3" fmla="*/ 612140 h 1386840"/>
              <a:gd name="connsiteX4" fmla="*/ 589280 w 1158240"/>
              <a:gd name="connsiteY4" fmla="*/ 675640 h 1386840"/>
              <a:gd name="connsiteX5" fmla="*/ 787400 w 1158240"/>
              <a:gd name="connsiteY5" fmla="*/ 782320 h 1386840"/>
              <a:gd name="connsiteX6" fmla="*/ 594360 w 1158240"/>
              <a:gd name="connsiteY6" fmla="*/ 866140 h 1386840"/>
              <a:gd name="connsiteX7" fmla="*/ 800100 w 1158240"/>
              <a:gd name="connsiteY7" fmla="*/ 949960 h 1386840"/>
              <a:gd name="connsiteX8" fmla="*/ 589280 w 1158240"/>
              <a:gd name="connsiteY8" fmla="*/ 1054100 h 1386840"/>
              <a:gd name="connsiteX9" fmla="*/ 774700 w 1158240"/>
              <a:gd name="connsiteY9" fmla="*/ 1155700 h 1386840"/>
              <a:gd name="connsiteX10" fmla="*/ 563880 w 1158240"/>
              <a:gd name="connsiteY10" fmla="*/ 1267460 h 1386840"/>
              <a:gd name="connsiteX11" fmla="*/ 744220 w 1158240"/>
              <a:gd name="connsiteY11" fmla="*/ 1376680 h 1386840"/>
              <a:gd name="connsiteX12" fmla="*/ 104140 w 1158240"/>
              <a:gd name="connsiteY12" fmla="*/ 1386840 h 1386840"/>
              <a:gd name="connsiteX13" fmla="*/ 312420 w 1158240"/>
              <a:gd name="connsiteY13" fmla="*/ 1275080 h 1386840"/>
              <a:gd name="connsiteX14" fmla="*/ 114300 w 1158240"/>
              <a:gd name="connsiteY14" fmla="*/ 1107440 h 1386840"/>
              <a:gd name="connsiteX15" fmla="*/ 350520 w 1158240"/>
              <a:gd name="connsiteY15" fmla="*/ 1059180 h 1386840"/>
              <a:gd name="connsiteX16" fmla="*/ 157480 w 1158240"/>
              <a:gd name="connsiteY16" fmla="*/ 873760 h 1386840"/>
              <a:gd name="connsiteX17" fmla="*/ 391160 w 1158240"/>
              <a:gd name="connsiteY17" fmla="*/ 830580 h 1386840"/>
              <a:gd name="connsiteX18" fmla="*/ 180340 w 1158240"/>
              <a:gd name="connsiteY18" fmla="*/ 703580 h 1386840"/>
              <a:gd name="connsiteX19" fmla="*/ 414020 w 1158240"/>
              <a:gd name="connsiteY19" fmla="*/ 655320 h 1386840"/>
              <a:gd name="connsiteX20" fmla="*/ 210820 w 1158240"/>
              <a:gd name="connsiteY20" fmla="*/ 535940 h 1386840"/>
              <a:gd name="connsiteX21" fmla="*/ 436880 w 1158240"/>
              <a:gd name="connsiteY21" fmla="*/ 497840 h 1386840"/>
              <a:gd name="connsiteX22" fmla="*/ 259080 w 1158240"/>
              <a:gd name="connsiteY22" fmla="*/ 401320 h 1386840"/>
              <a:gd name="connsiteX23" fmla="*/ 485140 w 1158240"/>
              <a:gd name="connsiteY23" fmla="*/ 375920 h 1386840"/>
              <a:gd name="connsiteX24" fmla="*/ 238760 w 1158240"/>
              <a:gd name="connsiteY24" fmla="*/ 289560 h 1386840"/>
              <a:gd name="connsiteX25" fmla="*/ 0 w 1158240"/>
              <a:gd name="connsiteY25" fmla="*/ 292100 h 1386840"/>
              <a:gd name="connsiteX26" fmla="*/ 0 w 1158240"/>
              <a:gd name="connsiteY26" fmla="*/ 10160 h 1386840"/>
              <a:gd name="connsiteX27" fmla="*/ 1145540 w 1158240"/>
              <a:gd name="connsiteY27" fmla="*/ 0 h 1386840"/>
              <a:gd name="connsiteX28" fmla="*/ 1158240 w 1158240"/>
              <a:gd name="connsiteY28" fmla="*/ 281940 h 1386840"/>
              <a:gd name="connsiteX29" fmla="*/ 746760 w 1158240"/>
              <a:gd name="connsiteY29" fmla="*/ 274320 h 1386840"/>
              <a:gd name="connsiteX30" fmla="*/ 601980 w 1158240"/>
              <a:gd name="connsiteY30" fmla="*/ 393700 h 13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8240" h="1386840">
                <a:moveTo>
                  <a:pt x="601980" y="393700"/>
                </a:moveTo>
                <a:lnTo>
                  <a:pt x="787400" y="452120"/>
                </a:lnTo>
                <a:lnTo>
                  <a:pt x="591820" y="525780"/>
                </a:lnTo>
                <a:lnTo>
                  <a:pt x="802640" y="612140"/>
                </a:lnTo>
                <a:lnTo>
                  <a:pt x="589280" y="675640"/>
                </a:lnTo>
                <a:lnTo>
                  <a:pt x="787400" y="782320"/>
                </a:lnTo>
                <a:lnTo>
                  <a:pt x="594360" y="866140"/>
                </a:lnTo>
                <a:lnTo>
                  <a:pt x="800100" y="949960"/>
                </a:lnTo>
                <a:lnTo>
                  <a:pt x="589280" y="1054100"/>
                </a:lnTo>
                <a:lnTo>
                  <a:pt x="774700" y="1155700"/>
                </a:lnTo>
                <a:lnTo>
                  <a:pt x="563880" y="1267460"/>
                </a:lnTo>
                <a:lnTo>
                  <a:pt x="744220" y="1376680"/>
                </a:lnTo>
                <a:lnTo>
                  <a:pt x="104140" y="1386840"/>
                </a:lnTo>
                <a:lnTo>
                  <a:pt x="312420" y="1275080"/>
                </a:lnTo>
                <a:lnTo>
                  <a:pt x="114300" y="1107440"/>
                </a:lnTo>
                <a:lnTo>
                  <a:pt x="350520" y="1059180"/>
                </a:lnTo>
                <a:lnTo>
                  <a:pt x="157480" y="873760"/>
                </a:lnTo>
                <a:lnTo>
                  <a:pt x="391160" y="830580"/>
                </a:lnTo>
                <a:lnTo>
                  <a:pt x="180340" y="703580"/>
                </a:lnTo>
                <a:lnTo>
                  <a:pt x="414020" y="655320"/>
                </a:lnTo>
                <a:lnTo>
                  <a:pt x="210820" y="535940"/>
                </a:lnTo>
                <a:lnTo>
                  <a:pt x="436880" y="497840"/>
                </a:lnTo>
                <a:lnTo>
                  <a:pt x="259080" y="401320"/>
                </a:lnTo>
                <a:lnTo>
                  <a:pt x="485140" y="375920"/>
                </a:lnTo>
                <a:lnTo>
                  <a:pt x="238760" y="289560"/>
                </a:lnTo>
                <a:lnTo>
                  <a:pt x="0" y="292100"/>
                </a:lnTo>
                <a:lnTo>
                  <a:pt x="0" y="10160"/>
                </a:lnTo>
                <a:lnTo>
                  <a:pt x="1145540" y="0"/>
                </a:lnTo>
                <a:lnTo>
                  <a:pt x="1158240" y="281940"/>
                </a:lnTo>
                <a:lnTo>
                  <a:pt x="746760" y="274320"/>
                </a:lnTo>
                <a:lnTo>
                  <a:pt x="601980" y="393700"/>
                </a:ln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847204" y="1988820"/>
            <a:ext cx="112776"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7991856" y="2442972"/>
            <a:ext cx="5425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103203" y="2496312"/>
            <a:ext cx="289465" cy="11734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6814598" y="19558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01000" y="1955800"/>
            <a:ext cx="5425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001000" y="1799844"/>
            <a:ext cx="5394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827805" y="1719580"/>
            <a:ext cx="1546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27520" y="1775968"/>
            <a:ext cx="1546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p:cNvSpPr>
          <p:nvPr/>
        </p:nvSpPr>
        <p:spPr>
          <a:xfrm>
            <a:off x="7239000" y="2392680"/>
            <a:ext cx="304800" cy="265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7140127" y="2587369"/>
            <a:ext cx="487747" cy="204314"/>
          </a:xfrm>
          <a:custGeom>
            <a:avLst/>
            <a:gdLst>
              <a:gd name="connsiteX0" fmla="*/ 48073 w 487747"/>
              <a:gd name="connsiteY0" fmla="*/ 87251 h 204314"/>
              <a:gd name="connsiteX1" fmla="*/ 180153 w 487747"/>
              <a:gd name="connsiteY1" fmla="*/ 891 h 204314"/>
              <a:gd name="connsiteX2" fmla="*/ 317313 w 487747"/>
              <a:gd name="connsiteY2" fmla="*/ 41531 h 204314"/>
              <a:gd name="connsiteX3" fmla="*/ 449393 w 487747"/>
              <a:gd name="connsiteY3" fmla="*/ 28831 h 204314"/>
              <a:gd name="connsiteX4" fmla="*/ 451933 w 487747"/>
              <a:gd name="connsiteY4" fmla="*/ 183771 h 204314"/>
              <a:gd name="connsiteX5" fmla="*/ 30293 w 487747"/>
              <a:gd name="connsiteY5" fmla="*/ 191391 h 204314"/>
              <a:gd name="connsiteX6" fmla="*/ 48073 w 487747"/>
              <a:gd name="connsiteY6" fmla="*/ 87251 h 20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47" h="204314">
                <a:moveTo>
                  <a:pt x="48073" y="87251"/>
                </a:moveTo>
                <a:cubicBezTo>
                  <a:pt x="73050" y="55501"/>
                  <a:pt x="135280" y="8511"/>
                  <a:pt x="180153" y="891"/>
                </a:cubicBezTo>
                <a:cubicBezTo>
                  <a:pt x="225026" y="-6729"/>
                  <a:pt x="272440" y="36874"/>
                  <a:pt x="317313" y="41531"/>
                </a:cubicBezTo>
                <a:cubicBezTo>
                  <a:pt x="362186" y="46188"/>
                  <a:pt x="426956" y="5124"/>
                  <a:pt x="449393" y="28831"/>
                </a:cubicBezTo>
                <a:cubicBezTo>
                  <a:pt x="471830" y="52538"/>
                  <a:pt x="521783" y="156678"/>
                  <a:pt x="451933" y="183771"/>
                </a:cubicBezTo>
                <a:cubicBezTo>
                  <a:pt x="382083" y="210864"/>
                  <a:pt x="96333" y="208748"/>
                  <a:pt x="30293" y="191391"/>
                </a:cubicBezTo>
                <a:cubicBezTo>
                  <a:pt x="-35747" y="174034"/>
                  <a:pt x="23096" y="119001"/>
                  <a:pt x="48073" y="8725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7010400" y="1730150"/>
            <a:ext cx="129727" cy="204314"/>
          </a:xfrm>
          <a:custGeom>
            <a:avLst/>
            <a:gdLst>
              <a:gd name="connsiteX0" fmla="*/ 48073 w 487747"/>
              <a:gd name="connsiteY0" fmla="*/ 87251 h 204314"/>
              <a:gd name="connsiteX1" fmla="*/ 180153 w 487747"/>
              <a:gd name="connsiteY1" fmla="*/ 891 h 204314"/>
              <a:gd name="connsiteX2" fmla="*/ 317313 w 487747"/>
              <a:gd name="connsiteY2" fmla="*/ 41531 h 204314"/>
              <a:gd name="connsiteX3" fmla="*/ 449393 w 487747"/>
              <a:gd name="connsiteY3" fmla="*/ 28831 h 204314"/>
              <a:gd name="connsiteX4" fmla="*/ 451933 w 487747"/>
              <a:gd name="connsiteY4" fmla="*/ 183771 h 204314"/>
              <a:gd name="connsiteX5" fmla="*/ 30293 w 487747"/>
              <a:gd name="connsiteY5" fmla="*/ 191391 h 204314"/>
              <a:gd name="connsiteX6" fmla="*/ 48073 w 487747"/>
              <a:gd name="connsiteY6" fmla="*/ 87251 h 20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47" h="204314">
                <a:moveTo>
                  <a:pt x="48073" y="87251"/>
                </a:moveTo>
                <a:cubicBezTo>
                  <a:pt x="73050" y="55501"/>
                  <a:pt x="135280" y="8511"/>
                  <a:pt x="180153" y="891"/>
                </a:cubicBezTo>
                <a:cubicBezTo>
                  <a:pt x="225026" y="-6729"/>
                  <a:pt x="272440" y="36874"/>
                  <a:pt x="317313" y="41531"/>
                </a:cubicBezTo>
                <a:cubicBezTo>
                  <a:pt x="362186" y="46188"/>
                  <a:pt x="426956" y="5124"/>
                  <a:pt x="449393" y="28831"/>
                </a:cubicBezTo>
                <a:cubicBezTo>
                  <a:pt x="471830" y="52538"/>
                  <a:pt x="521783" y="156678"/>
                  <a:pt x="451933" y="183771"/>
                </a:cubicBezTo>
                <a:cubicBezTo>
                  <a:pt x="382083" y="210864"/>
                  <a:pt x="96333" y="208748"/>
                  <a:pt x="30293" y="191391"/>
                </a:cubicBezTo>
                <a:cubicBezTo>
                  <a:pt x="-35747" y="174034"/>
                  <a:pt x="23096" y="119001"/>
                  <a:pt x="48073" y="8725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18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95400" y="1143000"/>
            <a:ext cx="6247793" cy="4392369"/>
            <a:chOff x="1009249" y="617758"/>
            <a:chExt cx="7250418" cy="5097242"/>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37" t="14993" r="1399" b="19123"/>
            <a:stretch/>
          </p:blipFill>
          <p:spPr bwMode="auto">
            <a:xfrm rot="5400000">
              <a:off x="2232011" y="357662"/>
              <a:ext cx="953454" cy="336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590800" y="1066800"/>
              <a:ext cx="1342817" cy="381000"/>
              <a:chOff x="4694074" y="1973879"/>
              <a:chExt cx="858349" cy="243541"/>
            </a:xfrm>
          </p:grpSpPr>
          <p:sp>
            <p:nvSpPr>
              <p:cNvPr id="5" name="Freeform 4"/>
              <p:cNvSpPr/>
              <p:nvPr/>
            </p:nvSpPr>
            <p:spPr>
              <a:xfrm>
                <a:off x="4694074" y="2057400"/>
                <a:ext cx="850900" cy="160020"/>
              </a:xfrm>
              <a:custGeom>
                <a:avLst/>
                <a:gdLst>
                  <a:gd name="connsiteX0" fmla="*/ 0 w 850900"/>
                  <a:gd name="connsiteY0" fmla="*/ 0 h 160020"/>
                  <a:gd name="connsiteX1" fmla="*/ 850900 w 850900"/>
                  <a:gd name="connsiteY1" fmla="*/ 160020 h 160020"/>
                </a:gdLst>
                <a:ahLst/>
                <a:cxnLst>
                  <a:cxn ang="0">
                    <a:pos x="connsiteX0" y="connsiteY0"/>
                  </a:cxn>
                  <a:cxn ang="0">
                    <a:pos x="connsiteX1" y="connsiteY1"/>
                  </a:cxn>
                </a:cxnLst>
                <a:rect l="l" t="t" r="r" b="b"/>
                <a:pathLst>
                  <a:path w="850900" h="160020">
                    <a:moveTo>
                      <a:pt x="0" y="0"/>
                    </a:moveTo>
                    <a:lnTo>
                      <a:pt x="850900" y="1600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660000">
                <a:off x="4701523" y="1973879"/>
                <a:ext cx="850900" cy="160020"/>
              </a:xfrm>
              <a:custGeom>
                <a:avLst/>
                <a:gdLst>
                  <a:gd name="connsiteX0" fmla="*/ 0 w 850900"/>
                  <a:gd name="connsiteY0" fmla="*/ 0 h 160020"/>
                  <a:gd name="connsiteX1" fmla="*/ 850900 w 850900"/>
                  <a:gd name="connsiteY1" fmla="*/ 160020 h 160020"/>
                </a:gdLst>
                <a:ahLst/>
                <a:cxnLst>
                  <a:cxn ang="0">
                    <a:pos x="connsiteX0" y="connsiteY0"/>
                  </a:cxn>
                  <a:cxn ang="0">
                    <a:pos x="connsiteX1" y="connsiteY1"/>
                  </a:cxn>
                </a:cxnLst>
                <a:rect l="l" t="t" r="r" b="b"/>
                <a:pathLst>
                  <a:path w="850900" h="160020">
                    <a:moveTo>
                      <a:pt x="0" y="0"/>
                    </a:moveTo>
                    <a:lnTo>
                      <a:pt x="850900" y="1600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438400" y="617758"/>
              <a:ext cx="3276600" cy="369332"/>
            </a:xfrm>
            <a:prstGeom prst="rect">
              <a:avLst/>
            </a:prstGeom>
            <a:noFill/>
          </p:spPr>
          <p:txBody>
            <a:bodyPr wrap="square" rtlCol="0">
              <a:spAutoFit/>
            </a:bodyPr>
            <a:lstStyle/>
            <a:p>
              <a:r>
                <a:rPr lang="en-US" dirty="0" smtClean="0"/>
                <a:t>11 degree fingerboard angle</a:t>
              </a:r>
              <a:endParaRPr lang="en-US" dirty="0"/>
            </a:p>
          </p:txBody>
        </p:sp>
        <p:grpSp>
          <p:nvGrpSpPr>
            <p:cNvPr id="4" name="Group 3"/>
            <p:cNvGrpSpPr/>
            <p:nvPr/>
          </p:nvGrpSpPr>
          <p:grpSpPr>
            <a:xfrm>
              <a:off x="1009249" y="3935058"/>
              <a:ext cx="2858301" cy="1779942"/>
              <a:chOff x="2133600" y="3554058"/>
              <a:chExt cx="1341120" cy="835152"/>
            </a:xfrm>
          </p:grpSpPr>
          <p:sp>
            <p:nvSpPr>
              <p:cNvPr id="9" name="Rectangle 8"/>
              <p:cNvSpPr>
                <a:spLocks/>
              </p:cNvSpPr>
              <p:nvPr/>
            </p:nvSpPr>
            <p:spPr>
              <a:xfrm>
                <a:off x="3200400" y="3718650"/>
                <a:ext cx="109728" cy="530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p:cNvSpPr>
              <p:nvPr/>
            </p:nvSpPr>
            <p:spPr>
              <a:xfrm rot="5400000">
                <a:off x="3268980" y="3512910"/>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p:cNvSpPr>
              <p:nvPr/>
            </p:nvSpPr>
            <p:spPr>
              <a:xfrm rot="5400000">
                <a:off x="3268980" y="4183470"/>
                <a:ext cx="137160" cy="274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2133600" y="3554058"/>
                <a:ext cx="134112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Freeform 12"/>
            <p:cNvSpPr/>
            <p:nvPr/>
          </p:nvSpPr>
          <p:spPr>
            <a:xfrm>
              <a:off x="3572436" y="3673775"/>
              <a:ext cx="1229026" cy="1407459"/>
            </a:xfrm>
            <a:custGeom>
              <a:avLst/>
              <a:gdLst>
                <a:gd name="connsiteX0" fmla="*/ 1228165 w 1228165"/>
                <a:gd name="connsiteY0" fmla="*/ 1407459 h 1407459"/>
                <a:gd name="connsiteX1" fmla="*/ 1219200 w 1228165"/>
                <a:gd name="connsiteY1" fmla="*/ 188259 h 1407459"/>
                <a:gd name="connsiteX2" fmla="*/ 331694 w 1228165"/>
                <a:gd name="connsiteY2" fmla="*/ 0 h 1407459"/>
                <a:gd name="connsiteX3" fmla="*/ 331694 w 1228165"/>
                <a:gd name="connsiteY3" fmla="*/ 645459 h 1407459"/>
                <a:gd name="connsiteX4" fmla="*/ 8965 w 1228165"/>
                <a:gd name="connsiteY4" fmla="*/ 645459 h 1407459"/>
                <a:gd name="connsiteX5" fmla="*/ 0 w 1228165"/>
                <a:gd name="connsiteY5" fmla="*/ 1362635 h 1407459"/>
                <a:gd name="connsiteX6" fmla="*/ 1228165 w 1228165"/>
                <a:gd name="connsiteY6" fmla="*/ 1407459 h 1407459"/>
                <a:gd name="connsiteX0" fmla="*/ 1228165 w 1229026"/>
                <a:gd name="connsiteY0" fmla="*/ 1407459 h 1407459"/>
                <a:gd name="connsiteX1" fmla="*/ 1228164 w 1229026"/>
                <a:gd name="connsiteY1" fmla="*/ 152400 h 1407459"/>
                <a:gd name="connsiteX2" fmla="*/ 331694 w 1229026"/>
                <a:gd name="connsiteY2" fmla="*/ 0 h 1407459"/>
                <a:gd name="connsiteX3" fmla="*/ 331694 w 1229026"/>
                <a:gd name="connsiteY3" fmla="*/ 645459 h 1407459"/>
                <a:gd name="connsiteX4" fmla="*/ 8965 w 1229026"/>
                <a:gd name="connsiteY4" fmla="*/ 645459 h 1407459"/>
                <a:gd name="connsiteX5" fmla="*/ 0 w 1229026"/>
                <a:gd name="connsiteY5" fmla="*/ 1362635 h 1407459"/>
                <a:gd name="connsiteX6" fmla="*/ 1228165 w 1229026"/>
                <a:gd name="connsiteY6" fmla="*/ 1407459 h 140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026" h="1407459">
                  <a:moveTo>
                    <a:pt x="1228165" y="1407459"/>
                  </a:moveTo>
                  <a:cubicBezTo>
                    <a:pt x="1225177" y="1001059"/>
                    <a:pt x="1231152" y="558800"/>
                    <a:pt x="1228164" y="152400"/>
                  </a:cubicBezTo>
                  <a:lnTo>
                    <a:pt x="331694" y="0"/>
                  </a:lnTo>
                  <a:lnTo>
                    <a:pt x="331694" y="645459"/>
                  </a:lnTo>
                  <a:lnTo>
                    <a:pt x="8965" y="645459"/>
                  </a:lnTo>
                  <a:lnTo>
                    <a:pt x="0" y="1362635"/>
                  </a:lnTo>
                  <a:lnTo>
                    <a:pt x="1228165" y="1407459"/>
                  </a:lnTo>
                  <a:close/>
                </a:path>
              </a:pathLst>
            </a:cu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34357" y="3605606"/>
              <a:ext cx="4625310" cy="381000"/>
            </a:xfrm>
            <a:prstGeom prst="rect">
              <a:avLst/>
            </a:prstGeom>
            <a:scene3d>
              <a:camera prst="orthographicFront">
                <a:rot lat="0" lon="0" rev="21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4207737" y="5181600"/>
            <a:ext cx="4021863" cy="369332"/>
          </a:xfrm>
          <a:prstGeom prst="rect">
            <a:avLst/>
          </a:prstGeom>
          <a:noFill/>
        </p:spPr>
        <p:txBody>
          <a:bodyPr wrap="square" rtlCol="0">
            <a:spAutoFit/>
          </a:bodyPr>
          <a:lstStyle/>
          <a:p>
            <a:r>
              <a:rPr lang="en-US" dirty="0" smtClean="0"/>
              <a:t>And finally an instrument was built:</a:t>
            </a:r>
            <a:endParaRPr lang="en-US" dirty="0"/>
          </a:p>
        </p:txBody>
      </p:sp>
    </p:spTree>
    <p:extLst>
      <p:ext uri="{BB962C8B-B14F-4D97-AF65-F5344CB8AC3E}">
        <p14:creationId xmlns:p14="http://schemas.microsoft.com/office/powerpoint/2010/main" val="2709345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My so-called research.  Note the four 1/4-20 bolts with washers to keep the wolves at bay.  http://www.youtube.com/watch?v=yFiJXIA70U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066800"/>
            <a:ext cx="3838575" cy="3838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057835"/>
            <a:ext cx="3124200" cy="4093428"/>
          </a:xfrm>
          <a:prstGeom prst="rect">
            <a:avLst/>
          </a:prstGeom>
          <a:noFill/>
        </p:spPr>
        <p:txBody>
          <a:bodyPr wrap="square" rtlCol="0">
            <a:spAutoFit/>
          </a:bodyPr>
          <a:lstStyle/>
          <a:p>
            <a:r>
              <a:rPr lang="en-US" sz="2000" dirty="0" smtClean="0"/>
              <a:t>My so-called research:</a:t>
            </a:r>
          </a:p>
          <a:p>
            <a:endParaRPr lang="en-US" sz="2000" dirty="0"/>
          </a:p>
          <a:p>
            <a:pPr marL="342900" indent="-342900">
              <a:buFont typeface="+mj-lt"/>
              <a:buAutoNum type="arabicPeriod"/>
            </a:pPr>
            <a:r>
              <a:rPr lang="en-US" sz="2000" dirty="0" smtClean="0"/>
              <a:t>Find something with physics that is complicated, but not too complicated for students to understand.</a:t>
            </a:r>
          </a:p>
          <a:p>
            <a:pPr marL="342900" indent="-342900">
              <a:buFont typeface="+mj-lt"/>
              <a:buAutoNum type="arabicPeriod"/>
            </a:pPr>
            <a:r>
              <a:rPr lang="en-US" sz="2000" dirty="0" smtClean="0"/>
              <a:t>Understand it well enough to make radical design changes.</a:t>
            </a:r>
          </a:p>
          <a:p>
            <a:pPr marL="342900" indent="-342900">
              <a:buFont typeface="+mj-lt"/>
              <a:buAutoNum type="arabicPeriod"/>
            </a:pPr>
            <a:r>
              <a:rPr lang="en-US" sz="2000" dirty="0" smtClean="0"/>
              <a:t>The goal is to make something very easy for an amateur to construct.</a:t>
            </a:r>
            <a:endParaRPr lang="en-US" sz="2000" dirty="0"/>
          </a:p>
        </p:txBody>
      </p:sp>
      <p:sp>
        <p:nvSpPr>
          <p:cNvPr id="3" name="TextBox 2"/>
          <p:cNvSpPr txBox="1"/>
          <p:nvPr/>
        </p:nvSpPr>
        <p:spPr>
          <a:xfrm>
            <a:off x="4110318" y="4368643"/>
            <a:ext cx="3657600" cy="400110"/>
          </a:xfrm>
          <a:prstGeom prst="rect">
            <a:avLst/>
          </a:prstGeom>
          <a:solidFill>
            <a:srgbClr val="FFFF00"/>
          </a:solidFill>
        </p:spPr>
        <p:txBody>
          <a:bodyPr wrap="square" rtlCol="0">
            <a:spAutoFit/>
          </a:bodyPr>
          <a:lstStyle/>
          <a:p>
            <a:r>
              <a:rPr lang="en-US" sz="2000" dirty="0" smtClean="0">
                <a:solidFill>
                  <a:srgbClr val="FF0000"/>
                </a:solidFill>
              </a:rPr>
              <a:t>Homebuilt sailboats and cellos</a:t>
            </a:r>
            <a:endParaRPr lang="en-US" sz="2000" dirty="0">
              <a:solidFill>
                <a:srgbClr val="FF0000"/>
              </a:solidFill>
            </a:endParaRPr>
          </a:p>
        </p:txBody>
      </p:sp>
      <p:sp>
        <p:nvSpPr>
          <p:cNvPr id="4" name="TextBox 3"/>
          <p:cNvSpPr txBox="1"/>
          <p:nvPr/>
        </p:nvSpPr>
        <p:spPr>
          <a:xfrm>
            <a:off x="685800" y="5257800"/>
            <a:ext cx="7005918" cy="1323439"/>
          </a:xfrm>
          <a:prstGeom prst="rect">
            <a:avLst/>
          </a:prstGeom>
          <a:noFill/>
          <a:ln>
            <a:solidFill>
              <a:srgbClr val="FF0000"/>
            </a:solidFill>
          </a:ln>
        </p:spPr>
        <p:txBody>
          <a:bodyPr wrap="square" rtlCol="0">
            <a:spAutoFit/>
          </a:bodyPr>
          <a:lstStyle/>
          <a:p>
            <a:r>
              <a:rPr lang="en-US" sz="2000" i="1" dirty="0" smtClean="0"/>
              <a:t>Research Philosophy:   “Real” research must have unknown outcome and useful purpose.  To engage Lake Campus students, the technical issues must be accessible to students without advanced training in math, science, or engineering.</a:t>
            </a:r>
            <a:endParaRPr lang="en-US" sz="2000" i="1" dirty="0"/>
          </a:p>
        </p:txBody>
      </p:sp>
    </p:spTree>
    <p:extLst>
      <p:ext uri="{BB962C8B-B14F-4D97-AF65-F5344CB8AC3E}">
        <p14:creationId xmlns:p14="http://schemas.microsoft.com/office/powerpoint/2010/main" val="38701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A bit muted, but not a hard thing to m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022" y="1284194"/>
            <a:ext cx="3838575" cy="3838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Wolf elim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04365"/>
            <a:ext cx="3838575"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6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143000"/>
            <a:ext cx="5562600" cy="400110"/>
          </a:xfrm>
          <a:prstGeom prst="rect">
            <a:avLst/>
          </a:prstGeom>
          <a:noFill/>
        </p:spPr>
        <p:txBody>
          <a:bodyPr wrap="square" rtlCol="0">
            <a:spAutoFit/>
          </a:bodyPr>
          <a:lstStyle/>
          <a:p>
            <a:r>
              <a:rPr lang="en-US" sz="2000" b="1" dirty="0" smtClean="0">
                <a:solidFill>
                  <a:schemeClr val="accent1">
                    <a:lumMod val="75000"/>
                  </a:schemeClr>
                </a:solidFill>
                <a:latin typeface="Tempus Sans ITC" pitchFamily="82" charset="0"/>
                <a:ea typeface="Times New Roman"/>
                <a:cs typeface="Times New Roman"/>
              </a:rPr>
              <a:t>Three reasons to build a low-cost starter cello</a:t>
            </a:r>
          </a:p>
        </p:txBody>
      </p:sp>
      <p:sp>
        <p:nvSpPr>
          <p:cNvPr id="5" name="TextBox 4"/>
          <p:cNvSpPr txBox="1"/>
          <p:nvPr/>
        </p:nvSpPr>
        <p:spPr>
          <a:xfrm>
            <a:off x="762000" y="1676400"/>
            <a:ext cx="6553200" cy="504625"/>
          </a:xfrm>
          <a:prstGeom prst="rect">
            <a:avLst/>
          </a:prstGeom>
          <a:noFill/>
        </p:spPr>
        <p:txBody>
          <a:bodyPr wrap="square" rtlCol="0">
            <a:spAutoFit/>
          </a:bodyPr>
          <a:lstStyle/>
          <a:p>
            <a:pPr marL="342900" marR="0" lvl="0" indent="-342900">
              <a:lnSpc>
                <a:spcPct val="150000"/>
              </a:lnSpc>
              <a:spcBef>
                <a:spcPts val="0"/>
              </a:spcBef>
              <a:spcAft>
                <a:spcPts val="1000"/>
              </a:spcAft>
              <a:buSzPts val="1600"/>
            </a:pPr>
            <a:r>
              <a:rPr lang="en-US" sz="2000" dirty="0" smtClean="0">
                <a:latin typeface="Times New Roman"/>
                <a:ea typeface="Times New Roman"/>
                <a:cs typeface="Times New Roman"/>
              </a:rPr>
              <a:t>1.  I saw this story in a North Carolina newspaper in 1993:</a:t>
            </a:r>
            <a:endParaRPr lang="en-US" dirty="0"/>
          </a:p>
        </p:txBody>
      </p:sp>
      <p:pic>
        <p:nvPicPr>
          <p:cNvPr id="1025" name="Picture 1"/>
          <p:cNvPicPr>
            <a:picLocks noChangeAspect="1" noChangeArrowheads="1"/>
          </p:cNvPicPr>
          <p:nvPr/>
        </p:nvPicPr>
        <p:blipFill>
          <a:blip r:embed="rId2" cstate="print"/>
          <a:srcRect/>
          <a:stretch>
            <a:fillRect/>
          </a:stretch>
        </p:blipFill>
        <p:spPr bwMode="auto">
          <a:xfrm>
            <a:off x="1524000" y="2209800"/>
            <a:ext cx="6010275"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848600" cy="4909036"/>
          </a:xfrm>
          <a:prstGeom prst="rect">
            <a:avLst/>
          </a:prstGeom>
          <a:noFill/>
        </p:spPr>
        <p:txBody>
          <a:bodyPr wrap="square" rtlCol="0">
            <a:spAutoFit/>
          </a:bodyPr>
          <a:lstStyle/>
          <a:p>
            <a:r>
              <a:rPr lang="en-US" dirty="0" smtClean="0"/>
              <a:t>Status Report as of September 12, 2012</a:t>
            </a:r>
          </a:p>
          <a:p>
            <a:endParaRPr lang="en-US" dirty="0"/>
          </a:p>
          <a:p>
            <a:pPr marL="342900" indent="-342900">
              <a:spcAft>
                <a:spcPts val="600"/>
              </a:spcAft>
              <a:buFont typeface="+mj-lt"/>
              <a:buAutoNum type="arabicPeriod"/>
            </a:pPr>
            <a:r>
              <a:rPr lang="en-US" dirty="0" smtClean="0"/>
              <a:t>Built a pair cellos with </a:t>
            </a:r>
            <a:r>
              <a:rPr lang="en-US" dirty="0" err="1" smtClean="0"/>
              <a:t>luan</a:t>
            </a:r>
            <a:r>
              <a:rPr lang="en-US" dirty="0" smtClean="0"/>
              <a:t> plywood </a:t>
            </a:r>
            <a:r>
              <a:rPr lang="en-US" dirty="0"/>
              <a:t>(4 mm thick</a:t>
            </a:r>
            <a:r>
              <a:rPr lang="en-US" dirty="0" smtClean="0"/>
              <a:t>).  Open strings were G&amp;D.</a:t>
            </a:r>
          </a:p>
          <a:p>
            <a:pPr marL="342900" indent="-342900">
              <a:spcAft>
                <a:spcPts val="600"/>
              </a:spcAft>
              <a:buFont typeface="+mj-lt"/>
              <a:buAutoNum type="arabicPeriod"/>
            </a:pPr>
            <a:r>
              <a:rPr lang="en-US" dirty="0" smtClean="0"/>
              <a:t>Learned that back plate must be solid on ribs to avoid “wa-wa” change in pitch as player pressed back of cello.</a:t>
            </a:r>
          </a:p>
          <a:p>
            <a:pPr marL="342900" indent="-342900">
              <a:spcAft>
                <a:spcPts val="600"/>
              </a:spcAft>
              <a:buFont typeface="+mj-lt"/>
              <a:buAutoNum type="arabicPeriod"/>
            </a:pPr>
            <a:r>
              <a:rPr lang="en-US" dirty="0" smtClean="0"/>
              <a:t>Sound was  pleasant but somewhat muted.  Absent are those changes in </a:t>
            </a:r>
            <a:r>
              <a:rPr lang="en-US" dirty="0" smtClean="0"/>
              <a:t>timbre </a:t>
            </a:r>
            <a:r>
              <a:rPr lang="en-US" dirty="0" smtClean="0"/>
              <a:t>over the range of the instrument that makes  the violin-viola-cello so enchanting.  There might be an air resonance somewhere on the top string.</a:t>
            </a:r>
          </a:p>
          <a:p>
            <a:pPr marL="342900" indent="-342900">
              <a:spcAft>
                <a:spcPts val="600"/>
              </a:spcAft>
              <a:buFont typeface="+mj-lt"/>
              <a:buAutoNum type="arabicPeriod"/>
            </a:pPr>
            <a:r>
              <a:rPr lang="en-US" dirty="0" smtClean="0"/>
              <a:t>Investigated one inch wide </a:t>
            </a:r>
            <a:r>
              <a:rPr lang="en-US" dirty="0" err="1" smtClean="0"/>
              <a:t>luan</a:t>
            </a:r>
            <a:r>
              <a:rPr lang="en-US" dirty="0" smtClean="0"/>
              <a:t> plywood strip and were unable to excite standing waves.  More precisely:  The fundamental mode happens at low enough frequencies, but above about 100 Hz, we only get the first mode, up to perhaps 500 Hz.  Cause presumed to be the extreme damping of </a:t>
            </a:r>
            <a:r>
              <a:rPr lang="en-US" dirty="0" err="1" smtClean="0"/>
              <a:t>luan</a:t>
            </a:r>
            <a:r>
              <a:rPr lang="en-US" dirty="0" smtClean="0"/>
              <a:t> underlay plywood.  Will next experiment with 1.5 inch strips ripped from construction grade plywood.</a:t>
            </a:r>
          </a:p>
          <a:p>
            <a:pPr marL="342900" indent="-342900">
              <a:spcAft>
                <a:spcPts val="600"/>
              </a:spcAft>
              <a:buFont typeface="+mj-lt"/>
              <a:buAutoNum type="arabicPeriod"/>
            </a:pPr>
            <a:r>
              <a:rPr lang="en-US" dirty="0" smtClean="0"/>
              <a:t>Time to think about how wood vibrates:  (see next page)</a:t>
            </a:r>
          </a:p>
          <a:p>
            <a:endParaRPr lang="en-US" dirty="0"/>
          </a:p>
        </p:txBody>
      </p:sp>
    </p:spTree>
    <p:extLst>
      <p:ext uri="{BB962C8B-B14F-4D97-AF65-F5344CB8AC3E}">
        <p14:creationId xmlns:p14="http://schemas.microsoft.com/office/powerpoint/2010/main" val="288968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cription: http://hyperphysics.phy-astr.gsu.edu/hbase/music/imgmus/barm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608" y="1219200"/>
            <a:ext cx="4838700" cy="3848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990600"/>
            <a:ext cx="2819400" cy="5170646"/>
          </a:xfrm>
          <a:prstGeom prst="rect">
            <a:avLst/>
          </a:prstGeom>
          <a:noFill/>
        </p:spPr>
        <p:txBody>
          <a:bodyPr wrap="square" rtlCol="0">
            <a:spAutoFit/>
          </a:bodyPr>
          <a:lstStyle/>
          <a:p>
            <a:r>
              <a:rPr lang="en-US" sz="1600" i="1" dirty="0" smtClean="0"/>
              <a:t>edge.rit.edu/content/P08003/public/materials.xls:</a:t>
            </a:r>
          </a:p>
          <a:p>
            <a:endParaRPr lang="en-US" sz="1600" i="1" dirty="0"/>
          </a:p>
          <a:p>
            <a:r>
              <a:rPr lang="en-US" sz="1600" i="1" dirty="0" smtClean="0"/>
              <a:t>Plywood: </a:t>
            </a:r>
          </a:p>
          <a:p>
            <a:r>
              <a:rPr lang="en-US" sz="1600" i="1" dirty="0" smtClean="0"/>
              <a:t>Young’s modulus in range</a:t>
            </a:r>
          </a:p>
          <a:p>
            <a:r>
              <a:rPr lang="en-US" sz="1600" i="1" dirty="0" smtClean="0"/>
              <a:t>1.001-1.885*10^6 psi</a:t>
            </a:r>
          </a:p>
          <a:p>
            <a:r>
              <a:rPr lang="en-US" sz="1600" i="1" dirty="0" smtClean="0"/>
              <a:t>Average is 9.95*10^9 Pa</a:t>
            </a:r>
          </a:p>
          <a:p>
            <a:endParaRPr lang="en-US" sz="1600" i="1" dirty="0"/>
          </a:p>
          <a:p>
            <a:r>
              <a:rPr lang="en-US" sz="1600" i="1" dirty="0" smtClean="0"/>
              <a:t>We think </a:t>
            </a:r>
            <a:r>
              <a:rPr lang="en-US" sz="1600" i="1" dirty="0" smtClean="0"/>
              <a:t>the modulus of </a:t>
            </a:r>
            <a:r>
              <a:rPr lang="en-US" sz="1600" i="1" dirty="0" err="1" smtClean="0"/>
              <a:t>luan</a:t>
            </a:r>
            <a:r>
              <a:rPr lang="en-US" sz="1600" i="1" dirty="0" smtClean="0"/>
              <a:t> underlay plywood is </a:t>
            </a:r>
            <a:r>
              <a:rPr lang="en-US" sz="1600" i="1" dirty="0" smtClean="0"/>
              <a:t>about half that.</a:t>
            </a:r>
          </a:p>
          <a:p>
            <a:endParaRPr lang="en-US" sz="1600" i="1" dirty="0" smtClean="0"/>
          </a:p>
          <a:p>
            <a:r>
              <a:rPr lang="en-US" sz="1600" i="1" dirty="0" smtClean="0"/>
              <a:t>Density in range</a:t>
            </a:r>
          </a:p>
          <a:p>
            <a:r>
              <a:rPr lang="en-US" sz="1600" i="1" dirty="0" smtClean="0"/>
              <a:t>43.7-49.94 </a:t>
            </a:r>
            <a:r>
              <a:rPr lang="en-US" sz="1600" i="1" dirty="0" err="1" smtClean="0"/>
              <a:t>lb</a:t>
            </a:r>
            <a:r>
              <a:rPr lang="en-US" sz="1600" i="1" dirty="0" smtClean="0"/>
              <a:t>/ft^3</a:t>
            </a:r>
          </a:p>
          <a:p>
            <a:r>
              <a:rPr lang="en-US" sz="1600" i="1" dirty="0" smtClean="0"/>
              <a:t>Average is 750 kg/m^3</a:t>
            </a:r>
          </a:p>
          <a:p>
            <a:endParaRPr lang="en-US" i="1" dirty="0"/>
          </a:p>
          <a:p>
            <a:endParaRPr lang="en-US" i="1" dirty="0" smtClean="0"/>
          </a:p>
          <a:p>
            <a:endParaRPr lang="en-US" i="1" dirty="0"/>
          </a:p>
          <a:p>
            <a:endParaRPr lang="en-US" i="1" dirty="0"/>
          </a:p>
          <a:p>
            <a:endParaRPr lang="en-US" dirty="0"/>
          </a:p>
        </p:txBody>
      </p:sp>
      <p:sp>
        <p:nvSpPr>
          <p:cNvPr id="4" name="TextBox 3"/>
          <p:cNvSpPr txBox="1"/>
          <p:nvPr/>
        </p:nvSpPr>
        <p:spPr>
          <a:xfrm>
            <a:off x="3340608" y="704088"/>
            <a:ext cx="5334000" cy="523220"/>
          </a:xfrm>
          <a:prstGeom prst="rect">
            <a:avLst/>
          </a:prstGeom>
          <a:noFill/>
        </p:spPr>
        <p:txBody>
          <a:bodyPr wrap="square" rtlCol="0">
            <a:spAutoFit/>
          </a:bodyPr>
          <a:lstStyle/>
          <a:p>
            <a:r>
              <a:rPr lang="en-US" sz="1400" dirty="0">
                <a:hlinkClick r:id="rId3"/>
              </a:rPr>
              <a:t>http://</a:t>
            </a:r>
            <a:r>
              <a:rPr lang="en-US" sz="1400" dirty="0" smtClean="0">
                <a:hlinkClick r:id="rId3"/>
              </a:rPr>
              <a:t>hyperphysics.phy-astr.gsu.edu/hbase/music/barres.html#c1</a:t>
            </a:r>
            <a:endParaRPr lang="en-US" sz="1400" dirty="0" smtClean="0"/>
          </a:p>
          <a:p>
            <a:endParaRPr lang="en-US" sz="1400" dirty="0"/>
          </a:p>
        </p:txBody>
      </p:sp>
    </p:spTree>
    <p:extLst>
      <p:ext uri="{BB962C8B-B14F-4D97-AF65-F5344CB8AC3E}">
        <p14:creationId xmlns:p14="http://schemas.microsoft.com/office/powerpoint/2010/main" val="700436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62000" y="1666552"/>
            <a:ext cx="7391400" cy="34060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lnSpc>
                <a:spcPct val="150000"/>
              </a:lnSpc>
              <a:spcAft>
                <a:spcPts val="1000"/>
              </a:spcAft>
              <a:buClrTx/>
              <a:buSzPts val="1600"/>
              <a:buAutoNum type="arabicPeriod" startAt="2"/>
              <a:tabLst/>
            </a:pPr>
            <a:r>
              <a:rPr lang="en-US" sz="2000" dirty="0" smtClean="0">
                <a:latin typeface="Times New Roman"/>
                <a:ea typeface="Times New Roman"/>
                <a:cs typeface="Times New Roman"/>
              </a:rPr>
              <a:t>Many college music education programs require that students to learn to play all or most of the instruments in their “family”.  Why not start early?</a:t>
            </a:r>
          </a:p>
          <a:p>
            <a:pPr marL="342900" indent="-342900" fontAlgn="base">
              <a:lnSpc>
                <a:spcPct val="150000"/>
              </a:lnSpc>
              <a:spcAft>
                <a:spcPts val="1000"/>
              </a:spcAft>
              <a:buClrTx/>
              <a:buSzPts val="1600"/>
              <a:tabLst/>
            </a:pPr>
            <a:r>
              <a:rPr lang="en-US" sz="2000" dirty="0" smtClean="0">
                <a:latin typeface="Times New Roman"/>
                <a:ea typeface="Times New Roman"/>
                <a:cs typeface="Times New Roman"/>
              </a:rPr>
              <a:t>3.  Some parents might want to “pluck along” with a young child who is starting to learn the violin.   A cello is a perfect accompanying instrument and the bass part would be easy to learn.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Verdana,Bold"/>
              </a:rPr>
              <a:t/>
            </a:r>
            <a:br>
              <a:rPr kumimoji="0" lang="en-US" sz="1400" b="0" i="0" u="none" strike="noStrike" cap="none" normalizeH="0" baseline="0" dirty="0" smtClean="0">
                <a:ln>
                  <a:noFill/>
                </a:ln>
                <a:solidFill>
                  <a:schemeClr val="tx1"/>
                </a:solidFill>
                <a:effectLst/>
                <a:latin typeface="Arial" pitchFamily="34" charset="0"/>
                <a:ea typeface="Calibri" pitchFamily="34" charset="0"/>
                <a:cs typeface="Verdana,Bold"/>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2895600" y="838200"/>
            <a:ext cx="4419600" cy="400110"/>
          </a:xfrm>
          <a:prstGeom prst="rect">
            <a:avLst/>
          </a:prstGeom>
          <a:noFill/>
        </p:spPr>
        <p:txBody>
          <a:bodyPr wrap="square" rtlCol="0">
            <a:spAutoFit/>
          </a:bodyPr>
          <a:lstStyle/>
          <a:p>
            <a:r>
              <a:rPr lang="en-US" sz="2000" b="1" dirty="0" smtClean="0">
                <a:solidFill>
                  <a:schemeClr val="accent1">
                    <a:lumMod val="75000"/>
                  </a:schemeClr>
                </a:solidFill>
                <a:latin typeface="Tempus Sans ITC" pitchFamily="82" charset="0"/>
                <a:ea typeface="Times New Roman"/>
                <a:cs typeface="Times New Roman"/>
              </a:rPr>
              <a:t>Two more reasons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52352" rIns="0" bIns="38088" numCol="1" anchor="ctr" anchorCtr="0" compatLnSpc="1">
            <a:prstTxWarp prst="textNoShape">
              <a:avLst/>
            </a:prstTxWarp>
            <a:spAutoFit/>
          </a:bodyPr>
          <a:lstStyle/>
          <a:p>
            <a:endParaRPr lang="en-US"/>
          </a:p>
        </p:txBody>
      </p:sp>
      <p:pic>
        <p:nvPicPr>
          <p:cNvPr id="1025" name="Picture 1" descr="animatedviola"/>
          <p:cNvPicPr>
            <a:picLocks noChangeAspect="1" noChangeArrowheads="1" noCrop="1"/>
          </p:cNvPicPr>
          <p:nvPr/>
        </p:nvPicPr>
        <p:blipFill>
          <a:blip r:embed="rId2" cstate="print"/>
          <a:srcRect/>
          <a:stretch>
            <a:fillRect/>
          </a:stretch>
        </p:blipFill>
        <p:spPr bwMode="auto">
          <a:xfrm>
            <a:off x="1295400" y="1905000"/>
            <a:ext cx="3286125" cy="1943100"/>
          </a:xfrm>
          <a:prstGeom prst="rect">
            <a:avLst/>
          </a:prstGeom>
          <a:noFill/>
        </p:spPr>
      </p:pic>
      <p:sp>
        <p:nvSpPr>
          <p:cNvPr id="1027" name="Rectangle 3"/>
          <p:cNvSpPr>
            <a:spLocks noChangeArrowheads="1"/>
          </p:cNvSpPr>
          <p:nvPr/>
        </p:nvSpPr>
        <p:spPr bwMode="auto">
          <a:xfrm>
            <a:off x="0" y="2400300"/>
            <a:ext cx="9144000" cy="0"/>
          </a:xfrm>
          <a:prstGeom prst="rect">
            <a:avLst/>
          </a:prstGeom>
          <a:noFill/>
          <a:ln w="9525">
            <a:noFill/>
            <a:miter lim="800000"/>
            <a:headEnd/>
            <a:tailEnd/>
          </a:ln>
          <a:effectLst/>
        </p:spPr>
        <p:txBody>
          <a:bodyPr vert="horz" wrap="non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8" name="Picture 4" descr="animatedviolin"/>
          <p:cNvPicPr>
            <a:picLocks noChangeAspect="1" noChangeArrowheads="1"/>
          </p:cNvPicPr>
          <p:nvPr/>
        </p:nvPicPr>
        <p:blipFill>
          <a:blip r:embed="rId3" cstate="print"/>
          <a:srcRect/>
          <a:stretch>
            <a:fillRect/>
          </a:stretch>
        </p:blipFill>
        <p:spPr bwMode="auto">
          <a:xfrm>
            <a:off x="4572000" y="3048000"/>
            <a:ext cx="3343275" cy="2581275"/>
          </a:xfrm>
          <a:prstGeom prst="rect">
            <a:avLst/>
          </a:prstGeom>
          <a:noFill/>
          <a:ln w="9525">
            <a:noFill/>
            <a:miter lim="800000"/>
            <a:headEnd/>
            <a:tailEnd/>
          </a:ln>
        </p:spPr>
      </p:pic>
      <p:sp>
        <p:nvSpPr>
          <p:cNvPr id="6" name="TextBox 5"/>
          <p:cNvSpPr txBox="1"/>
          <p:nvPr/>
        </p:nvSpPr>
        <p:spPr>
          <a:xfrm>
            <a:off x="762000" y="4495800"/>
            <a:ext cx="3429000" cy="1015663"/>
          </a:xfrm>
          <a:prstGeom prst="rect">
            <a:avLst/>
          </a:prstGeom>
          <a:noFill/>
        </p:spPr>
        <p:txBody>
          <a:bodyPr wrap="square" rtlCol="0">
            <a:spAutoFit/>
          </a:bodyPr>
          <a:lstStyle/>
          <a:p>
            <a:r>
              <a:rPr lang="en-US" sz="2000" b="1" dirty="0" smtClean="0">
                <a:solidFill>
                  <a:schemeClr val="accent1">
                    <a:lumMod val="75000"/>
                  </a:schemeClr>
                </a:solidFill>
                <a:latin typeface="Tempus Sans ITC" pitchFamily="82" charset="0"/>
                <a:ea typeface="Times New Roman"/>
                <a:cs typeface="Times New Roman"/>
              </a:rPr>
              <a:t>The physics of how violin plates move is very interesting….</a:t>
            </a:r>
          </a:p>
        </p:txBody>
      </p:sp>
      <p:sp>
        <p:nvSpPr>
          <p:cNvPr id="2" name="TextBox 1"/>
          <p:cNvSpPr txBox="1"/>
          <p:nvPr/>
        </p:nvSpPr>
        <p:spPr>
          <a:xfrm>
            <a:off x="5486400" y="685800"/>
            <a:ext cx="2286000" cy="923330"/>
          </a:xfrm>
          <a:prstGeom prst="rect">
            <a:avLst/>
          </a:prstGeom>
          <a:noFill/>
        </p:spPr>
        <p:txBody>
          <a:bodyPr wrap="square" rtlCol="0">
            <a:spAutoFit/>
          </a:bodyPr>
          <a:lstStyle/>
          <a:p>
            <a:r>
              <a:rPr lang="en-US" dirty="0" smtClean="0"/>
              <a:t>Experimental data on two quality violins at air resonance.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762000" y="1219200"/>
            <a:ext cx="7086600" cy="4716615"/>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mbria" pitchFamily="18" charset="0"/>
                <a:ea typeface="Times New Roman" pitchFamily="18" charset="0"/>
              </a:rPr>
              <a:t>Félix</a:t>
            </a:r>
            <a:r>
              <a:rPr kumimoji="0" lang="en-US" sz="2400" b="1" i="0" u="none" strike="noStrike" cap="none" normalizeH="0" baseline="0" dirty="0" smtClean="0">
                <a:ln>
                  <a:noFill/>
                </a:ln>
                <a:solidFill>
                  <a:schemeClr val="tx1"/>
                </a:solidFill>
                <a:effectLst/>
                <a:latin typeface="Cambria" pitchFamily="18" charset="0"/>
                <a:ea typeface="Times New Roman" pitchFamily="18" charset="0"/>
              </a:rPr>
              <a:t> </a:t>
            </a:r>
            <a:r>
              <a:rPr kumimoji="0" lang="en-US" sz="2400" b="1" i="0" u="none" strike="noStrike" cap="none" normalizeH="0" baseline="0" dirty="0" err="1" smtClean="0">
                <a:ln>
                  <a:noFill/>
                </a:ln>
                <a:solidFill>
                  <a:schemeClr val="tx1"/>
                </a:solidFill>
                <a:effectLst/>
                <a:latin typeface="Cambria" pitchFamily="18" charset="0"/>
                <a:ea typeface="Times New Roman" pitchFamily="18" charset="0"/>
              </a:rPr>
              <a:t>Savart</a:t>
            </a:r>
            <a:endParaRPr kumimoji="0" lang="en-US" sz="2400" b="1" i="0" u="none" strike="noStrike" cap="none" normalizeH="0" baseline="0" dirty="0" smtClean="0">
              <a:ln>
                <a:noFill/>
              </a:ln>
              <a:solidFill>
                <a:schemeClr val="tx1"/>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From Wikipedia, the free encyclopedia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itchFamily="34" charset="0"/>
                <a:ea typeface="Times New Roman" pitchFamily="18" charset="0"/>
              </a:rPr>
              <a:t>Félix</a:t>
            </a:r>
            <a:r>
              <a:rPr kumimoji="0" lang="en-US" b="1" i="0" u="none" strike="noStrike" cap="none" normalizeH="0" baseline="0" dirty="0" smtClean="0">
                <a:ln>
                  <a:noFill/>
                </a:ln>
                <a:solidFill>
                  <a:schemeClr val="tx1"/>
                </a:solidFill>
                <a:effectLst/>
                <a:latin typeface="Arial" pitchFamily="34" charset="0"/>
                <a:ea typeface="Times New Roman" pitchFamily="18"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rPr>
              <a:t>Savart</a:t>
            </a:r>
            <a:r>
              <a:rPr kumimoji="0" lang="en-US" b="0" i="0" u="none" strike="noStrike" cap="none" normalizeH="0" baseline="0" dirty="0" smtClean="0">
                <a:ln>
                  <a:noFill/>
                </a:ln>
                <a:solidFill>
                  <a:schemeClr val="tx1"/>
                </a:solidFill>
                <a:effectLst/>
                <a:latin typeface="Arial" pitchFamily="34" charset="0"/>
                <a:ea typeface="Times New Roman" pitchFamily="18" charset="0"/>
              </a:rPr>
              <a:t> (June 30, 1791,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Charleville-Mézières</a:t>
            </a:r>
            <a:r>
              <a:rPr kumimoji="0" lang="en-US" b="0" i="0" u="none" strike="noStrike" cap="none" normalizeH="0" baseline="0" dirty="0" smtClean="0">
                <a:ln>
                  <a:noFill/>
                </a:ln>
                <a:solidFill>
                  <a:schemeClr val="tx1"/>
                </a:solidFill>
                <a:effectLst/>
                <a:latin typeface="Arial" pitchFamily="34" charset="0"/>
                <a:ea typeface="Times New Roman" pitchFamily="18" charset="0"/>
              </a:rPr>
              <a:t>, Ardennes – March 16, 1841, Paris) became a professor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Collège</a:t>
            </a:r>
            <a:r>
              <a:rPr kumimoji="0" lang="en-US" b="0" i="0" u="none" strike="noStrike" cap="none" normalizeH="0" baseline="0" dirty="0" smtClean="0">
                <a:ln>
                  <a:noFill/>
                </a:ln>
                <a:solidFill>
                  <a:schemeClr val="tx1"/>
                </a:solidFill>
                <a:effectLst/>
                <a:latin typeface="Arial" pitchFamily="34" charset="0"/>
                <a:ea typeface="Times New Roman" pitchFamily="18" charset="0"/>
              </a:rPr>
              <a:t> de France in 1836 and was the co-originator of the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Biot-Savart</a:t>
            </a:r>
            <a:r>
              <a:rPr kumimoji="0" lang="en-US" b="0" i="0" u="none" strike="noStrike" cap="none" normalizeH="0" baseline="0" dirty="0" smtClean="0">
                <a:ln>
                  <a:noFill/>
                </a:ln>
                <a:solidFill>
                  <a:schemeClr val="tx1"/>
                </a:solidFill>
                <a:effectLst/>
                <a:latin typeface="Arial" pitchFamily="34" charset="0"/>
                <a:ea typeface="Times New Roman" pitchFamily="18" charset="0"/>
              </a:rPr>
              <a:t> Law, along with Jean-</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Baptiste</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Biot</a:t>
            </a:r>
            <a:r>
              <a:rPr kumimoji="0" lang="en-US" b="0" i="0" u="none" strike="noStrike" cap="none" normalizeH="0" baseline="0" dirty="0" smtClean="0">
                <a:ln>
                  <a:noFill/>
                </a:ln>
                <a:solidFill>
                  <a:schemeClr val="tx1"/>
                </a:solidFill>
                <a:effectLst/>
                <a:latin typeface="Arial" pitchFamily="34" charset="0"/>
                <a:ea typeface="Times New Roman" pitchFamily="18" charset="0"/>
              </a:rPr>
              <a:t>. Together, they worked on the theory of magnetism and electrical currents. Their law was developed about 1820. The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Biot-Savart</a:t>
            </a:r>
            <a:r>
              <a:rPr kumimoji="0" lang="en-US" b="0" i="0" u="none" strike="noStrike" cap="none" normalizeH="0" baseline="0" dirty="0" smtClean="0">
                <a:ln>
                  <a:noFill/>
                </a:ln>
                <a:solidFill>
                  <a:schemeClr val="tx1"/>
                </a:solidFill>
                <a:effectLst/>
                <a:latin typeface="Arial" pitchFamily="34" charset="0"/>
                <a:ea typeface="Times New Roman" pitchFamily="18" charset="0"/>
              </a:rPr>
              <a:t> Law relates magnetic fields to the currents which are their sources.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rPr>
              <a:t>Félix</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Savart</a:t>
            </a:r>
            <a:r>
              <a:rPr kumimoji="0" lang="en-US" b="0" i="0" u="none" strike="noStrike" cap="none" normalizeH="0" baseline="0" dirty="0" smtClean="0">
                <a:ln>
                  <a:noFill/>
                </a:ln>
                <a:solidFill>
                  <a:schemeClr val="tx1"/>
                </a:solidFill>
                <a:effectLst/>
                <a:latin typeface="Arial" pitchFamily="34" charset="0"/>
                <a:ea typeface="Times New Roman" pitchFamily="18" charset="0"/>
              </a:rPr>
              <a:t> also studied acoustics. He developed the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Savart</a:t>
            </a:r>
            <a:r>
              <a:rPr kumimoji="0" lang="en-US" b="0" i="0" u="none" strike="noStrike" cap="none" normalizeH="0" baseline="0" dirty="0" smtClean="0">
                <a:ln>
                  <a:noFill/>
                </a:ln>
                <a:solidFill>
                  <a:schemeClr val="tx1"/>
                </a:solidFill>
                <a:effectLst/>
                <a:latin typeface="Arial" pitchFamily="34" charset="0"/>
                <a:ea typeface="Times New Roman" pitchFamily="18" charset="0"/>
              </a:rPr>
              <a:t> wheel which produces sound at specific graduated frequencies using rotating disks.</a:t>
            </a:r>
            <a:r>
              <a:rPr kumimoji="0" lang="en-US" b="0" i="0" u="none" strike="noStrike" cap="none" normalizeH="0" dirty="0" smtClean="0">
                <a:ln>
                  <a:noFill/>
                </a:ln>
                <a:solidFill>
                  <a:schemeClr val="tx1"/>
                </a:solidFill>
                <a:effectLst/>
                <a:latin typeface="Arial" pitchFamily="34" charset="0"/>
                <a:ea typeface="Times New Roma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Félix</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Savart</a:t>
            </a:r>
            <a:r>
              <a:rPr kumimoji="0" lang="en-US" b="0" i="0" u="none" strike="noStrike" cap="none" normalizeH="0" baseline="0" dirty="0" smtClean="0">
                <a:ln>
                  <a:noFill/>
                </a:ln>
                <a:solidFill>
                  <a:schemeClr val="tx1"/>
                </a:solidFill>
                <a:effectLst/>
                <a:latin typeface="Arial" pitchFamily="34" charset="0"/>
                <a:ea typeface="Times New Roman" pitchFamily="18" charset="0"/>
              </a:rPr>
              <a:t> is the namesake of the unit of measurement for musical intervals, the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savart</a:t>
            </a:r>
            <a:r>
              <a:rPr kumimoji="0" lang="en-US" b="0" i="0" u="none" strike="noStrike" cap="none" normalizeH="0" baseline="0" dirty="0" smtClean="0">
                <a:ln>
                  <a:noFill/>
                </a:ln>
                <a:solidFill>
                  <a:schemeClr val="tx1"/>
                </a:solidFill>
                <a:effectLst/>
                <a:latin typeface="Arial" pitchFamily="34" charset="0"/>
                <a:ea typeface="Times New Roman" pitchFamily="18" charset="0"/>
              </a:rPr>
              <a:t>, though it was actually invented by Joseph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Sauveur</a:t>
            </a:r>
            <a:r>
              <a:rPr kumimoji="0" lang="en-US"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2667000" y="609600"/>
            <a:ext cx="5105400" cy="707886"/>
          </a:xfrm>
          <a:prstGeom prst="rect">
            <a:avLst/>
          </a:prstGeom>
          <a:noFill/>
        </p:spPr>
        <p:txBody>
          <a:bodyPr wrap="square" rtlCol="0">
            <a:spAutoFit/>
          </a:bodyPr>
          <a:lstStyle/>
          <a:p>
            <a:r>
              <a:rPr lang="en-US" sz="2000" b="1" dirty="0" smtClean="0">
                <a:solidFill>
                  <a:schemeClr val="accent1">
                    <a:lumMod val="75000"/>
                  </a:schemeClr>
                </a:solidFill>
                <a:latin typeface="Tempus Sans ITC" pitchFamily="82" charset="0"/>
                <a:ea typeface="Times New Roman"/>
                <a:cs typeface="Times New Roman"/>
              </a:rPr>
              <a:t>I used to call this the “Box Cello” project.  Then I discovered this fellow: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mhtml:file://H:\My%20Documents\Summer%202022\Finnish%20Style%20kantele.mht!http://www.michaeljking.com/savart1.jpg"/>
          <p:cNvPicPr>
            <a:picLocks noChangeAspect="1" noChangeArrowheads="1"/>
          </p:cNvPicPr>
          <p:nvPr/>
        </p:nvPicPr>
        <p:blipFill>
          <a:blip r:embed="rId2" r:link="rId3" cstate="print"/>
          <a:srcRect/>
          <a:stretch>
            <a:fillRect/>
          </a:stretch>
        </p:blipFill>
        <p:spPr bwMode="auto">
          <a:xfrm>
            <a:off x="3048000" y="533400"/>
            <a:ext cx="2555102" cy="4225746"/>
          </a:xfrm>
          <a:prstGeom prst="rect">
            <a:avLst/>
          </a:prstGeom>
          <a:noFill/>
        </p:spPr>
      </p:pic>
      <p:pic>
        <p:nvPicPr>
          <p:cNvPr id="17411" name="Picture 3" descr="mhtml:file://H:\My%20Documents\Summer%202022\Finnish%20Style%20kantele.mht!http://www.michaeljking.com/savart2.jpg"/>
          <p:cNvPicPr>
            <a:picLocks noChangeAspect="1" noChangeArrowheads="1"/>
          </p:cNvPicPr>
          <p:nvPr/>
        </p:nvPicPr>
        <p:blipFill>
          <a:blip r:embed="rId4" r:link="rId5" cstate="print"/>
          <a:srcRect/>
          <a:stretch>
            <a:fillRect/>
          </a:stretch>
        </p:blipFill>
        <p:spPr bwMode="auto">
          <a:xfrm>
            <a:off x="5943600" y="1711188"/>
            <a:ext cx="2302400" cy="4225746"/>
          </a:xfrm>
          <a:prstGeom prst="rect">
            <a:avLst/>
          </a:prstGeom>
          <a:noFill/>
        </p:spPr>
      </p:pic>
      <p:pic>
        <p:nvPicPr>
          <p:cNvPr id="17410" name="Picture 2" descr="http://www.colorado.edu/physics/phys3310/phys3310_sp08/IMAGES-all/savart.gif"/>
          <p:cNvPicPr>
            <a:picLocks noChangeAspect="1" noChangeArrowheads="1"/>
          </p:cNvPicPr>
          <p:nvPr/>
        </p:nvPicPr>
        <p:blipFill>
          <a:blip r:embed="rId6" r:link="rId7" cstate="print"/>
          <a:srcRect/>
          <a:stretch>
            <a:fillRect/>
          </a:stretch>
        </p:blipFill>
        <p:spPr bwMode="auto">
          <a:xfrm>
            <a:off x="685800" y="533400"/>
            <a:ext cx="2246243" cy="2583180"/>
          </a:xfrm>
          <a:prstGeom prst="rect">
            <a:avLst/>
          </a:prstGeom>
          <a:noFill/>
        </p:spPr>
      </p:pic>
      <p:pic>
        <p:nvPicPr>
          <p:cNvPr id="17409" name="Picture 1" descr="http://thm-a01.yimg.com/nimage/1029c4105ab88a5e"/>
          <p:cNvPicPr>
            <a:picLocks noChangeAspect="1" noChangeArrowheads="1"/>
          </p:cNvPicPr>
          <p:nvPr/>
        </p:nvPicPr>
        <p:blipFill>
          <a:blip r:embed="rId8" r:link="rId9" cstate="print"/>
          <a:srcRect/>
          <a:stretch>
            <a:fillRect/>
          </a:stretch>
        </p:blipFill>
        <p:spPr bwMode="auto">
          <a:xfrm>
            <a:off x="838200" y="3962400"/>
            <a:ext cx="2035658" cy="1431980"/>
          </a:xfrm>
          <a:prstGeom prst="rect">
            <a:avLst/>
          </a:prstGeom>
          <a:noFill/>
        </p:spPr>
      </p:pic>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0" y="3324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7415" name="Rectangle 7"/>
          <p:cNvSpPr>
            <a:spLocks noChangeArrowheads="1"/>
          </p:cNvSpPr>
          <p:nvPr/>
        </p:nvSpPr>
        <p:spPr bwMode="auto">
          <a:xfrm>
            <a:off x="0" y="891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51345"/>
            <a:ext cx="7391400" cy="3385542"/>
          </a:xfrm>
          <a:prstGeom prst="rect">
            <a:avLst/>
          </a:prstGeom>
          <a:ln w="28575">
            <a:solidFill>
              <a:srgbClr val="FF0000"/>
            </a:solidFill>
          </a:ln>
        </p:spPr>
        <p:txBody>
          <a:bodyPr wrap="square">
            <a:spAutoFit/>
          </a:bodyPr>
          <a:lstStyle/>
          <a:p>
            <a:r>
              <a:rPr lang="en-US" dirty="0" smtClean="0"/>
              <a:t>From a website I learned that in 1819 Felix </a:t>
            </a:r>
            <a:r>
              <a:rPr lang="en-US" dirty="0" err="1" smtClean="0"/>
              <a:t>Savart</a:t>
            </a:r>
            <a:r>
              <a:rPr lang="en-US" dirty="0" smtClean="0"/>
              <a:t> also developed what he called a "</a:t>
            </a:r>
            <a:r>
              <a:rPr lang="en-US" dirty="0" err="1" smtClean="0"/>
              <a:t>rationalised</a:t>
            </a:r>
            <a:r>
              <a:rPr lang="en-US" dirty="0" smtClean="0"/>
              <a:t> Violin" </a:t>
            </a:r>
          </a:p>
          <a:p>
            <a:endParaRPr lang="en-US" dirty="0" smtClean="0"/>
          </a:p>
          <a:p>
            <a:pPr marL="457200" indent="-457200">
              <a:buFont typeface="+mj-lt"/>
              <a:buAutoNum type="arabicPeriod"/>
            </a:pPr>
            <a:r>
              <a:rPr lang="en-US" dirty="0" smtClean="0"/>
              <a:t>It was “met with approval by the academy in Paris”.</a:t>
            </a:r>
          </a:p>
          <a:p>
            <a:pPr marL="457200" indent="-457200">
              <a:buFont typeface="+mj-lt"/>
              <a:buAutoNum type="arabicPeriod"/>
            </a:pPr>
            <a:endParaRPr lang="en-US" dirty="0" smtClean="0"/>
          </a:p>
          <a:p>
            <a:pPr marL="457200" indent="-457200">
              <a:buFont typeface="+mj-lt"/>
              <a:buAutoNum type="arabicPeriod"/>
            </a:pPr>
            <a:r>
              <a:rPr lang="en-US" dirty="0" smtClean="0"/>
              <a:t>Apparently in the Post-revolution climate France, people were open to a re-appraisal of everything including the violin!</a:t>
            </a:r>
          </a:p>
          <a:p>
            <a:pPr marL="457200" indent="-457200">
              <a:buFont typeface="+mj-lt"/>
              <a:buAutoNum type="arabicPeriod"/>
            </a:pPr>
            <a:endParaRPr lang="en-US" dirty="0" smtClean="0"/>
          </a:p>
          <a:p>
            <a:pPr marL="457200" indent="-457200">
              <a:buFont typeface="+mj-lt"/>
              <a:buAutoNum type="arabicPeriod"/>
            </a:pPr>
            <a:r>
              <a:rPr lang="en-US" dirty="0" smtClean="0"/>
              <a:t>However this violin didn't replace the normal violin and it shifted into folk music use.</a:t>
            </a:r>
          </a:p>
          <a:p>
            <a:endParaRPr lang="en-US" sz="2000" dirty="0" smtClean="0"/>
          </a:p>
          <a:p>
            <a:pPr algn="r"/>
            <a:r>
              <a:rPr lang="en-US" sz="1400" dirty="0" smtClean="0"/>
              <a:t>Michael J King, http://www.michaeljking.com/fiddles.htm</a:t>
            </a:r>
            <a:endParaRPr lang="en-US" sz="2000" dirty="0"/>
          </a:p>
        </p:txBody>
      </p:sp>
      <p:sp>
        <p:nvSpPr>
          <p:cNvPr id="3" name="TextBox 2"/>
          <p:cNvSpPr txBox="1"/>
          <p:nvPr/>
        </p:nvSpPr>
        <p:spPr>
          <a:xfrm>
            <a:off x="914400" y="4191000"/>
            <a:ext cx="7086600" cy="2092881"/>
          </a:xfrm>
          <a:prstGeom prst="rect">
            <a:avLst/>
          </a:prstGeom>
          <a:noFill/>
        </p:spPr>
        <p:txBody>
          <a:bodyPr wrap="square" rtlCol="0">
            <a:spAutoFit/>
          </a:bodyPr>
          <a:lstStyle/>
          <a:p>
            <a:endParaRPr lang="en-US" sz="2000" b="1" dirty="0" smtClean="0">
              <a:solidFill>
                <a:schemeClr val="accent1">
                  <a:lumMod val="75000"/>
                </a:schemeClr>
              </a:solidFill>
              <a:latin typeface="Tempus Sans ITC" pitchFamily="82" charset="0"/>
              <a:ea typeface="Times New Roman"/>
              <a:cs typeface="Times New Roman"/>
            </a:endParaRPr>
          </a:p>
          <a:p>
            <a:r>
              <a:rPr lang="en-US" b="1" dirty="0" smtClean="0">
                <a:solidFill>
                  <a:schemeClr val="accent1">
                    <a:lumMod val="75000"/>
                  </a:schemeClr>
                </a:solidFill>
                <a:latin typeface="Tempus Sans ITC" pitchFamily="82" charset="0"/>
                <a:ea typeface="Times New Roman"/>
                <a:cs typeface="Times New Roman"/>
              </a:rPr>
              <a:t>Though it is difficult to imagine an ugly instrument seeming “modern” in 1819, keep in mind that  Stradivari's "golden period" of violin making ended in approximately 1720.  </a:t>
            </a:r>
          </a:p>
          <a:p>
            <a:endParaRPr lang="en-US" b="1" dirty="0" smtClean="0">
              <a:solidFill>
                <a:schemeClr val="accent1">
                  <a:lumMod val="75000"/>
                </a:schemeClr>
              </a:solidFill>
              <a:latin typeface="Tempus Sans ITC" pitchFamily="82" charset="0"/>
              <a:ea typeface="Times New Roman"/>
              <a:cs typeface="Times New Roman"/>
            </a:endParaRPr>
          </a:p>
          <a:p>
            <a:r>
              <a:rPr lang="en-US" b="1" dirty="0" smtClean="0">
                <a:solidFill>
                  <a:schemeClr val="accent1">
                    <a:lumMod val="75000"/>
                  </a:schemeClr>
                </a:solidFill>
                <a:latin typeface="Tempus Sans ITC" pitchFamily="82" charset="0"/>
                <a:ea typeface="Times New Roman"/>
                <a:cs typeface="Times New Roman"/>
              </a:rPr>
              <a:t>The Italians were forgetting how to make great violins!</a:t>
            </a:r>
          </a:p>
          <a:p>
            <a:endParaRPr lang="en-US" sz="2000" b="1" dirty="0" smtClean="0">
              <a:solidFill>
                <a:schemeClr val="accent1">
                  <a:lumMod val="75000"/>
                </a:schemeClr>
              </a:solidFill>
              <a:latin typeface="Tempus Sans ITC" pitchFamily="82" charset="0"/>
              <a:ea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5791200" cy="1828800"/>
          </a:xfrm>
        </p:spPr>
        <p:txBody>
          <a:bodyPr/>
          <a:lstStyle/>
          <a:p>
            <a:r>
              <a:rPr lang="en-US" sz="2800" dirty="0" smtClean="0"/>
              <a:t>The goal is not to make a better cello, but one that</a:t>
            </a:r>
          </a:p>
          <a:p>
            <a:pPr lvl="1"/>
            <a:r>
              <a:rPr lang="en-US" sz="2400" dirty="0" smtClean="0"/>
              <a:t>has adequate quality for a beginner</a:t>
            </a:r>
          </a:p>
          <a:p>
            <a:pPr lvl="1"/>
            <a:r>
              <a:rPr lang="en-US" sz="2400" dirty="0" smtClean="0"/>
              <a:t>is very simple to make</a:t>
            </a:r>
          </a:p>
          <a:p>
            <a:pPr>
              <a:buNone/>
            </a:pPr>
            <a:endParaRPr lang="en-US" dirty="0"/>
          </a:p>
        </p:txBody>
      </p:sp>
      <p:pic>
        <p:nvPicPr>
          <p:cNvPr id="5" name="Picture 4" descr="animatedviola"/>
          <p:cNvPicPr>
            <a:picLocks noChangeAspect="1" noChangeArrowheads="1" noCrop="1"/>
          </p:cNvPicPr>
          <p:nvPr/>
        </p:nvPicPr>
        <p:blipFill>
          <a:blip r:embed="rId2" cstate="print"/>
          <a:srcRect/>
          <a:stretch>
            <a:fillRect/>
          </a:stretch>
        </p:blipFill>
        <p:spPr bwMode="auto">
          <a:xfrm>
            <a:off x="6248400" y="914400"/>
            <a:ext cx="2255184" cy="1333500"/>
          </a:xfrm>
          <a:prstGeom prst="rect">
            <a:avLst/>
          </a:prstGeom>
          <a:noFill/>
        </p:spPr>
      </p:pic>
      <p:sp>
        <p:nvSpPr>
          <p:cNvPr id="4" name="TextBox 3"/>
          <p:cNvSpPr txBox="1"/>
          <p:nvPr/>
        </p:nvSpPr>
        <p:spPr>
          <a:xfrm>
            <a:off x="1371600" y="3276600"/>
            <a:ext cx="5867400" cy="3077766"/>
          </a:xfrm>
          <a:prstGeom prst="rect">
            <a:avLst/>
          </a:prstGeom>
          <a:noFill/>
        </p:spPr>
        <p:txBody>
          <a:bodyPr wrap="square" rtlCol="0">
            <a:spAutoFit/>
          </a:bodyPr>
          <a:lstStyle/>
          <a:p>
            <a:r>
              <a:rPr lang="en-US" sz="2000" dirty="0" smtClean="0">
                <a:solidFill>
                  <a:srgbClr val="7030A0"/>
                </a:solidFill>
              </a:rPr>
              <a:t>Reasons to make it a box:</a:t>
            </a:r>
          </a:p>
          <a:p>
            <a:pPr marL="342900" indent="-342900">
              <a:buFont typeface="+mj-lt"/>
              <a:buAutoNum type="arabicPeriod"/>
            </a:pPr>
            <a:r>
              <a:rPr lang="en-US" sz="2000" dirty="0" smtClean="0">
                <a:solidFill>
                  <a:srgbClr val="7030A0"/>
                </a:solidFill>
              </a:rPr>
              <a:t>Cheap and simple is beautiful cheap and complicated is pretentious.</a:t>
            </a:r>
          </a:p>
          <a:p>
            <a:pPr marL="342900" indent="-342900">
              <a:buFont typeface="+mj-lt"/>
              <a:buAutoNum type="arabicPeriod"/>
            </a:pPr>
            <a:r>
              <a:rPr lang="en-US" sz="2000" dirty="0" smtClean="0">
                <a:solidFill>
                  <a:srgbClr val="7030A0"/>
                </a:solidFill>
              </a:rPr>
              <a:t>Historical context (French revolution!)</a:t>
            </a:r>
          </a:p>
          <a:p>
            <a:pPr marL="342900" indent="-342900">
              <a:buFont typeface="+mj-lt"/>
              <a:buAutoNum type="arabicPeriod"/>
            </a:pPr>
            <a:r>
              <a:rPr lang="en-US" sz="2000" dirty="0" smtClean="0">
                <a:solidFill>
                  <a:srgbClr val="7030A0"/>
                </a:solidFill>
              </a:rPr>
              <a:t>We will probably need dozens of prototypes before getting an adequate sound out of the homemade cellos. Keep it simple! </a:t>
            </a:r>
          </a:p>
          <a:p>
            <a:pPr marL="342900" indent="-342900">
              <a:buFont typeface="+mj-lt"/>
              <a:buAutoNum type="arabicPeriod"/>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5791200" cy="1600438"/>
          </a:xfrm>
          <a:prstGeom prst="rect">
            <a:avLst/>
          </a:prstGeom>
          <a:noFill/>
        </p:spPr>
        <p:txBody>
          <a:bodyPr wrap="square" rtlCol="0">
            <a:spAutoFit/>
          </a:bodyPr>
          <a:lstStyle/>
          <a:p>
            <a:r>
              <a:rPr lang="en-US" sz="2000" b="1" dirty="0" smtClean="0">
                <a:solidFill>
                  <a:schemeClr val="accent1">
                    <a:lumMod val="75000"/>
                  </a:schemeClr>
                </a:solidFill>
                <a:latin typeface="Tempus Sans ITC" pitchFamily="82" charset="0"/>
                <a:ea typeface="Times New Roman"/>
                <a:cs typeface="Times New Roman"/>
              </a:rPr>
              <a:t>The motion of the front and back plates is critical.</a:t>
            </a:r>
          </a:p>
          <a:p>
            <a:endParaRPr lang="en-US" sz="2000" b="1" dirty="0" smtClean="0">
              <a:solidFill>
                <a:schemeClr val="accent1">
                  <a:lumMod val="75000"/>
                </a:schemeClr>
              </a:solidFill>
              <a:latin typeface="Tempus Sans ITC" pitchFamily="82" charset="0"/>
              <a:ea typeface="Times New Roman"/>
              <a:cs typeface="Times New Roman"/>
            </a:endParaRPr>
          </a:p>
          <a:p>
            <a:r>
              <a:rPr lang="en-US" sz="2000" b="1" dirty="0" smtClean="0">
                <a:solidFill>
                  <a:schemeClr val="accent1">
                    <a:lumMod val="75000"/>
                  </a:schemeClr>
                </a:solidFill>
                <a:latin typeface="Tempus Sans ITC" pitchFamily="82" charset="0"/>
                <a:ea typeface="Times New Roman"/>
                <a:cs typeface="Times New Roman"/>
              </a:rPr>
              <a:t>If we are lucky, the following “trick” might enable us to get it right:  </a:t>
            </a:r>
          </a:p>
          <a:p>
            <a:endParaRPr lang="en-US" i="1" dirty="0"/>
          </a:p>
        </p:txBody>
      </p:sp>
      <p:sp>
        <p:nvSpPr>
          <p:cNvPr id="5" name="TextBox 4"/>
          <p:cNvSpPr txBox="1"/>
          <p:nvPr/>
        </p:nvSpPr>
        <p:spPr>
          <a:xfrm>
            <a:off x="1143000" y="2384850"/>
            <a:ext cx="4038600" cy="3416320"/>
          </a:xfrm>
          <a:prstGeom prst="rect">
            <a:avLst/>
          </a:prstGeom>
          <a:noFill/>
        </p:spPr>
        <p:txBody>
          <a:bodyPr wrap="square" rtlCol="0">
            <a:spAutoFit/>
          </a:bodyPr>
          <a:lstStyle/>
          <a:p>
            <a:pPr lvl="1"/>
            <a:r>
              <a:rPr lang="en-US" dirty="0" smtClean="0"/>
              <a:t>Two prototype cellos will be constructed.</a:t>
            </a:r>
          </a:p>
          <a:p>
            <a:pPr lvl="1"/>
            <a:endParaRPr lang="en-US" dirty="0" smtClean="0"/>
          </a:p>
          <a:p>
            <a:pPr lvl="1"/>
            <a:r>
              <a:rPr lang="en-US" dirty="0" smtClean="0"/>
              <a:t>The “ribs” will be built solid with bolts that will permit quick replacement of “belly” and “back”.  </a:t>
            </a:r>
          </a:p>
          <a:p>
            <a:pPr lvl="1"/>
            <a:endParaRPr lang="en-US" dirty="0" smtClean="0"/>
          </a:p>
          <a:p>
            <a:pPr lvl="1"/>
            <a:r>
              <a:rPr lang="en-US" dirty="0" smtClean="0"/>
              <a:t> It should be possible to “rebuild” a cello in a day simply by changing the plates.</a:t>
            </a:r>
          </a:p>
          <a:p>
            <a:endParaRPr lang="en-US" dirty="0" smtClean="0"/>
          </a:p>
          <a:p>
            <a:endParaRPr lang="en-US" dirty="0"/>
          </a:p>
        </p:txBody>
      </p:sp>
      <p:pic>
        <p:nvPicPr>
          <p:cNvPr id="6" name="Picture 5" descr="animatedviola"/>
          <p:cNvPicPr>
            <a:picLocks noChangeAspect="1" noChangeArrowheads="1" noCrop="1"/>
          </p:cNvPicPr>
          <p:nvPr/>
        </p:nvPicPr>
        <p:blipFill>
          <a:blip r:embed="rId2" cstate="print"/>
          <a:srcRect/>
          <a:stretch>
            <a:fillRect/>
          </a:stretch>
        </p:blipFill>
        <p:spPr bwMode="auto">
          <a:xfrm>
            <a:off x="6248400" y="914400"/>
            <a:ext cx="2255184" cy="1333500"/>
          </a:xfrm>
          <a:prstGeom prst="rect">
            <a:avLst/>
          </a:prstGeom>
          <a:noFill/>
        </p:spPr>
      </p:pic>
      <p:grpSp>
        <p:nvGrpSpPr>
          <p:cNvPr id="14" name="Group 13"/>
          <p:cNvGrpSpPr/>
          <p:nvPr/>
        </p:nvGrpSpPr>
        <p:grpSpPr>
          <a:xfrm>
            <a:off x="6172200" y="3048000"/>
            <a:ext cx="1790700" cy="1666875"/>
            <a:chOff x="6172200" y="3048000"/>
            <a:chExt cx="1790700" cy="1666875"/>
          </a:xfrm>
        </p:grpSpPr>
        <p:sp>
          <p:nvSpPr>
            <p:cNvPr id="12" name="Freeform 11"/>
            <p:cNvSpPr/>
            <p:nvPr/>
          </p:nvSpPr>
          <p:spPr>
            <a:xfrm>
              <a:off x="7029450" y="3048000"/>
              <a:ext cx="933450" cy="1666875"/>
            </a:xfrm>
            <a:custGeom>
              <a:avLst/>
              <a:gdLst>
                <a:gd name="connsiteX0" fmla="*/ 0 w 933450"/>
                <a:gd name="connsiteY0" fmla="*/ 0 h 1666875"/>
                <a:gd name="connsiteX1" fmla="*/ 514350 w 933450"/>
                <a:gd name="connsiteY1" fmla="*/ 0 h 1666875"/>
                <a:gd name="connsiteX2" fmla="*/ 933450 w 933450"/>
                <a:gd name="connsiteY2" fmla="*/ 1657350 h 1666875"/>
                <a:gd name="connsiteX3" fmla="*/ 9525 w 933450"/>
                <a:gd name="connsiteY3" fmla="*/ 1666875 h 1666875"/>
              </a:gdLst>
              <a:ahLst/>
              <a:cxnLst>
                <a:cxn ang="0">
                  <a:pos x="connsiteX0" y="connsiteY0"/>
                </a:cxn>
                <a:cxn ang="0">
                  <a:pos x="connsiteX1" y="connsiteY1"/>
                </a:cxn>
                <a:cxn ang="0">
                  <a:pos x="connsiteX2" y="connsiteY2"/>
                </a:cxn>
                <a:cxn ang="0">
                  <a:pos x="connsiteX3" y="connsiteY3"/>
                </a:cxn>
              </a:cxnLst>
              <a:rect l="l" t="t" r="r" b="b"/>
              <a:pathLst>
                <a:path w="933450" h="1666875">
                  <a:moveTo>
                    <a:pt x="0" y="0"/>
                  </a:moveTo>
                  <a:lnTo>
                    <a:pt x="514350" y="0"/>
                  </a:lnTo>
                  <a:lnTo>
                    <a:pt x="933450" y="1657350"/>
                  </a:lnTo>
                  <a:lnTo>
                    <a:pt x="9525" y="16668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6172200" y="3048000"/>
              <a:ext cx="933450" cy="1666875"/>
            </a:xfrm>
            <a:custGeom>
              <a:avLst/>
              <a:gdLst>
                <a:gd name="connsiteX0" fmla="*/ 0 w 933450"/>
                <a:gd name="connsiteY0" fmla="*/ 0 h 1666875"/>
                <a:gd name="connsiteX1" fmla="*/ 514350 w 933450"/>
                <a:gd name="connsiteY1" fmla="*/ 0 h 1666875"/>
                <a:gd name="connsiteX2" fmla="*/ 933450 w 933450"/>
                <a:gd name="connsiteY2" fmla="*/ 1657350 h 1666875"/>
                <a:gd name="connsiteX3" fmla="*/ 9525 w 933450"/>
                <a:gd name="connsiteY3" fmla="*/ 1666875 h 1666875"/>
              </a:gdLst>
              <a:ahLst/>
              <a:cxnLst>
                <a:cxn ang="0">
                  <a:pos x="connsiteX0" y="connsiteY0"/>
                </a:cxn>
                <a:cxn ang="0">
                  <a:pos x="connsiteX1" y="connsiteY1"/>
                </a:cxn>
                <a:cxn ang="0">
                  <a:pos x="connsiteX2" y="connsiteY2"/>
                </a:cxn>
                <a:cxn ang="0">
                  <a:pos x="connsiteX3" y="connsiteY3"/>
                </a:cxn>
              </a:cxnLst>
              <a:rect l="l" t="t" r="r" b="b"/>
              <a:pathLst>
                <a:path w="933450" h="1666875">
                  <a:moveTo>
                    <a:pt x="0" y="0"/>
                  </a:moveTo>
                  <a:lnTo>
                    <a:pt x="514350" y="0"/>
                  </a:lnTo>
                  <a:lnTo>
                    <a:pt x="933450" y="1657350"/>
                  </a:lnTo>
                  <a:lnTo>
                    <a:pt x="9525" y="16668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1212</Words>
  <Application>Microsoft Office PowerPoint</Application>
  <PresentationFormat>On-screen Show (4:3)</PresentationFormat>
  <Paragraphs>107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Inventing the Savart Cello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Journal</dc:title>
  <dc:creator>Guy George Vandegrift</dc:creator>
  <cp:lastModifiedBy>WSUadm</cp:lastModifiedBy>
  <cp:revision>58</cp:revision>
  <cp:lastPrinted>2011-09-19T19:52:57Z</cp:lastPrinted>
  <dcterms:created xsi:type="dcterms:W3CDTF">2006-08-16T00:00:00Z</dcterms:created>
  <dcterms:modified xsi:type="dcterms:W3CDTF">2012-09-15T19:56:26Z</dcterms:modified>
</cp:coreProperties>
</file>