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notesMasterIdLst>
    <p:notesMasterId r:id="rId20"/>
  </p:notesMasterIdLst>
  <p:sldIdLst>
    <p:sldId id="267" r:id="rId8"/>
    <p:sldId id="277" r:id="rId9"/>
    <p:sldId id="318" r:id="rId10"/>
    <p:sldId id="306" r:id="rId11"/>
    <p:sldId id="321" r:id="rId12"/>
    <p:sldId id="323" r:id="rId13"/>
    <p:sldId id="328" r:id="rId14"/>
    <p:sldId id="325" r:id="rId15"/>
    <p:sldId id="326" r:id="rId16"/>
    <p:sldId id="334" r:id="rId17"/>
    <p:sldId id="335" r:id="rId18"/>
    <p:sldId id="320" r:id="rId19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3" autoAdjust="0"/>
    <p:restoredTop sz="92277" autoAdjust="0"/>
  </p:normalViewPr>
  <p:slideViewPr>
    <p:cSldViewPr snapToGrid="0" snapToObjects="1">
      <p:cViewPr varScale="1">
        <p:scale>
          <a:sx n="68" d="100"/>
          <a:sy n="68" d="100"/>
        </p:scale>
        <p:origin x="4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16F3-BB61-7443-837E-E2DE791A09F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5000"/>
            <a:ext cx="548640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ED364-D814-DE45-9F80-32307F33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1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D364-D814-DE45-9F80-32307F3351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0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9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6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3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6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7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7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9951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7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776877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78746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6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04894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8"/>
            <a:ext cx="8229600" cy="45259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2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278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7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9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4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9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9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6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5376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4290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50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5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2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61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61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4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Faculty Senate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April 16, 2018</a:t>
            </a:r>
          </a:p>
          <a:p>
            <a:endParaRPr lang="en-US" dirty="0"/>
          </a:p>
          <a:p>
            <a:r>
              <a:rPr lang="en-US" dirty="0" smtClean="0"/>
              <a:t>President</a:t>
            </a:r>
          </a:p>
          <a:p>
            <a:r>
              <a:rPr lang="en-US" dirty="0" smtClean="0"/>
              <a:t>Cheryl B. Schrader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028" y="995589"/>
            <a:ext cx="4369981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26937"/>
                </a:solidFill>
              </a:rPr>
              <a:t>Budget Update</a:t>
            </a:r>
            <a:endParaRPr lang="en-US" sz="4000" b="1" dirty="0">
              <a:solidFill>
                <a:srgbClr val="0269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5" y="2298078"/>
            <a:ext cx="8229600" cy="413114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Last fiscal year ended with a $</a:t>
            </a:r>
            <a:r>
              <a:rPr lang="en-US" smtClean="0"/>
              <a:t>24.6M deficit</a:t>
            </a:r>
          </a:p>
          <a:p>
            <a:r>
              <a:rPr lang="en-US" smtClean="0"/>
              <a:t>Overall </a:t>
            </a:r>
            <a:r>
              <a:rPr lang="en-US" dirty="0" smtClean="0"/>
              <a:t>spending down $38.8M from same time last year</a:t>
            </a:r>
          </a:p>
          <a:p>
            <a:r>
              <a:rPr lang="en-US" dirty="0" smtClean="0"/>
              <a:t>Created </a:t>
            </a:r>
            <a:r>
              <a:rPr lang="en-US" dirty="0" smtClean="0"/>
              <a:t>possibility of staying off fiscal watch entirely</a:t>
            </a:r>
          </a:p>
          <a:p>
            <a:r>
              <a:rPr lang="en-US" dirty="0" smtClean="0"/>
              <a:t>Challenges remain</a:t>
            </a:r>
          </a:p>
          <a:p>
            <a:pPr lvl="1"/>
            <a:r>
              <a:rPr lang="en-US" dirty="0" smtClean="0"/>
              <a:t>Revenue shortfall from enrollment decline and change in student mix this year</a:t>
            </a:r>
          </a:p>
          <a:p>
            <a:pPr lvl="1"/>
            <a:r>
              <a:rPr lang="en-US" dirty="0" smtClean="0"/>
              <a:t>Estimated $1M shortfall in net revenue for summer enrollment</a:t>
            </a:r>
          </a:p>
          <a:p>
            <a:pPr lvl="1"/>
            <a:r>
              <a:rPr lang="en-US" dirty="0" smtClean="0"/>
              <a:t>Medical claims $5.5M over budget</a:t>
            </a:r>
          </a:p>
          <a:p>
            <a:r>
              <a:rPr lang="en-US" dirty="0" smtClean="0"/>
              <a:t>Units identified $10.8M in budget reductions for remainder of year</a:t>
            </a:r>
          </a:p>
          <a:p>
            <a:r>
              <a:rPr lang="en-US" dirty="0" smtClean="0"/>
              <a:t>Austerity measures reinstated</a:t>
            </a:r>
          </a:p>
          <a:p>
            <a:r>
              <a:rPr lang="en-US" dirty="0" smtClean="0"/>
              <a:t>Negotiated $550,000 savings in Perkins loan repayment</a:t>
            </a:r>
          </a:p>
          <a:p>
            <a:r>
              <a:rPr lang="en-US" dirty="0" smtClean="0"/>
              <a:t>Current year-end balance estimated to be $6.3M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093" y="889264"/>
            <a:ext cx="4880344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26937"/>
                </a:solidFill>
              </a:rPr>
              <a:t>Negotiations Update</a:t>
            </a:r>
            <a:endParaRPr lang="en-US" sz="3600" b="1" dirty="0">
              <a:solidFill>
                <a:srgbClr val="0269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3" y="2032264"/>
            <a:ext cx="8516679" cy="439695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Statutory framework for a negotiated agreement still in progress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Two days of fact finding held, which was not enough time for both parties to have full and complete opportunities to present positions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Delineate dates to complete fact finding and develop revised timeline </a:t>
            </a:r>
          </a:p>
        </p:txBody>
      </p:sp>
    </p:spTree>
    <p:extLst>
      <p:ext uri="{BB962C8B-B14F-4D97-AF65-F5344CB8AC3E}">
        <p14:creationId xmlns:p14="http://schemas.microsoft.com/office/powerpoint/2010/main" val="19350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75" y="903768"/>
            <a:ext cx="8001000" cy="1010092"/>
          </a:xfrm>
        </p:spPr>
        <p:txBody>
          <a:bodyPr/>
          <a:lstStyle/>
          <a:p>
            <a:pPr algn="ctr"/>
            <a:r>
              <a:rPr lang="en-US" smtClean="0"/>
              <a:t>Upcoming Events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75" y="2126512"/>
            <a:ext cx="7543800" cy="4263656"/>
          </a:xfrm>
        </p:spPr>
        <p:txBody>
          <a:bodyPr>
            <a:normAutofit/>
          </a:bodyPr>
          <a:lstStyle/>
          <a:p>
            <a:r>
              <a:rPr lang="en-US" b="1" smtClean="0"/>
              <a:t>Friday, April 27 </a:t>
            </a:r>
          </a:p>
          <a:p>
            <a:r>
              <a:rPr lang="en-US" smtClean="0">
                <a:solidFill>
                  <a:schemeClr val="tx1"/>
                </a:solidFill>
              </a:rPr>
              <a:t>Lake Campus Commencement </a:t>
            </a:r>
          </a:p>
          <a:p>
            <a:r>
              <a:rPr lang="en-US" smtClean="0">
                <a:solidFill>
                  <a:schemeClr val="tx1"/>
                </a:solidFill>
              </a:rPr>
              <a:t>6 p.m.</a:t>
            </a:r>
          </a:p>
          <a:p>
            <a:endParaRPr lang="en-US" smtClean="0"/>
          </a:p>
          <a:p>
            <a:r>
              <a:rPr lang="en-US" b="1" smtClean="0"/>
              <a:t>Saturday, April 28</a:t>
            </a:r>
          </a:p>
          <a:p>
            <a:r>
              <a:rPr lang="en-US" smtClean="0">
                <a:solidFill>
                  <a:schemeClr val="tx1"/>
                </a:solidFill>
              </a:rPr>
              <a:t>Dayton Campus Commencement</a:t>
            </a:r>
          </a:p>
          <a:p>
            <a:r>
              <a:rPr lang="en-US" smtClean="0">
                <a:solidFill>
                  <a:schemeClr val="tx1"/>
                </a:solidFill>
              </a:rPr>
              <a:t>10 a.m.</a:t>
            </a:r>
            <a:endParaRPr lang="en-US">
              <a:solidFill>
                <a:schemeClr val="tx1"/>
              </a:solidFill>
            </a:endParaRPr>
          </a:p>
          <a:p>
            <a:endParaRPr lang="en-US" smtClean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20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26937"/>
                </a:solidFill>
              </a:rPr>
              <a:t/>
            </a:r>
            <a:br>
              <a:rPr lang="en-US" b="1" dirty="0" smtClean="0">
                <a:solidFill>
                  <a:srgbClr val="026937"/>
                </a:solidFill>
              </a:rPr>
            </a:br>
            <a:r>
              <a:rPr lang="en-US" sz="4000" b="1" dirty="0" smtClean="0">
                <a:solidFill>
                  <a:srgbClr val="026937"/>
                </a:solidFill>
              </a:rPr>
              <a:t>Faculty Achievements</a:t>
            </a:r>
            <a:endParaRPr lang="en-US" sz="4000" b="1" dirty="0">
              <a:solidFill>
                <a:srgbClr val="026937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744279" y="1547037"/>
            <a:ext cx="7655442" cy="4199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CD9E52"/>
                </a:solidFill>
              </a:rPr>
              <a:t>39 Years of Model UN Excellence</a:t>
            </a:r>
            <a:endParaRPr lang="en-US" sz="2400" b="1" dirty="0">
              <a:solidFill>
                <a:srgbClr val="CD9E52"/>
              </a:solidFill>
            </a:endParaRPr>
          </a:p>
        </p:txBody>
      </p:sp>
      <p:pic>
        <p:nvPicPr>
          <p:cNvPr id="1026" name="Picture 2" descr="ttp://webapp2.wright.edu/web1/newsroom/files/2018/04/2018-model-u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79" y="2212310"/>
            <a:ext cx="6421760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20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26937"/>
                </a:solidFill>
              </a:rPr>
              <a:t/>
            </a:r>
            <a:br>
              <a:rPr lang="en-US" b="1" dirty="0" smtClean="0">
                <a:solidFill>
                  <a:srgbClr val="026937"/>
                </a:solidFill>
              </a:rPr>
            </a:br>
            <a:r>
              <a:rPr lang="en-US" sz="4000" b="1" dirty="0" smtClean="0">
                <a:solidFill>
                  <a:srgbClr val="026937"/>
                </a:solidFill>
              </a:rPr>
              <a:t>Faculty Achievements</a:t>
            </a:r>
            <a:endParaRPr lang="en-US" sz="4000" b="1" dirty="0">
              <a:solidFill>
                <a:srgbClr val="026937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744279" y="1547037"/>
            <a:ext cx="7655442" cy="4199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CD9E52"/>
                </a:solidFill>
              </a:rPr>
              <a:t>New Mentoring Program </a:t>
            </a:r>
            <a:endParaRPr lang="en-US" sz="2400" b="1" dirty="0">
              <a:solidFill>
                <a:srgbClr val="CD9E52"/>
              </a:solidFill>
            </a:endParaRPr>
          </a:p>
        </p:txBody>
      </p:sp>
      <p:pic>
        <p:nvPicPr>
          <p:cNvPr id="1028" name="Picture 4" descr="http://webapp2.wright.edu/web1/newsroom/files/2018/04/COLA-mentoring-program-2-508x3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83" y="2286739"/>
            <a:ext cx="6192299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26937"/>
                </a:solidFill>
              </a:rPr>
              <a:t>Faculty Achievements </a:t>
            </a:r>
            <a:endParaRPr lang="en-US" sz="3600" b="1" dirty="0">
              <a:solidFill>
                <a:srgbClr val="026937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2339162" y="1945395"/>
            <a:ext cx="4720857" cy="639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D9E52"/>
                </a:solidFill>
              </a:rPr>
              <a:t>Shedding new light on ALS </a:t>
            </a:r>
          </a:p>
        </p:txBody>
      </p:sp>
      <p:pic>
        <p:nvPicPr>
          <p:cNvPr id="2050" name="Picture 2" descr="http://webapp2.wright.edu/web1/newsroom/files/2018/04/Sherif-Elbasiouny-20036_02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14" y="2764465"/>
            <a:ext cx="6321771" cy="335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8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26937"/>
                </a:solidFill>
              </a:rPr>
              <a:t>Faculty Achievements </a:t>
            </a:r>
            <a:endParaRPr lang="en-US" sz="3600" b="1" dirty="0">
              <a:solidFill>
                <a:srgbClr val="026937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579473" y="1763737"/>
            <a:ext cx="7985051" cy="639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D9E52"/>
                </a:solidFill>
              </a:rPr>
              <a:t>Honored by the Ohio Department of Higher Education </a:t>
            </a:r>
          </a:p>
        </p:txBody>
      </p:sp>
      <p:pic>
        <p:nvPicPr>
          <p:cNvPr id="3074" name="Picture 2" descr="http://webapp2.wright.edu/web1/newsroom/files/2016/11/kevin-lorson-18223_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1" y="2403499"/>
            <a:ext cx="5660577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824" y="1202070"/>
            <a:ext cx="8001000" cy="616098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Strategic </a:t>
            </a:r>
            <a:r>
              <a:rPr lang="en-US" sz="3600" dirty="0" smtClean="0"/>
              <a:t>Planning Open House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35" y="1605517"/>
            <a:ext cx="7210425" cy="5167425"/>
          </a:xfrm>
        </p:spPr>
        <p:txBody>
          <a:bodyPr>
            <a:noAutofit/>
          </a:bodyPr>
          <a:lstStyle/>
          <a:p>
            <a:endParaRPr lang="en-US" sz="20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Friday</a:t>
            </a:r>
            <a:r>
              <a:rPr lang="en-US" sz="2400" b="1" dirty="0"/>
              <a:t>, </a:t>
            </a:r>
            <a:r>
              <a:rPr lang="en-US" sz="2400" b="1" dirty="0" smtClean="0"/>
              <a:t>April 20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 smtClean="0">
                <a:solidFill>
                  <a:schemeClr val="tx1"/>
                </a:solidFill>
              </a:rPr>
              <a:t>11 a.m. to 1:30 p.m.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Upper Hearth Lounge 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See the progress and provide your input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Come shape the future of Wright State</a:t>
            </a:r>
          </a:p>
        </p:txBody>
      </p:sp>
    </p:spTree>
    <p:extLst>
      <p:ext uri="{BB962C8B-B14F-4D97-AF65-F5344CB8AC3E}">
        <p14:creationId xmlns:p14="http://schemas.microsoft.com/office/powerpoint/2010/main" val="10239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k object 41"/>
          <p:cNvSpPr/>
          <p:nvPr/>
        </p:nvSpPr>
        <p:spPr>
          <a:xfrm>
            <a:off x="4688696" y="3108822"/>
            <a:ext cx="451392" cy="451392"/>
          </a:xfrm>
          <a:custGeom>
            <a:avLst/>
            <a:gdLst/>
            <a:ahLst/>
            <a:cxnLst/>
            <a:rect l="l" t="t" r="r" b="b"/>
            <a:pathLst>
              <a:path w="992505" h="992504">
                <a:moveTo>
                  <a:pt x="496068" y="0"/>
                </a:moveTo>
                <a:lnTo>
                  <a:pt x="0" y="496068"/>
                </a:lnTo>
                <a:lnTo>
                  <a:pt x="496068" y="992137"/>
                </a:lnTo>
                <a:lnTo>
                  <a:pt x="992137" y="496068"/>
                </a:lnTo>
                <a:lnTo>
                  <a:pt x="496068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21" name="bk object 24"/>
          <p:cNvSpPr/>
          <p:nvPr/>
        </p:nvSpPr>
        <p:spPr>
          <a:xfrm>
            <a:off x="8047701" y="3776123"/>
            <a:ext cx="144181" cy="161978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22" name="bk object 25"/>
          <p:cNvSpPr/>
          <p:nvPr/>
        </p:nvSpPr>
        <p:spPr>
          <a:xfrm>
            <a:off x="8107227" y="3095132"/>
            <a:ext cx="38159" cy="706895"/>
          </a:xfrm>
          <a:custGeom>
            <a:avLst/>
            <a:gdLst/>
            <a:ahLst/>
            <a:cxnLst/>
            <a:rect l="l" t="t" r="r" b="b"/>
            <a:pathLst>
              <a:path w="94615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19" name="bk object 24"/>
          <p:cNvSpPr/>
          <p:nvPr/>
        </p:nvSpPr>
        <p:spPr>
          <a:xfrm>
            <a:off x="6868322" y="3766903"/>
            <a:ext cx="144181" cy="161978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20" name="bk object 25"/>
          <p:cNvSpPr/>
          <p:nvPr/>
        </p:nvSpPr>
        <p:spPr>
          <a:xfrm>
            <a:off x="6927848" y="3085912"/>
            <a:ext cx="38159" cy="706895"/>
          </a:xfrm>
          <a:custGeom>
            <a:avLst/>
            <a:gdLst/>
            <a:ahLst/>
            <a:cxnLst/>
            <a:rect l="l" t="t" r="r" b="b"/>
            <a:pathLst>
              <a:path w="94615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13" name="bk object 41"/>
          <p:cNvSpPr/>
          <p:nvPr/>
        </p:nvSpPr>
        <p:spPr>
          <a:xfrm>
            <a:off x="7157378" y="3103604"/>
            <a:ext cx="451392" cy="451392"/>
          </a:xfrm>
          <a:custGeom>
            <a:avLst/>
            <a:gdLst/>
            <a:ahLst/>
            <a:cxnLst/>
            <a:rect l="l" t="t" r="r" b="b"/>
            <a:pathLst>
              <a:path w="992505" h="992504">
                <a:moveTo>
                  <a:pt x="496068" y="0"/>
                </a:moveTo>
                <a:lnTo>
                  <a:pt x="0" y="496068"/>
                </a:lnTo>
                <a:lnTo>
                  <a:pt x="496068" y="992137"/>
                </a:lnTo>
                <a:lnTo>
                  <a:pt x="992137" y="496068"/>
                </a:lnTo>
                <a:lnTo>
                  <a:pt x="496068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grpSp>
        <p:nvGrpSpPr>
          <p:cNvPr id="93" name="Group 92"/>
          <p:cNvGrpSpPr/>
          <p:nvPr/>
        </p:nvGrpSpPr>
        <p:grpSpPr>
          <a:xfrm>
            <a:off x="2695324" y="3080238"/>
            <a:ext cx="1242147" cy="1562012"/>
            <a:chOff x="3844856" y="2963984"/>
            <a:chExt cx="1905867" cy="2082682"/>
          </a:xfrm>
        </p:grpSpPr>
        <p:sp>
          <p:nvSpPr>
            <p:cNvPr id="35" name="bk object 22"/>
            <p:cNvSpPr/>
            <p:nvPr/>
          </p:nvSpPr>
          <p:spPr>
            <a:xfrm>
              <a:off x="4605007" y="3871972"/>
              <a:ext cx="216791" cy="216791"/>
            </a:xfrm>
            <a:custGeom>
              <a:avLst/>
              <a:gdLst/>
              <a:ahLst/>
              <a:cxnLst/>
              <a:rect l="l" t="t" r="r" b="b"/>
              <a:pathLst>
                <a:path w="357504" h="357504">
                  <a:moveTo>
                    <a:pt x="178675" y="0"/>
                  </a:moveTo>
                  <a:lnTo>
                    <a:pt x="0" y="178675"/>
                  </a:lnTo>
                  <a:lnTo>
                    <a:pt x="178675" y="357350"/>
                  </a:lnTo>
                  <a:lnTo>
                    <a:pt x="357350" y="178675"/>
                  </a:lnTo>
                  <a:lnTo>
                    <a:pt x="178675" y="0"/>
                  </a:lnTo>
                  <a:close/>
                </a:path>
              </a:pathLst>
            </a:custGeom>
            <a:solidFill>
              <a:srgbClr val="036936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6" name="bk object 23"/>
            <p:cNvSpPr/>
            <p:nvPr/>
          </p:nvSpPr>
          <p:spPr>
            <a:xfrm>
              <a:off x="4684376" y="2963984"/>
              <a:ext cx="57375" cy="946104"/>
            </a:xfrm>
            <a:custGeom>
              <a:avLst/>
              <a:gdLst/>
              <a:ahLst/>
              <a:cxnLst/>
              <a:rect l="l" t="t" r="r" b="b"/>
              <a:pathLst>
                <a:path w="94615" h="1560195">
                  <a:moveTo>
                    <a:pt x="0" y="1560161"/>
                  </a:moveTo>
                  <a:lnTo>
                    <a:pt x="94237" y="1560161"/>
                  </a:lnTo>
                  <a:lnTo>
                    <a:pt x="94237" y="0"/>
                  </a:lnTo>
                  <a:lnTo>
                    <a:pt x="0" y="0"/>
                  </a:lnTo>
                  <a:lnTo>
                    <a:pt x="0" y="1560161"/>
                  </a:lnTo>
                  <a:close/>
                </a:path>
              </a:pathLst>
            </a:custGeom>
            <a:solidFill>
              <a:srgbClr val="036936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45" name="bk object 32"/>
            <p:cNvSpPr/>
            <p:nvPr/>
          </p:nvSpPr>
          <p:spPr>
            <a:xfrm>
              <a:off x="5562811" y="3693631"/>
              <a:ext cx="187912" cy="187912"/>
            </a:xfrm>
            <a:custGeom>
              <a:avLst/>
              <a:gdLst/>
              <a:ahLst/>
              <a:cxnLst/>
              <a:rect l="l" t="t" r="r" b="b"/>
              <a:pathLst>
                <a:path w="309880" h="309879">
                  <a:moveTo>
                    <a:pt x="65401" y="0"/>
                  </a:moveTo>
                  <a:lnTo>
                    <a:pt x="0" y="244076"/>
                  </a:lnTo>
                  <a:lnTo>
                    <a:pt x="244076" y="309477"/>
                  </a:lnTo>
                  <a:lnTo>
                    <a:pt x="309477" y="65401"/>
                  </a:lnTo>
                  <a:lnTo>
                    <a:pt x="65401" y="0"/>
                  </a:lnTo>
                  <a:close/>
                </a:path>
              </a:pathLst>
            </a:custGeom>
            <a:solidFill>
              <a:srgbClr val="739849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46" name="bk object 33"/>
            <p:cNvSpPr/>
            <p:nvPr/>
          </p:nvSpPr>
          <p:spPr>
            <a:xfrm>
              <a:off x="4747138" y="3811453"/>
              <a:ext cx="847912" cy="522532"/>
            </a:xfrm>
            <a:custGeom>
              <a:avLst/>
              <a:gdLst/>
              <a:ahLst/>
              <a:cxnLst/>
              <a:rect l="l" t="t" r="r" b="b"/>
              <a:pathLst>
                <a:path w="1398269" h="861695">
                  <a:moveTo>
                    <a:pt x="1351142" y="0"/>
                  </a:moveTo>
                  <a:lnTo>
                    <a:pt x="0" y="780080"/>
                  </a:lnTo>
                  <a:lnTo>
                    <a:pt x="47118" y="861691"/>
                  </a:lnTo>
                  <a:lnTo>
                    <a:pt x="1398261" y="81610"/>
                  </a:lnTo>
                  <a:lnTo>
                    <a:pt x="1351142" y="0"/>
                  </a:lnTo>
                  <a:close/>
                </a:path>
              </a:pathLst>
            </a:custGeom>
            <a:solidFill>
              <a:srgbClr val="739849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64" name="bk object 52"/>
            <p:cNvSpPr/>
            <p:nvPr/>
          </p:nvSpPr>
          <p:spPr>
            <a:xfrm>
              <a:off x="3844856" y="4087855"/>
              <a:ext cx="1682732" cy="958811"/>
            </a:xfrm>
            <a:custGeom>
              <a:avLst/>
              <a:gdLst/>
              <a:ahLst/>
              <a:cxnLst/>
              <a:rect l="l" t="t" r="r" b="b"/>
              <a:pathLst>
                <a:path w="2774950" h="1581150">
                  <a:moveTo>
                    <a:pt x="2774784" y="0"/>
                  </a:moveTo>
                  <a:lnTo>
                    <a:pt x="209417" y="0"/>
                  </a:lnTo>
                  <a:lnTo>
                    <a:pt x="0" y="209417"/>
                  </a:lnTo>
                  <a:lnTo>
                    <a:pt x="0" y="1581103"/>
                  </a:lnTo>
                  <a:lnTo>
                    <a:pt x="2774784" y="1581103"/>
                  </a:lnTo>
                  <a:lnTo>
                    <a:pt x="2774784" y="0"/>
                  </a:lnTo>
                  <a:close/>
                </a:path>
              </a:pathLst>
            </a:custGeom>
            <a:solidFill>
              <a:srgbClr val="739849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3944875" y="4201236"/>
              <a:ext cx="1577687" cy="636145"/>
            </a:xfrm>
            <a:prstGeom prst="rect">
              <a:avLst/>
            </a:prstGeom>
          </p:spPr>
          <p:txBody>
            <a:bodyPr vert="horz" wrap="square" lIns="0" tIns="5198" rIns="0" bIns="0" rtlCol="0">
              <a:spAutoFit/>
            </a:bodyPr>
            <a:lstStyle/>
            <a:p>
              <a:pPr marL="5776" marR="2311" indent="18772" algn="ctr">
                <a:lnSpc>
                  <a:spcPct val="101499"/>
                </a:lnSpc>
                <a:spcBef>
                  <a:spcPts val="41"/>
                </a:spcBef>
              </a:pPr>
              <a:r>
                <a:rPr lang="en-US" sz="887" b="1" dirty="0">
                  <a:solidFill>
                    <a:srgbClr val="FFFFFF"/>
                  </a:solidFill>
                  <a:latin typeface="Arial"/>
                  <a:cs typeface="Arial"/>
                </a:rPr>
                <a:t>Refined Goals </a:t>
              </a:r>
            </a:p>
            <a:p>
              <a:pPr marL="5776" marR="2311" indent="18772" algn="ctr">
                <a:lnSpc>
                  <a:spcPct val="101499"/>
                </a:lnSpc>
                <a:spcBef>
                  <a:spcPts val="41"/>
                </a:spcBef>
              </a:pPr>
              <a:endParaRPr lang="en-US" sz="375" b="1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marL="5776" marR="2311" indent="18772" algn="ctr">
                <a:lnSpc>
                  <a:spcPct val="101499"/>
                </a:lnSpc>
                <a:spcBef>
                  <a:spcPts val="41"/>
                </a:spcBef>
              </a:pPr>
              <a:r>
                <a:rPr lang="en-US" sz="887" b="1" dirty="0">
                  <a:solidFill>
                    <a:srgbClr val="FFFFFF"/>
                  </a:solidFill>
                  <a:latin typeface="Arial"/>
                  <a:cs typeface="Arial"/>
                </a:rPr>
                <a:t>Drafted  Actions &amp; Initiatives</a:t>
              </a:r>
              <a:endParaRPr lang="en-US" sz="887" b="1" spc="5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896725" y="3065946"/>
            <a:ext cx="1254011" cy="1576304"/>
            <a:chOff x="3844856" y="2963984"/>
            <a:chExt cx="1921069" cy="2082682"/>
          </a:xfrm>
        </p:grpSpPr>
        <p:sp>
          <p:nvSpPr>
            <p:cNvPr id="96" name="bk object 23"/>
            <p:cNvSpPr/>
            <p:nvPr/>
          </p:nvSpPr>
          <p:spPr>
            <a:xfrm>
              <a:off x="4684376" y="2963984"/>
              <a:ext cx="57375" cy="946104"/>
            </a:xfrm>
            <a:custGeom>
              <a:avLst/>
              <a:gdLst/>
              <a:ahLst/>
              <a:cxnLst/>
              <a:rect l="l" t="t" r="r" b="b"/>
              <a:pathLst>
                <a:path w="94615" h="1560195">
                  <a:moveTo>
                    <a:pt x="0" y="1560161"/>
                  </a:moveTo>
                  <a:lnTo>
                    <a:pt x="94237" y="1560161"/>
                  </a:lnTo>
                  <a:lnTo>
                    <a:pt x="94237" y="0"/>
                  </a:lnTo>
                  <a:lnTo>
                    <a:pt x="0" y="0"/>
                  </a:lnTo>
                  <a:lnTo>
                    <a:pt x="0" y="1560161"/>
                  </a:lnTo>
                  <a:close/>
                </a:path>
              </a:pathLst>
            </a:custGeom>
            <a:solidFill>
              <a:srgbClr val="036936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95" name="bk object 22"/>
            <p:cNvSpPr/>
            <p:nvPr/>
          </p:nvSpPr>
          <p:spPr>
            <a:xfrm>
              <a:off x="4605007" y="3871972"/>
              <a:ext cx="216791" cy="216791"/>
            </a:xfrm>
            <a:custGeom>
              <a:avLst/>
              <a:gdLst/>
              <a:ahLst/>
              <a:cxnLst/>
              <a:rect l="l" t="t" r="r" b="b"/>
              <a:pathLst>
                <a:path w="357504" h="357504">
                  <a:moveTo>
                    <a:pt x="178675" y="0"/>
                  </a:moveTo>
                  <a:lnTo>
                    <a:pt x="0" y="178675"/>
                  </a:lnTo>
                  <a:lnTo>
                    <a:pt x="178675" y="357350"/>
                  </a:lnTo>
                  <a:lnTo>
                    <a:pt x="357350" y="178675"/>
                  </a:lnTo>
                  <a:lnTo>
                    <a:pt x="178675" y="0"/>
                  </a:lnTo>
                  <a:close/>
                </a:path>
              </a:pathLst>
            </a:custGeom>
            <a:solidFill>
              <a:srgbClr val="036936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97" name="bk object 32"/>
            <p:cNvSpPr/>
            <p:nvPr/>
          </p:nvSpPr>
          <p:spPr>
            <a:xfrm>
              <a:off x="5578013" y="3693751"/>
              <a:ext cx="187912" cy="187912"/>
            </a:xfrm>
            <a:custGeom>
              <a:avLst/>
              <a:gdLst/>
              <a:ahLst/>
              <a:cxnLst/>
              <a:rect l="l" t="t" r="r" b="b"/>
              <a:pathLst>
                <a:path w="309880" h="309879">
                  <a:moveTo>
                    <a:pt x="65401" y="0"/>
                  </a:moveTo>
                  <a:lnTo>
                    <a:pt x="0" y="244076"/>
                  </a:lnTo>
                  <a:lnTo>
                    <a:pt x="244076" y="309477"/>
                  </a:lnTo>
                  <a:lnTo>
                    <a:pt x="309477" y="65401"/>
                  </a:lnTo>
                  <a:lnTo>
                    <a:pt x="65401" y="0"/>
                  </a:lnTo>
                  <a:close/>
                </a:path>
              </a:pathLst>
            </a:custGeom>
            <a:solidFill>
              <a:srgbClr val="739849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98" name="bk object 33"/>
            <p:cNvSpPr/>
            <p:nvPr/>
          </p:nvSpPr>
          <p:spPr>
            <a:xfrm>
              <a:off x="4777590" y="3798321"/>
              <a:ext cx="847912" cy="522532"/>
            </a:xfrm>
            <a:custGeom>
              <a:avLst/>
              <a:gdLst/>
              <a:ahLst/>
              <a:cxnLst/>
              <a:rect l="l" t="t" r="r" b="b"/>
              <a:pathLst>
                <a:path w="1398269" h="861695">
                  <a:moveTo>
                    <a:pt x="1351142" y="0"/>
                  </a:moveTo>
                  <a:lnTo>
                    <a:pt x="0" y="780080"/>
                  </a:lnTo>
                  <a:lnTo>
                    <a:pt x="47118" y="861691"/>
                  </a:lnTo>
                  <a:lnTo>
                    <a:pt x="1398261" y="81610"/>
                  </a:lnTo>
                  <a:lnTo>
                    <a:pt x="1351142" y="0"/>
                  </a:lnTo>
                  <a:close/>
                </a:path>
              </a:pathLst>
            </a:custGeom>
            <a:solidFill>
              <a:srgbClr val="739849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99" name="bk object 52"/>
            <p:cNvSpPr/>
            <p:nvPr/>
          </p:nvSpPr>
          <p:spPr>
            <a:xfrm>
              <a:off x="3844856" y="4087855"/>
              <a:ext cx="1682732" cy="958811"/>
            </a:xfrm>
            <a:custGeom>
              <a:avLst/>
              <a:gdLst/>
              <a:ahLst/>
              <a:cxnLst/>
              <a:rect l="l" t="t" r="r" b="b"/>
              <a:pathLst>
                <a:path w="2774950" h="1581150">
                  <a:moveTo>
                    <a:pt x="2774784" y="0"/>
                  </a:moveTo>
                  <a:lnTo>
                    <a:pt x="209417" y="0"/>
                  </a:lnTo>
                  <a:lnTo>
                    <a:pt x="0" y="209417"/>
                  </a:lnTo>
                  <a:lnTo>
                    <a:pt x="0" y="1581103"/>
                  </a:lnTo>
                  <a:lnTo>
                    <a:pt x="2774784" y="1581103"/>
                  </a:lnTo>
                  <a:lnTo>
                    <a:pt x="2774784" y="0"/>
                  </a:lnTo>
                  <a:close/>
                </a:path>
              </a:pathLst>
            </a:custGeom>
            <a:solidFill>
              <a:srgbClr val="739849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00" name="object 20"/>
            <p:cNvSpPr txBox="1"/>
            <p:nvPr/>
          </p:nvSpPr>
          <p:spPr>
            <a:xfrm>
              <a:off x="3895502" y="4386847"/>
              <a:ext cx="1565290" cy="371223"/>
            </a:xfrm>
            <a:prstGeom prst="rect">
              <a:avLst/>
            </a:prstGeom>
          </p:spPr>
          <p:txBody>
            <a:bodyPr vert="horz" wrap="square" lIns="0" tIns="5198" rIns="0" bIns="0" rtlCol="0">
              <a:spAutoFit/>
            </a:bodyPr>
            <a:lstStyle/>
            <a:p>
              <a:pPr marL="5776" marR="2311" indent="18772" algn="ctr">
                <a:lnSpc>
                  <a:spcPct val="101499"/>
                </a:lnSpc>
                <a:spcBef>
                  <a:spcPts val="41"/>
                </a:spcBef>
              </a:pPr>
              <a:r>
                <a:rPr lang="en-US" sz="887" b="1" dirty="0">
                  <a:solidFill>
                    <a:srgbClr val="FFFFFF"/>
                  </a:solidFill>
                  <a:latin typeface="Arial"/>
                  <a:cs typeface="Arial"/>
                </a:rPr>
                <a:t>Refined Actions &amp; Initiatives</a:t>
              </a:r>
              <a:endParaRPr lang="en-US" sz="887" b="1" spc="5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5" name="Rounded Rectangle 84"/>
          <p:cNvSpPr/>
          <p:nvPr/>
        </p:nvSpPr>
        <p:spPr>
          <a:xfrm>
            <a:off x="107869" y="2300806"/>
            <a:ext cx="1189397" cy="4246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1" name="bk object 21"/>
          <p:cNvSpPr/>
          <p:nvPr/>
        </p:nvSpPr>
        <p:spPr>
          <a:xfrm>
            <a:off x="2013123" y="4195669"/>
            <a:ext cx="39532" cy="582930"/>
          </a:xfrm>
          <a:custGeom>
            <a:avLst/>
            <a:gdLst/>
            <a:ahLst/>
            <a:cxnLst/>
            <a:rect l="l" t="t" r="r" b="b"/>
            <a:pathLst>
              <a:path w="94615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9" name="bk object 16"/>
          <p:cNvSpPr/>
          <p:nvPr/>
        </p:nvSpPr>
        <p:spPr>
          <a:xfrm>
            <a:off x="1952619" y="4756963"/>
            <a:ext cx="154560" cy="162593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30" name="bk object 17"/>
          <p:cNvSpPr/>
          <p:nvPr/>
        </p:nvSpPr>
        <p:spPr>
          <a:xfrm>
            <a:off x="629350" y="2730716"/>
            <a:ext cx="43031" cy="582930"/>
          </a:xfrm>
          <a:custGeom>
            <a:avLst/>
            <a:gdLst/>
            <a:ahLst/>
            <a:cxnLst/>
            <a:rect l="l" t="t" r="r" b="b"/>
            <a:pathLst>
              <a:path w="94614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33" name="bk object 20"/>
          <p:cNvSpPr/>
          <p:nvPr/>
        </p:nvSpPr>
        <p:spPr>
          <a:xfrm>
            <a:off x="1941983" y="3761230"/>
            <a:ext cx="154560" cy="162593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34" name="bk object 21"/>
          <p:cNvSpPr/>
          <p:nvPr/>
        </p:nvSpPr>
        <p:spPr>
          <a:xfrm>
            <a:off x="2001509" y="3080238"/>
            <a:ext cx="39532" cy="709578"/>
          </a:xfrm>
          <a:custGeom>
            <a:avLst/>
            <a:gdLst/>
            <a:ahLst/>
            <a:cxnLst/>
            <a:rect l="l" t="t" r="r" b="b"/>
            <a:pathLst>
              <a:path w="94615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37" name="bk object 24"/>
          <p:cNvSpPr/>
          <p:nvPr/>
        </p:nvSpPr>
        <p:spPr>
          <a:xfrm>
            <a:off x="5639351" y="3761230"/>
            <a:ext cx="144181" cy="161978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38" name="bk object 25"/>
          <p:cNvSpPr/>
          <p:nvPr/>
        </p:nvSpPr>
        <p:spPr>
          <a:xfrm>
            <a:off x="5698877" y="3080239"/>
            <a:ext cx="38159" cy="706895"/>
          </a:xfrm>
          <a:custGeom>
            <a:avLst/>
            <a:gdLst/>
            <a:ahLst/>
            <a:cxnLst/>
            <a:rect l="l" t="t" r="r" b="b"/>
            <a:pathLst>
              <a:path w="94615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43" name="bk object 30"/>
          <p:cNvSpPr/>
          <p:nvPr/>
        </p:nvSpPr>
        <p:spPr>
          <a:xfrm>
            <a:off x="2590391" y="3637412"/>
            <a:ext cx="140934" cy="140934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65401" y="0"/>
                </a:moveTo>
                <a:lnTo>
                  <a:pt x="0" y="244076"/>
                </a:lnTo>
                <a:lnTo>
                  <a:pt x="244076" y="309477"/>
                </a:lnTo>
                <a:lnTo>
                  <a:pt x="309477" y="65401"/>
                </a:lnTo>
                <a:lnTo>
                  <a:pt x="65401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44" name="bk object 31"/>
          <p:cNvSpPr/>
          <p:nvPr/>
        </p:nvSpPr>
        <p:spPr>
          <a:xfrm>
            <a:off x="2006284" y="3705124"/>
            <a:ext cx="635934" cy="391899"/>
          </a:xfrm>
          <a:custGeom>
            <a:avLst/>
            <a:gdLst/>
            <a:ahLst/>
            <a:cxnLst/>
            <a:rect l="l" t="t" r="r" b="b"/>
            <a:pathLst>
              <a:path w="1398270" h="861695">
                <a:moveTo>
                  <a:pt x="1351142" y="0"/>
                </a:moveTo>
                <a:lnTo>
                  <a:pt x="0" y="780080"/>
                </a:lnTo>
                <a:lnTo>
                  <a:pt x="47118" y="861691"/>
                </a:lnTo>
                <a:lnTo>
                  <a:pt x="1398261" y="81610"/>
                </a:lnTo>
                <a:lnTo>
                  <a:pt x="1351142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48" name="bk object 35"/>
          <p:cNvSpPr/>
          <p:nvPr/>
        </p:nvSpPr>
        <p:spPr>
          <a:xfrm>
            <a:off x="5755274" y="3705901"/>
            <a:ext cx="563919" cy="390417"/>
          </a:xfrm>
          <a:custGeom>
            <a:avLst/>
            <a:gdLst/>
            <a:ahLst/>
            <a:cxnLst/>
            <a:rect l="l" t="t" r="r" b="b"/>
            <a:pathLst>
              <a:path w="1398269" h="861695">
                <a:moveTo>
                  <a:pt x="1351142" y="0"/>
                </a:moveTo>
                <a:lnTo>
                  <a:pt x="0" y="780080"/>
                </a:lnTo>
                <a:lnTo>
                  <a:pt x="47118" y="861691"/>
                </a:lnTo>
                <a:lnTo>
                  <a:pt x="1398261" y="81610"/>
                </a:lnTo>
                <a:lnTo>
                  <a:pt x="1351142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53" name="bk object 40"/>
          <p:cNvSpPr/>
          <p:nvPr/>
        </p:nvSpPr>
        <p:spPr>
          <a:xfrm>
            <a:off x="3468326" y="3094526"/>
            <a:ext cx="451392" cy="451392"/>
          </a:xfrm>
          <a:custGeom>
            <a:avLst/>
            <a:gdLst/>
            <a:ahLst/>
            <a:cxnLst/>
            <a:rect l="l" t="t" r="r" b="b"/>
            <a:pathLst>
              <a:path w="992505" h="992504">
                <a:moveTo>
                  <a:pt x="496068" y="0"/>
                </a:moveTo>
                <a:lnTo>
                  <a:pt x="0" y="496068"/>
                </a:lnTo>
                <a:lnTo>
                  <a:pt x="496068" y="992137"/>
                </a:lnTo>
                <a:lnTo>
                  <a:pt x="992137" y="496068"/>
                </a:lnTo>
                <a:lnTo>
                  <a:pt x="496068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54" name="bk object 41"/>
          <p:cNvSpPr/>
          <p:nvPr/>
        </p:nvSpPr>
        <p:spPr>
          <a:xfrm>
            <a:off x="5945726" y="3094526"/>
            <a:ext cx="451392" cy="451392"/>
          </a:xfrm>
          <a:custGeom>
            <a:avLst/>
            <a:gdLst/>
            <a:ahLst/>
            <a:cxnLst/>
            <a:rect l="l" t="t" r="r" b="b"/>
            <a:pathLst>
              <a:path w="992505" h="992504">
                <a:moveTo>
                  <a:pt x="496068" y="0"/>
                </a:moveTo>
                <a:lnTo>
                  <a:pt x="0" y="496068"/>
                </a:lnTo>
                <a:lnTo>
                  <a:pt x="496068" y="992137"/>
                </a:lnTo>
                <a:lnTo>
                  <a:pt x="992137" y="496068"/>
                </a:lnTo>
                <a:lnTo>
                  <a:pt x="496068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63" name="bk object 51"/>
          <p:cNvSpPr/>
          <p:nvPr/>
        </p:nvSpPr>
        <p:spPr>
          <a:xfrm>
            <a:off x="2695323" y="2946898"/>
            <a:ext cx="1096719" cy="719108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513012" y="0"/>
                </a:moveTo>
                <a:lnTo>
                  <a:pt x="0" y="0"/>
                </a:lnTo>
                <a:lnTo>
                  <a:pt x="0" y="1581103"/>
                </a:lnTo>
                <a:lnTo>
                  <a:pt x="2513012" y="1581103"/>
                </a:lnTo>
                <a:lnTo>
                  <a:pt x="2664349" y="1577013"/>
                </a:lnTo>
                <a:lnTo>
                  <a:pt x="2742063" y="1548382"/>
                </a:lnTo>
                <a:lnTo>
                  <a:pt x="2770694" y="1470668"/>
                </a:lnTo>
                <a:lnTo>
                  <a:pt x="2774784" y="1319331"/>
                </a:lnTo>
                <a:lnTo>
                  <a:pt x="2774784" y="261772"/>
                </a:lnTo>
                <a:lnTo>
                  <a:pt x="2770694" y="110435"/>
                </a:lnTo>
                <a:lnTo>
                  <a:pt x="2742063" y="32721"/>
                </a:lnTo>
                <a:lnTo>
                  <a:pt x="2664349" y="4090"/>
                </a:lnTo>
                <a:lnTo>
                  <a:pt x="2513012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65" name="bk object 53"/>
          <p:cNvSpPr/>
          <p:nvPr/>
        </p:nvSpPr>
        <p:spPr>
          <a:xfrm>
            <a:off x="5141198" y="2946898"/>
            <a:ext cx="1119131" cy="716390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513012" y="0"/>
                </a:moveTo>
                <a:lnTo>
                  <a:pt x="0" y="0"/>
                </a:lnTo>
                <a:lnTo>
                  <a:pt x="0" y="1581103"/>
                </a:lnTo>
                <a:lnTo>
                  <a:pt x="2513012" y="1581103"/>
                </a:lnTo>
                <a:lnTo>
                  <a:pt x="2664349" y="1577013"/>
                </a:lnTo>
                <a:lnTo>
                  <a:pt x="2742063" y="1548382"/>
                </a:lnTo>
                <a:lnTo>
                  <a:pt x="2770694" y="1470668"/>
                </a:lnTo>
                <a:lnTo>
                  <a:pt x="2774784" y="1319331"/>
                </a:lnTo>
                <a:lnTo>
                  <a:pt x="2774784" y="261772"/>
                </a:lnTo>
                <a:lnTo>
                  <a:pt x="2770694" y="110435"/>
                </a:lnTo>
                <a:lnTo>
                  <a:pt x="2742063" y="32721"/>
                </a:lnTo>
                <a:lnTo>
                  <a:pt x="2664349" y="4090"/>
                </a:lnTo>
                <a:lnTo>
                  <a:pt x="2513012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66" name="bk object 54"/>
          <p:cNvSpPr/>
          <p:nvPr/>
        </p:nvSpPr>
        <p:spPr>
          <a:xfrm>
            <a:off x="5141198" y="3923142"/>
            <a:ext cx="1119131" cy="716390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774784" y="0"/>
                </a:moveTo>
                <a:lnTo>
                  <a:pt x="209417" y="0"/>
                </a:lnTo>
                <a:lnTo>
                  <a:pt x="0" y="209417"/>
                </a:lnTo>
                <a:lnTo>
                  <a:pt x="0" y="1581103"/>
                </a:lnTo>
                <a:lnTo>
                  <a:pt x="2774784" y="1581103"/>
                </a:lnTo>
                <a:lnTo>
                  <a:pt x="2774784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68" name="bk object 56"/>
          <p:cNvSpPr/>
          <p:nvPr/>
        </p:nvSpPr>
        <p:spPr>
          <a:xfrm>
            <a:off x="638400" y="3292100"/>
            <a:ext cx="754380" cy="43031"/>
          </a:xfrm>
          <a:custGeom>
            <a:avLst/>
            <a:gdLst/>
            <a:ahLst/>
            <a:cxnLst/>
            <a:rect l="l" t="t" r="r" b="b"/>
            <a:pathLst>
              <a:path w="12381865" h="94615">
                <a:moveTo>
                  <a:pt x="0" y="94237"/>
                </a:moveTo>
                <a:lnTo>
                  <a:pt x="12381821" y="94237"/>
                </a:lnTo>
                <a:lnTo>
                  <a:pt x="12381821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75" name="bk object 63"/>
          <p:cNvSpPr/>
          <p:nvPr/>
        </p:nvSpPr>
        <p:spPr>
          <a:xfrm>
            <a:off x="2695324" y="3923142"/>
            <a:ext cx="100213" cy="100213"/>
          </a:xfrm>
          <a:custGeom>
            <a:avLst/>
            <a:gdLst/>
            <a:ahLst/>
            <a:cxnLst/>
            <a:rect l="l" t="t" r="r" b="b"/>
            <a:pathLst>
              <a:path w="220345" h="220345">
                <a:moveTo>
                  <a:pt x="209417" y="0"/>
                </a:moveTo>
                <a:lnTo>
                  <a:pt x="0" y="209417"/>
                </a:lnTo>
                <a:lnTo>
                  <a:pt x="219888" y="219888"/>
                </a:lnTo>
                <a:lnTo>
                  <a:pt x="209417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76" name="bk object 64"/>
          <p:cNvSpPr/>
          <p:nvPr/>
        </p:nvSpPr>
        <p:spPr>
          <a:xfrm>
            <a:off x="5141198" y="3923143"/>
            <a:ext cx="88865" cy="99834"/>
          </a:xfrm>
          <a:custGeom>
            <a:avLst/>
            <a:gdLst/>
            <a:ahLst/>
            <a:cxnLst/>
            <a:rect l="l" t="t" r="r" b="b"/>
            <a:pathLst>
              <a:path w="220344" h="220345">
                <a:moveTo>
                  <a:pt x="209417" y="0"/>
                </a:moveTo>
                <a:lnTo>
                  <a:pt x="0" y="209417"/>
                </a:lnTo>
                <a:lnTo>
                  <a:pt x="219888" y="219888"/>
                </a:lnTo>
                <a:lnTo>
                  <a:pt x="209417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271" y="1704377"/>
            <a:ext cx="4782502" cy="271155"/>
          </a:xfrm>
          <a:prstGeom prst="rect">
            <a:avLst/>
          </a:prstGeom>
        </p:spPr>
        <p:txBody>
          <a:bodyPr vert="horz" wrap="square" lIns="0" tIns="5198" rIns="0" bIns="0" rtlCol="0" anchor="ctr">
            <a:spAutoFit/>
          </a:bodyPr>
          <a:lstStyle/>
          <a:p>
            <a:pPr marL="5776">
              <a:spcBef>
                <a:spcPts val="41"/>
              </a:spcBef>
            </a:pPr>
            <a:r>
              <a:rPr lang="en-US" spc="-20" dirty="0"/>
              <a:t>Phase 2: Development of Strategic Plan</a:t>
            </a:r>
            <a:endParaRPr spc="-32" dirty="0"/>
          </a:p>
        </p:txBody>
      </p:sp>
      <p:grpSp>
        <p:nvGrpSpPr>
          <p:cNvPr id="86" name="Group 85"/>
          <p:cNvGrpSpPr/>
          <p:nvPr/>
        </p:nvGrpSpPr>
        <p:grpSpPr>
          <a:xfrm>
            <a:off x="1371644" y="4938319"/>
            <a:ext cx="1316732" cy="649193"/>
            <a:chOff x="1971739" y="5547673"/>
            <a:chExt cx="1682496" cy="616736"/>
          </a:xfrm>
          <a:solidFill>
            <a:srgbClr val="C00000"/>
          </a:solidFill>
        </p:grpSpPr>
        <p:sp>
          <p:nvSpPr>
            <p:cNvPr id="79" name="Rounded Rectangle 78"/>
            <p:cNvSpPr/>
            <p:nvPr/>
          </p:nvSpPr>
          <p:spPr>
            <a:xfrm>
              <a:off x="1971739" y="5547673"/>
              <a:ext cx="1682496" cy="6167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2033211" y="5722716"/>
              <a:ext cx="1559553" cy="266918"/>
            </a:xfrm>
            <a:prstGeom prst="rect">
              <a:avLst/>
            </a:prstGeom>
            <a:grpFill/>
          </p:spPr>
          <p:txBody>
            <a:bodyPr vert="horz" wrap="square" lIns="0" tIns="5198" rIns="0" bIns="0" rtlCol="0" anchor="ctr">
              <a:spAutoFit/>
            </a:bodyPr>
            <a:lstStyle/>
            <a:p>
              <a:pPr marL="11906" marR="2311" indent="-11906" algn="ctr">
                <a:lnSpc>
                  <a:spcPct val="101499"/>
                </a:lnSpc>
                <a:spcBef>
                  <a:spcPts val="41"/>
                </a:spcBef>
              </a:pPr>
              <a:r>
                <a:rPr lang="en-US" sz="887" b="1" spc="-11" dirty="0">
                  <a:latin typeface="Arial"/>
                  <a:cs typeface="Arial"/>
                </a:rPr>
                <a:t>Project Groups</a:t>
              </a:r>
            </a:p>
            <a:p>
              <a:pPr marL="11906" marR="2311" indent="-11906" algn="ctr">
                <a:lnSpc>
                  <a:spcPct val="101499"/>
                </a:lnSpc>
                <a:spcBef>
                  <a:spcPts val="41"/>
                </a:spcBef>
              </a:pPr>
              <a:r>
                <a:rPr lang="en-US" sz="887" b="1" spc="-11" dirty="0">
                  <a:latin typeface="Arial"/>
                  <a:cs typeface="Arial"/>
                </a:rPr>
                <a:t>for Focused Work</a:t>
              </a: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12729" y="2302100"/>
            <a:ext cx="1111874" cy="418824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5487" marR="2311" algn="ctr">
              <a:lnSpc>
                <a:spcPct val="101499"/>
              </a:lnSpc>
              <a:spcBef>
                <a:spcPts val="41"/>
              </a:spcBef>
            </a:pPr>
            <a:r>
              <a:rPr sz="887" b="1">
                <a:latin typeface="Arial"/>
                <a:cs typeface="Arial"/>
              </a:rPr>
              <a:t>Use </a:t>
            </a:r>
            <a:r>
              <a:rPr sz="887" b="1" spc="-2">
                <a:latin typeface="Arial"/>
                <a:cs typeface="Arial"/>
              </a:rPr>
              <a:t>Inclusive  </a:t>
            </a:r>
            <a:r>
              <a:rPr sz="887" b="1">
                <a:latin typeface="Arial"/>
                <a:cs typeface="Arial"/>
              </a:rPr>
              <a:t>Process to</a:t>
            </a:r>
            <a:r>
              <a:rPr sz="887" b="1" spc="-23">
                <a:latin typeface="Arial"/>
                <a:cs typeface="Arial"/>
              </a:rPr>
              <a:t> </a:t>
            </a:r>
            <a:r>
              <a:rPr lang="en-US" sz="887" b="1">
                <a:latin typeface="Arial"/>
                <a:cs typeface="Arial"/>
              </a:rPr>
              <a:t>Develop </a:t>
            </a:r>
            <a:r>
              <a:rPr lang="en-US" sz="887" b="1" spc="-7">
                <a:latin typeface="Arial"/>
                <a:cs typeface="Arial"/>
              </a:rPr>
              <a:t>Strategic Objectives</a:t>
            </a:r>
            <a:endParaRPr sz="887">
              <a:latin typeface="Arial"/>
              <a:cs typeface="Arial"/>
            </a:endParaRPr>
          </a:p>
        </p:txBody>
      </p:sp>
      <p:sp>
        <p:nvSpPr>
          <p:cNvPr id="52" name="bk object 39"/>
          <p:cNvSpPr/>
          <p:nvPr/>
        </p:nvSpPr>
        <p:spPr>
          <a:xfrm>
            <a:off x="2304414" y="3094526"/>
            <a:ext cx="389384" cy="451392"/>
          </a:xfrm>
          <a:custGeom>
            <a:avLst/>
            <a:gdLst/>
            <a:ahLst/>
            <a:cxnLst/>
            <a:rect l="l" t="t" r="r" b="b"/>
            <a:pathLst>
              <a:path w="992504" h="992504">
                <a:moveTo>
                  <a:pt x="496068" y="0"/>
                </a:moveTo>
                <a:lnTo>
                  <a:pt x="0" y="496068"/>
                </a:lnTo>
                <a:lnTo>
                  <a:pt x="496068" y="992137"/>
                </a:lnTo>
                <a:lnTo>
                  <a:pt x="992137" y="496068"/>
                </a:lnTo>
                <a:lnTo>
                  <a:pt x="496068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61" name="bk object 49"/>
          <p:cNvSpPr/>
          <p:nvPr/>
        </p:nvSpPr>
        <p:spPr>
          <a:xfrm>
            <a:off x="1478804" y="2946898"/>
            <a:ext cx="1088678" cy="719108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513012" y="0"/>
                </a:moveTo>
                <a:lnTo>
                  <a:pt x="0" y="0"/>
                </a:lnTo>
                <a:lnTo>
                  <a:pt x="0" y="1581103"/>
                </a:lnTo>
                <a:lnTo>
                  <a:pt x="2513012" y="1581103"/>
                </a:lnTo>
                <a:lnTo>
                  <a:pt x="2664349" y="1577013"/>
                </a:lnTo>
                <a:lnTo>
                  <a:pt x="2742063" y="1548382"/>
                </a:lnTo>
                <a:lnTo>
                  <a:pt x="2770694" y="1470668"/>
                </a:lnTo>
                <a:lnTo>
                  <a:pt x="2774784" y="1319331"/>
                </a:lnTo>
                <a:lnTo>
                  <a:pt x="2774784" y="261772"/>
                </a:lnTo>
                <a:lnTo>
                  <a:pt x="2770694" y="110435"/>
                </a:lnTo>
                <a:lnTo>
                  <a:pt x="2742063" y="32721"/>
                </a:lnTo>
                <a:lnTo>
                  <a:pt x="2664349" y="4090"/>
                </a:lnTo>
                <a:lnTo>
                  <a:pt x="2513012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4" name="object 14"/>
          <p:cNvSpPr txBox="1"/>
          <p:nvPr/>
        </p:nvSpPr>
        <p:spPr>
          <a:xfrm>
            <a:off x="1695957" y="3166583"/>
            <a:ext cx="653313" cy="293138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L="5776" algn="ctr">
              <a:spcBef>
                <a:spcPts val="57"/>
              </a:spcBef>
            </a:pPr>
            <a:r>
              <a:rPr sz="887" b="1">
                <a:solidFill>
                  <a:srgbClr val="FFFFFF"/>
                </a:solidFill>
                <a:latin typeface="Arial"/>
                <a:cs typeface="Arial"/>
              </a:rPr>
              <a:t>Stakeholder</a:t>
            </a:r>
            <a:endParaRPr lang="en-US" sz="887" b="1">
              <a:solidFill>
                <a:srgbClr val="FFFFFF"/>
              </a:solidFill>
              <a:latin typeface="Arial"/>
              <a:cs typeface="Arial"/>
            </a:endParaRPr>
          </a:p>
          <a:p>
            <a:pPr marL="5776" algn="ctr">
              <a:spcBef>
                <a:spcPts val="57"/>
              </a:spcBef>
            </a:pPr>
            <a:r>
              <a:rPr lang="en-US" sz="887" b="1" dirty="0">
                <a:solidFill>
                  <a:srgbClr val="FFFFFF"/>
                </a:solidFill>
                <a:latin typeface="Arial"/>
                <a:cs typeface="Arial"/>
              </a:rPr>
              <a:t>Summit</a:t>
            </a:r>
            <a:endParaRPr sz="887" dirty="0"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78804" y="3923142"/>
            <a:ext cx="1088678" cy="719108"/>
            <a:chOff x="4318124" y="4087855"/>
            <a:chExt cx="1682732" cy="958811"/>
          </a:xfrm>
          <a:solidFill>
            <a:srgbClr val="FF0000"/>
          </a:solidFill>
        </p:grpSpPr>
        <p:sp>
          <p:nvSpPr>
            <p:cNvPr id="62" name="bk object 50"/>
            <p:cNvSpPr/>
            <p:nvPr/>
          </p:nvSpPr>
          <p:spPr>
            <a:xfrm>
              <a:off x="4318124" y="4087855"/>
              <a:ext cx="1682732" cy="958811"/>
            </a:xfrm>
            <a:custGeom>
              <a:avLst/>
              <a:gdLst/>
              <a:ahLst/>
              <a:cxnLst/>
              <a:rect l="l" t="t" r="r" b="b"/>
              <a:pathLst>
                <a:path w="2774950" h="1581150">
                  <a:moveTo>
                    <a:pt x="2774784" y="0"/>
                  </a:moveTo>
                  <a:lnTo>
                    <a:pt x="209417" y="0"/>
                  </a:lnTo>
                  <a:lnTo>
                    <a:pt x="0" y="209417"/>
                  </a:lnTo>
                  <a:lnTo>
                    <a:pt x="0" y="1581103"/>
                  </a:lnTo>
                  <a:lnTo>
                    <a:pt x="2774784" y="1581103"/>
                  </a:lnTo>
                  <a:lnTo>
                    <a:pt x="277478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74" name="bk object 62"/>
            <p:cNvSpPr/>
            <p:nvPr/>
          </p:nvSpPr>
          <p:spPr>
            <a:xfrm>
              <a:off x="4324475" y="4087856"/>
              <a:ext cx="133617" cy="133617"/>
            </a:xfrm>
            <a:custGeom>
              <a:avLst/>
              <a:gdLst/>
              <a:ahLst/>
              <a:cxnLst/>
              <a:rect l="l" t="t" r="r" b="b"/>
              <a:pathLst>
                <a:path w="220345" h="220345">
                  <a:moveTo>
                    <a:pt x="209417" y="0"/>
                  </a:moveTo>
                  <a:lnTo>
                    <a:pt x="0" y="209417"/>
                  </a:lnTo>
                  <a:lnTo>
                    <a:pt x="219888" y="219888"/>
                  </a:lnTo>
                  <a:lnTo>
                    <a:pt x="20941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4429162" y="4257432"/>
              <a:ext cx="1372379" cy="558432"/>
            </a:xfrm>
            <a:prstGeom prst="rect">
              <a:avLst/>
            </a:prstGeom>
            <a:grpFill/>
          </p:spPr>
          <p:txBody>
            <a:bodyPr vert="horz" wrap="square" lIns="0" tIns="5198" rIns="0" bIns="0" rtlCol="0">
              <a:spAutoFit/>
            </a:bodyPr>
            <a:lstStyle/>
            <a:p>
              <a:pPr marL="69311" marR="2311" indent="-63824" algn="ctr">
                <a:lnSpc>
                  <a:spcPct val="101499"/>
                </a:lnSpc>
                <a:spcBef>
                  <a:spcPts val="41"/>
                </a:spcBef>
              </a:pPr>
              <a:r>
                <a:rPr lang="en-US" sz="887" b="1" spc="-11" dirty="0">
                  <a:solidFill>
                    <a:srgbClr val="FFFFFF"/>
                  </a:solidFill>
                  <a:latin typeface="Arial"/>
                  <a:cs typeface="Arial"/>
                </a:rPr>
                <a:t>Draft Strategic Goals &amp; Objectives</a:t>
              </a:r>
              <a:endParaRPr sz="887" dirty="0">
                <a:latin typeface="Arial"/>
                <a:cs typeface="Arial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247249" y="2441236"/>
            <a:ext cx="2813111" cy="280965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11906" marR="2311" indent="-11906" algn="ctr">
              <a:lnSpc>
                <a:spcPct val="101499"/>
              </a:lnSpc>
              <a:spcBef>
                <a:spcPts val="41"/>
              </a:spcBef>
            </a:pPr>
            <a:r>
              <a:rPr lang="en-US" sz="887" b="1" spc="-2" dirty="0">
                <a:latin typeface="Arial"/>
                <a:cs typeface="Arial"/>
              </a:rPr>
              <a:t>Use Diverse Stakeholder Groups to Develop Strategic Goals and Maps for Each Goal</a:t>
            </a:r>
            <a:endParaRPr sz="887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99265" y="3114438"/>
            <a:ext cx="908660" cy="416826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L="5776" algn="ctr">
              <a:spcBef>
                <a:spcPts val="57"/>
              </a:spcBef>
            </a:pPr>
            <a:r>
              <a:rPr lang="en-US" sz="887" b="1" spc="9" dirty="0">
                <a:solidFill>
                  <a:srgbClr val="FFFFFF"/>
                </a:solidFill>
                <a:latin typeface="Arial"/>
                <a:cs typeface="Arial"/>
              </a:rPr>
              <a:t>Project Group Meetings to Develop Goals</a:t>
            </a:r>
            <a:endParaRPr sz="887" b="1" spc="9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22162" y="3094041"/>
            <a:ext cx="916305" cy="416826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L="5776" algn="ctr">
              <a:spcBef>
                <a:spcPts val="57"/>
              </a:spcBef>
            </a:pPr>
            <a:r>
              <a:rPr lang="en-US" sz="887" b="1" dirty="0">
                <a:solidFill>
                  <a:srgbClr val="FFFFFF"/>
                </a:solidFill>
                <a:latin typeface="Arial"/>
                <a:cs typeface="Arial"/>
              </a:rPr>
              <a:t>Interim work to develop a map for each goal</a:t>
            </a:r>
            <a:endParaRPr sz="887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45799" y="4079983"/>
            <a:ext cx="1057427" cy="418824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5776" marR="2311" indent="128804" algn="ctr">
              <a:lnSpc>
                <a:spcPct val="101499"/>
              </a:lnSpc>
              <a:spcBef>
                <a:spcPts val="41"/>
              </a:spcBef>
            </a:pPr>
            <a:r>
              <a:rPr lang="en-US" sz="887" b="1" spc="-9" dirty="0">
                <a:solidFill>
                  <a:srgbClr val="FFFFFF"/>
                </a:solidFill>
                <a:latin typeface="Arial"/>
                <a:cs typeface="Arial"/>
              </a:rPr>
              <a:t>Refined goals</a:t>
            </a:r>
          </a:p>
          <a:p>
            <a:pPr marL="5776" marR="2311" indent="128804" algn="ctr">
              <a:lnSpc>
                <a:spcPct val="101499"/>
              </a:lnSpc>
              <a:spcBef>
                <a:spcPts val="41"/>
              </a:spcBef>
            </a:pPr>
            <a:r>
              <a:rPr lang="en-US" sz="887" b="1" spc="-9" dirty="0">
                <a:solidFill>
                  <a:srgbClr val="FFFFFF"/>
                </a:solidFill>
                <a:latin typeface="Arial"/>
                <a:cs typeface="Arial"/>
              </a:rPr>
              <a:t>with draft maps for each goal</a:t>
            </a:r>
            <a:endParaRPr sz="887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78888" y="2585690"/>
            <a:ext cx="903362" cy="143803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L="5776" algn="ctr">
              <a:spcBef>
                <a:spcPts val="57"/>
              </a:spcBef>
            </a:pPr>
            <a:r>
              <a:rPr sz="887" b="1">
                <a:latin typeface="Arial"/>
                <a:cs typeface="Arial"/>
              </a:rPr>
              <a:t>Share </a:t>
            </a:r>
            <a:r>
              <a:rPr sz="887" b="1" spc="2">
                <a:latin typeface="Arial"/>
                <a:cs typeface="Arial"/>
              </a:rPr>
              <a:t>the</a:t>
            </a:r>
            <a:r>
              <a:rPr sz="887" b="1" spc="-23">
                <a:latin typeface="Arial"/>
                <a:cs typeface="Arial"/>
              </a:rPr>
              <a:t> </a:t>
            </a:r>
            <a:r>
              <a:rPr sz="887" b="1">
                <a:latin typeface="Arial"/>
                <a:cs typeface="Arial"/>
              </a:rPr>
              <a:t>Vision</a:t>
            </a:r>
            <a:endParaRPr sz="887">
              <a:latin typeface="Arial"/>
              <a:cs typeface="Arial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6390628" y="2944180"/>
            <a:ext cx="1082684" cy="719108"/>
            <a:chOff x="9302714" y="2782572"/>
            <a:chExt cx="1443579" cy="958811"/>
          </a:xfrm>
        </p:grpSpPr>
        <p:sp>
          <p:nvSpPr>
            <p:cNvPr id="104" name="bk object 51"/>
            <p:cNvSpPr/>
            <p:nvPr/>
          </p:nvSpPr>
          <p:spPr>
            <a:xfrm>
              <a:off x="9302714" y="2782572"/>
              <a:ext cx="1443579" cy="958811"/>
            </a:xfrm>
            <a:custGeom>
              <a:avLst/>
              <a:gdLst/>
              <a:ahLst/>
              <a:cxnLst/>
              <a:rect l="l" t="t" r="r" b="b"/>
              <a:pathLst>
                <a:path w="2774950" h="1581150">
                  <a:moveTo>
                    <a:pt x="2513012" y="0"/>
                  </a:moveTo>
                  <a:lnTo>
                    <a:pt x="0" y="0"/>
                  </a:lnTo>
                  <a:lnTo>
                    <a:pt x="0" y="1581103"/>
                  </a:lnTo>
                  <a:lnTo>
                    <a:pt x="2513012" y="1581103"/>
                  </a:lnTo>
                  <a:lnTo>
                    <a:pt x="2664349" y="1577013"/>
                  </a:lnTo>
                  <a:lnTo>
                    <a:pt x="2742063" y="1548382"/>
                  </a:lnTo>
                  <a:lnTo>
                    <a:pt x="2770694" y="1470668"/>
                  </a:lnTo>
                  <a:lnTo>
                    <a:pt x="2774784" y="1319331"/>
                  </a:lnTo>
                  <a:lnTo>
                    <a:pt x="2774784" y="261772"/>
                  </a:lnTo>
                  <a:lnTo>
                    <a:pt x="2770694" y="110435"/>
                  </a:lnTo>
                  <a:lnTo>
                    <a:pt x="2742063" y="32721"/>
                  </a:lnTo>
                  <a:lnTo>
                    <a:pt x="2664349" y="4090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036936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9389022" y="2883273"/>
              <a:ext cx="1334634" cy="754882"/>
            </a:xfrm>
            <a:prstGeom prst="rect">
              <a:avLst/>
            </a:prstGeom>
          </p:spPr>
          <p:txBody>
            <a:bodyPr vert="horz" wrap="square" lIns="0" tIns="7220" rIns="0" bIns="0" rtlCol="0">
              <a:spAutoFit/>
            </a:bodyPr>
            <a:lstStyle/>
            <a:p>
              <a:pPr marL="5776" algn="ctr">
                <a:spcBef>
                  <a:spcPts val="57"/>
                </a:spcBef>
              </a:pPr>
              <a:r>
                <a:rPr lang="en-US" sz="887" b="1" dirty="0">
                  <a:solidFill>
                    <a:srgbClr val="FFFFFF"/>
                  </a:solidFill>
                  <a:latin typeface="Arial"/>
                  <a:cs typeface="Arial"/>
                </a:rPr>
                <a:t>Steering Committee Feedback</a:t>
              </a:r>
              <a:r>
                <a:rPr lang="en-US" sz="887" dirty="0">
                  <a:latin typeface="Arial"/>
                  <a:cs typeface="Arial"/>
                </a:rPr>
                <a:t> </a:t>
              </a:r>
              <a:r>
                <a:rPr lang="en-US" sz="887" dirty="0">
                  <a:solidFill>
                    <a:schemeClr val="bg1"/>
                  </a:solidFill>
                  <a:latin typeface="Arial"/>
                  <a:cs typeface="Arial"/>
                </a:rPr>
                <a:t>&amp;</a:t>
              </a:r>
            </a:p>
            <a:p>
              <a:pPr marL="5776" algn="ctr">
                <a:spcBef>
                  <a:spcPts val="57"/>
                </a:spcBef>
              </a:pPr>
              <a:r>
                <a:rPr lang="en-US" sz="887" b="1" dirty="0">
                  <a:solidFill>
                    <a:srgbClr val="FFFFFF"/>
                  </a:solidFill>
                  <a:latin typeface="Arial"/>
                  <a:cs typeface="Arial"/>
                </a:rPr>
                <a:t>Plan Integration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638770" y="3925418"/>
            <a:ext cx="1052687" cy="719108"/>
            <a:chOff x="9231633" y="4048099"/>
            <a:chExt cx="1682732" cy="958811"/>
          </a:xfrm>
        </p:grpSpPr>
        <p:sp>
          <p:nvSpPr>
            <p:cNvPr id="70" name="bk object 58"/>
            <p:cNvSpPr/>
            <p:nvPr/>
          </p:nvSpPr>
          <p:spPr>
            <a:xfrm>
              <a:off x="9231633" y="4048099"/>
              <a:ext cx="1682732" cy="958811"/>
            </a:xfrm>
            <a:custGeom>
              <a:avLst/>
              <a:gdLst/>
              <a:ahLst/>
              <a:cxnLst/>
              <a:rect l="l" t="t" r="r" b="b"/>
              <a:pathLst>
                <a:path w="2774950" h="1581150">
                  <a:moveTo>
                    <a:pt x="2774784" y="0"/>
                  </a:moveTo>
                  <a:lnTo>
                    <a:pt x="209417" y="0"/>
                  </a:lnTo>
                  <a:lnTo>
                    <a:pt x="0" y="209417"/>
                  </a:lnTo>
                  <a:lnTo>
                    <a:pt x="0" y="1581103"/>
                  </a:lnTo>
                  <a:lnTo>
                    <a:pt x="2774784" y="1581103"/>
                  </a:lnTo>
                  <a:lnTo>
                    <a:pt x="27747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77" name="bk object 65"/>
            <p:cNvSpPr/>
            <p:nvPr/>
          </p:nvSpPr>
          <p:spPr>
            <a:xfrm>
              <a:off x="9231633" y="4087856"/>
              <a:ext cx="133617" cy="133617"/>
            </a:xfrm>
            <a:custGeom>
              <a:avLst/>
              <a:gdLst/>
              <a:ahLst/>
              <a:cxnLst/>
              <a:rect l="l" t="t" r="r" b="b"/>
              <a:pathLst>
                <a:path w="220344" h="220345">
                  <a:moveTo>
                    <a:pt x="209417" y="0"/>
                  </a:moveTo>
                  <a:lnTo>
                    <a:pt x="0" y="209417"/>
                  </a:lnTo>
                  <a:lnTo>
                    <a:pt x="219888" y="219888"/>
                  </a:lnTo>
                  <a:lnTo>
                    <a:pt x="20941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9495485" y="4249907"/>
              <a:ext cx="1135712" cy="558432"/>
            </a:xfrm>
            <a:prstGeom prst="rect">
              <a:avLst/>
            </a:prstGeom>
          </p:spPr>
          <p:txBody>
            <a:bodyPr vert="horz" wrap="square" lIns="0" tIns="5198" rIns="0" bIns="0" rtlCol="0">
              <a:spAutoFit/>
            </a:bodyPr>
            <a:lstStyle/>
            <a:p>
              <a:pPr marL="4763" marR="2311" indent="4763" algn="ctr">
                <a:lnSpc>
                  <a:spcPct val="101499"/>
                </a:lnSpc>
                <a:spcBef>
                  <a:spcPts val="41"/>
                </a:spcBef>
              </a:pPr>
              <a:r>
                <a:rPr sz="887" b="1">
                  <a:solidFill>
                    <a:srgbClr val="FFFFFF"/>
                  </a:solidFill>
                  <a:latin typeface="Arial"/>
                  <a:cs typeface="Arial"/>
                </a:rPr>
                <a:t>Finalized  </a:t>
              </a:r>
              <a:r>
                <a:rPr lang="en-US" sz="887" b="1">
                  <a:solidFill>
                    <a:srgbClr val="FFFFFF"/>
                  </a:solidFill>
                  <a:latin typeface="Arial"/>
                  <a:cs typeface="Arial"/>
                </a:rPr>
                <a:t>Strategy Document</a:t>
              </a:r>
              <a:endParaRPr sz="887">
                <a:latin typeface="Arial"/>
                <a:cs typeface="Arial"/>
              </a:endParaRPr>
            </a:p>
          </p:txBody>
        </p:sp>
      </p:grpSp>
      <p:sp>
        <p:nvSpPr>
          <p:cNvPr id="80" name="bk object 20"/>
          <p:cNvSpPr/>
          <p:nvPr/>
        </p:nvSpPr>
        <p:spPr>
          <a:xfrm>
            <a:off x="1342466" y="3229009"/>
            <a:ext cx="162593" cy="162593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82" name="object 13"/>
          <p:cNvSpPr txBox="1"/>
          <p:nvPr/>
        </p:nvSpPr>
        <p:spPr>
          <a:xfrm>
            <a:off x="107869" y="2324819"/>
            <a:ext cx="1111874" cy="385866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5487" marR="2311" algn="ctr">
              <a:lnSpc>
                <a:spcPct val="101499"/>
              </a:lnSpc>
              <a:spcBef>
                <a:spcPts val="41"/>
              </a:spcBef>
            </a:pPr>
            <a:r>
              <a:rPr lang="en-US" sz="887" b="1" dirty="0">
                <a:latin typeface="Arial"/>
                <a:cs typeface="Arial"/>
              </a:rPr>
              <a:t>PHASE 1:</a:t>
            </a:r>
          </a:p>
          <a:p>
            <a:pPr marL="5487" marR="2311" algn="ctr">
              <a:lnSpc>
                <a:spcPct val="101499"/>
              </a:lnSpc>
              <a:spcBef>
                <a:spcPts val="41"/>
              </a:spcBef>
            </a:pPr>
            <a:r>
              <a:rPr lang="en-US" sz="887" b="1" dirty="0">
                <a:latin typeface="Arial"/>
                <a:cs typeface="Arial"/>
              </a:rPr>
              <a:t>ENGAGEMENT </a:t>
            </a:r>
            <a:r>
              <a:rPr lang="en-US" sz="675" b="1" dirty="0">
                <a:latin typeface="Arial"/>
                <a:cs typeface="Arial"/>
              </a:rPr>
              <a:t>(Vision, Mission, Values)</a:t>
            </a:r>
            <a:endParaRPr sz="887" dirty="0">
              <a:latin typeface="Arial"/>
              <a:cs typeface="Arial"/>
            </a:endParaRPr>
          </a:p>
        </p:txBody>
      </p:sp>
      <p:sp>
        <p:nvSpPr>
          <p:cNvPr id="83" name="bk object 51"/>
          <p:cNvSpPr/>
          <p:nvPr/>
        </p:nvSpPr>
        <p:spPr>
          <a:xfrm>
            <a:off x="3912473" y="2944180"/>
            <a:ext cx="1082684" cy="719108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513012" y="0"/>
                </a:moveTo>
                <a:lnTo>
                  <a:pt x="0" y="0"/>
                </a:lnTo>
                <a:lnTo>
                  <a:pt x="0" y="1581103"/>
                </a:lnTo>
                <a:lnTo>
                  <a:pt x="2513012" y="1581103"/>
                </a:lnTo>
                <a:lnTo>
                  <a:pt x="2664349" y="1577013"/>
                </a:lnTo>
                <a:lnTo>
                  <a:pt x="2742063" y="1548382"/>
                </a:lnTo>
                <a:lnTo>
                  <a:pt x="2770694" y="1470668"/>
                </a:lnTo>
                <a:lnTo>
                  <a:pt x="2774784" y="1319331"/>
                </a:lnTo>
                <a:lnTo>
                  <a:pt x="2774784" y="261772"/>
                </a:lnTo>
                <a:lnTo>
                  <a:pt x="2770694" y="110435"/>
                </a:lnTo>
                <a:lnTo>
                  <a:pt x="2742063" y="32721"/>
                </a:lnTo>
                <a:lnTo>
                  <a:pt x="2664349" y="4090"/>
                </a:lnTo>
                <a:lnTo>
                  <a:pt x="2513012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84" name="object 19"/>
          <p:cNvSpPr txBox="1"/>
          <p:nvPr/>
        </p:nvSpPr>
        <p:spPr>
          <a:xfrm>
            <a:off x="4018754" y="3017243"/>
            <a:ext cx="908660" cy="578985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L="5776" algn="ctr">
              <a:spcBef>
                <a:spcPts val="57"/>
              </a:spcBef>
            </a:pPr>
            <a:r>
              <a:rPr lang="en-US" sz="887" b="1" spc="9" dirty="0">
                <a:solidFill>
                  <a:srgbClr val="FFFFFF"/>
                </a:solidFill>
                <a:latin typeface="Arial"/>
                <a:cs typeface="Arial"/>
              </a:rPr>
              <a:t>Steering Committee </a:t>
            </a:r>
          </a:p>
          <a:p>
            <a:pPr marL="5776" algn="ctr">
              <a:spcBef>
                <a:spcPts val="57"/>
              </a:spcBef>
            </a:pPr>
            <a:r>
              <a:rPr lang="en-US" sz="887" b="1" spc="9" dirty="0">
                <a:solidFill>
                  <a:srgbClr val="FFFFFF"/>
                </a:solidFill>
                <a:latin typeface="Arial"/>
                <a:cs typeface="Arial"/>
              </a:rPr>
              <a:t>Meetings:</a:t>
            </a:r>
          </a:p>
          <a:p>
            <a:pPr marL="5776" algn="ctr">
              <a:spcBef>
                <a:spcPts val="57"/>
              </a:spcBef>
            </a:pPr>
            <a:r>
              <a:rPr lang="en-US" sz="887" b="1" spc="9" dirty="0">
                <a:solidFill>
                  <a:srgbClr val="FFFFFF"/>
                </a:solidFill>
                <a:latin typeface="Arial"/>
                <a:cs typeface="Arial"/>
              </a:rPr>
              <a:t>Feedback</a:t>
            </a:r>
            <a:endParaRPr sz="887" b="1" dirty="0">
              <a:latin typeface="Arial"/>
              <a:cs typeface="Arial"/>
            </a:endParaRPr>
          </a:p>
        </p:txBody>
      </p:sp>
      <p:sp>
        <p:nvSpPr>
          <p:cNvPr id="101" name="bk object 64"/>
          <p:cNvSpPr/>
          <p:nvPr/>
        </p:nvSpPr>
        <p:spPr>
          <a:xfrm>
            <a:off x="3894671" y="3905129"/>
            <a:ext cx="100213" cy="100213"/>
          </a:xfrm>
          <a:custGeom>
            <a:avLst/>
            <a:gdLst/>
            <a:ahLst/>
            <a:cxnLst/>
            <a:rect l="l" t="t" r="r" b="b"/>
            <a:pathLst>
              <a:path w="220344" h="220345">
                <a:moveTo>
                  <a:pt x="209417" y="0"/>
                </a:moveTo>
                <a:lnTo>
                  <a:pt x="0" y="209417"/>
                </a:lnTo>
                <a:lnTo>
                  <a:pt x="219888" y="219888"/>
                </a:lnTo>
                <a:lnTo>
                  <a:pt x="209417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06" name="bk object 30"/>
          <p:cNvSpPr/>
          <p:nvPr/>
        </p:nvSpPr>
        <p:spPr>
          <a:xfrm>
            <a:off x="6282865" y="3632162"/>
            <a:ext cx="140934" cy="140934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65401" y="0"/>
                </a:moveTo>
                <a:lnTo>
                  <a:pt x="0" y="244076"/>
                </a:lnTo>
                <a:lnTo>
                  <a:pt x="244076" y="309477"/>
                </a:lnTo>
                <a:lnTo>
                  <a:pt x="309477" y="65401"/>
                </a:lnTo>
                <a:lnTo>
                  <a:pt x="65401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grpSp>
        <p:nvGrpSpPr>
          <p:cNvPr id="110" name="Group 109"/>
          <p:cNvGrpSpPr/>
          <p:nvPr/>
        </p:nvGrpSpPr>
        <p:grpSpPr>
          <a:xfrm>
            <a:off x="7608773" y="2950751"/>
            <a:ext cx="1082684" cy="719108"/>
            <a:chOff x="9315966" y="2782572"/>
            <a:chExt cx="1443579" cy="958811"/>
          </a:xfrm>
        </p:grpSpPr>
        <p:sp>
          <p:nvSpPr>
            <p:cNvPr id="111" name="bk object 51"/>
            <p:cNvSpPr/>
            <p:nvPr/>
          </p:nvSpPr>
          <p:spPr>
            <a:xfrm>
              <a:off x="9315966" y="2782572"/>
              <a:ext cx="1443579" cy="958811"/>
            </a:xfrm>
            <a:custGeom>
              <a:avLst/>
              <a:gdLst/>
              <a:ahLst/>
              <a:cxnLst/>
              <a:rect l="l" t="t" r="r" b="b"/>
              <a:pathLst>
                <a:path w="2774950" h="1581150">
                  <a:moveTo>
                    <a:pt x="2513012" y="0"/>
                  </a:moveTo>
                  <a:lnTo>
                    <a:pt x="0" y="0"/>
                  </a:lnTo>
                  <a:lnTo>
                    <a:pt x="0" y="1581103"/>
                  </a:lnTo>
                  <a:lnTo>
                    <a:pt x="2513012" y="1581103"/>
                  </a:lnTo>
                  <a:lnTo>
                    <a:pt x="2664349" y="1577013"/>
                  </a:lnTo>
                  <a:lnTo>
                    <a:pt x="2742063" y="1548382"/>
                  </a:lnTo>
                  <a:lnTo>
                    <a:pt x="2770694" y="1470668"/>
                  </a:lnTo>
                  <a:lnTo>
                    <a:pt x="2774784" y="1319331"/>
                  </a:lnTo>
                  <a:lnTo>
                    <a:pt x="2774784" y="261772"/>
                  </a:lnTo>
                  <a:lnTo>
                    <a:pt x="2770694" y="110435"/>
                  </a:lnTo>
                  <a:lnTo>
                    <a:pt x="2742063" y="32721"/>
                  </a:lnTo>
                  <a:lnTo>
                    <a:pt x="2664349" y="4090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036936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112" name="object 26"/>
            <p:cNvSpPr txBox="1"/>
            <p:nvPr/>
          </p:nvSpPr>
          <p:spPr>
            <a:xfrm>
              <a:off x="9375770" y="2962785"/>
              <a:ext cx="1334634" cy="589966"/>
            </a:xfrm>
            <a:prstGeom prst="rect">
              <a:avLst/>
            </a:prstGeom>
          </p:spPr>
          <p:txBody>
            <a:bodyPr vert="horz" wrap="square" lIns="0" tIns="7220" rIns="0" bIns="0" rtlCol="0">
              <a:spAutoFit/>
            </a:bodyPr>
            <a:lstStyle/>
            <a:p>
              <a:pPr marL="5776" algn="ctr">
                <a:spcBef>
                  <a:spcPts val="57"/>
                </a:spcBef>
              </a:pPr>
              <a:r>
                <a:rPr lang="en-US" sz="887" b="1" dirty="0">
                  <a:solidFill>
                    <a:srgbClr val="FFFFFF"/>
                  </a:solidFill>
                  <a:latin typeface="Arial"/>
                  <a:cs typeface="Arial"/>
                </a:rPr>
                <a:t>Presentation to </a:t>
              </a:r>
            </a:p>
            <a:p>
              <a:pPr marL="5776" algn="ctr">
                <a:spcBef>
                  <a:spcPts val="57"/>
                </a:spcBef>
              </a:pPr>
              <a:r>
                <a:rPr lang="en-US" sz="887" b="1" dirty="0">
                  <a:solidFill>
                    <a:srgbClr val="FFFFFF"/>
                  </a:solidFill>
                  <a:latin typeface="Arial"/>
                  <a:cs typeface="Arial"/>
                </a:rPr>
                <a:t>the Board of </a:t>
              </a:r>
            </a:p>
            <a:p>
              <a:pPr marL="5776" algn="ctr">
                <a:spcBef>
                  <a:spcPts val="57"/>
                </a:spcBef>
              </a:pPr>
              <a:r>
                <a:rPr lang="en-US" sz="887" b="1" dirty="0">
                  <a:solidFill>
                    <a:srgbClr val="FFFFFF"/>
                  </a:solidFill>
                  <a:latin typeface="Arial"/>
                  <a:cs typeface="Arial"/>
                </a:rPr>
                <a:t>Trustees</a:t>
              </a:r>
            </a:p>
          </p:txBody>
        </p:sp>
      </p:grpSp>
      <p:sp>
        <p:nvSpPr>
          <p:cNvPr id="114" name="bk object 35"/>
          <p:cNvSpPr/>
          <p:nvPr/>
        </p:nvSpPr>
        <p:spPr>
          <a:xfrm>
            <a:off x="6992698" y="3700933"/>
            <a:ext cx="563919" cy="390417"/>
          </a:xfrm>
          <a:custGeom>
            <a:avLst/>
            <a:gdLst/>
            <a:ahLst/>
            <a:cxnLst/>
            <a:rect l="l" t="t" r="r" b="b"/>
            <a:pathLst>
              <a:path w="1398269" h="861695">
                <a:moveTo>
                  <a:pt x="1351142" y="0"/>
                </a:moveTo>
                <a:lnTo>
                  <a:pt x="0" y="780080"/>
                </a:lnTo>
                <a:lnTo>
                  <a:pt x="47118" y="861691"/>
                </a:lnTo>
                <a:lnTo>
                  <a:pt x="1398261" y="81610"/>
                </a:lnTo>
                <a:lnTo>
                  <a:pt x="1351142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15" name="bk object 54"/>
          <p:cNvSpPr/>
          <p:nvPr/>
        </p:nvSpPr>
        <p:spPr>
          <a:xfrm>
            <a:off x="6378622" y="3918174"/>
            <a:ext cx="1119131" cy="716390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774784" y="0"/>
                </a:moveTo>
                <a:lnTo>
                  <a:pt x="209417" y="0"/>
                </a:lnTo>
                <a:lnTo>
                  <a:pt x="0" y="209417"/>
                </a:lnTo>
                <a:lnTo>
                  <a:pt x="0" y="1581103"/>
                </a:lnTo>
                <a:lnTo>
                  <a:pt x="2774784" y="1581103"/>
                </a:lnTo>
                <a:lnTo>
                  <a:pt x="2774784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16" name="object 24"/>
          <p:cNvSpPr txBox="1"/>
          <p:nvPr/>
        </p:nvSpPr>
        <p:spPr>
          <a:xfrm>
            <a:off x="6383223" y="3995503"/>
            <a:ext cx="1057427" cy="556682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5776" marR="2311" indent="128804" algn="ctr">
              <a:lnSpc>
                <a:spcPct val="101499"/>
              </a:lnSpc>
              <a:spcBef>
                <a:spcPts val="41"/>
              </a:spcBef>
            </a:pPr>
            <a:r>
              <a:rPr lang="en-US" sz="887" b="1" spc="-9" dirty="0">
                <a:solidFill>
                  <a:srgbClr val="FFFFFF"/>
                </a:solidFill>
                <a:latin typeface="Arial"/>
                <a:cs typeface="Arial"/>
              </a:rPr>
              <a:t>Refined maps</a:t>
            </a:r>
          </a:p>
          <a:p>
            <a:pPr marL="5776" marR="2311" indent="128804" algn="ctr">
              <a:lnSpc>
                <a:spcPct val="101499"/>
              </a:lnSpc>
              <a:spcBef>
                <a:spcPts val="41"/>
              </a:spcBef>
            </a:pPr>
            <a:r>
              <a:rPr lang="en-US" sz="887" b="1" spc="-9" dirty="0">
                <a:solidFill>
                  <a:srgbClr val="FFFFFF"/>
                </a:solidFill>
                <a:latin typeface="Arial"/>
                <a:cs typeface="Arial"/>
              </a:rPr>
              <a:t>and draft of integrated </a:t>
            </a:r>
          </a:p>
          <a:p>
            <a:pPr marL="5776" marR="2311" indent="128804" algn="ctr">
              <a:lnSpc>
                <a:spcPct val="101499"/>
              </a:lnSpc>
              <a:spcBef>
                <a:spcPts val="41"/>
              </a:spcBef>
            </a:pPr>
            <a:r>
              <a:rPr lang="en-US" sz="887" b="1" spc="-9" dirty="0">
                <a:solidFill>
                  <a:srgbClr val="FFFFFF"/>
                </a:solidFill>
                <a:latin typeface="Arial"/>
                <a:cs typeface="Arial"/>
              </a:rPr>
              <a:t>strategic plan</a:t>
            </a:r>
            <a:endParaRPr sz="887" dirty="0">
              <a:latin typeface="Arial"/>
              <a:cs typeface="Arial"/>
            </a:endParaRPr>
          </a:p>
        </p:txBody>
      </p:sp>
      <p:sp>
        <p:nvSpPr>
          <p:cNvPr id="117" name="bk object 30"/>
          <p:cNvSpPr/>
          <p:nvPr/>
        </p:nvSpPr>
        <p:spPr>
          <a:xfrm>
            <a:off x="7480532" y="3627194"/>
            <a:ext cx="140934" cy="140934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65401" y="0"/>
                </a:moveTo>
                <a:lnTo>
                  <a:pt x="0" y="244076"/>
                </a:lnTo>
                <a:lnTo>
                  <a:pt x="244076" y="309477"/>
                </a:lnTo>
                <a:lnTo>
                  <a:pt x="309477" y="65401"/>
                </a:lnTo>
                <a:lnTo>
                  <a:pt x="65401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18" name="bk object 64"/>
          <p:cNvSpPr/>
          <p:nvPr/>
        </p:nvSpPr>
        <p:spPr>
          <a:xfrm>
            <a:off x="6376552" y="3915858"/>
            <a:ext cx="88865" cy="99834"/>
          </a:xfrm>
          <a:custGeom>
            <a:avLst/>
            <a:gdLst/>
            <a:ahLst/>
            <a:cxnLst/>
            <a:rect l="l" t="t" r="r" b="b"/>
            <a:pathLst>
              <a:path w="220344" h="220345">
                <a:moveTo>
                  <a:pt x="209417" y="0"/>
                </a:moveTo>
                <a:lnTo>
                  <a:pt x="0" y="209417"/>
                </a:lnTo>
                <a:lnTo>
                  <a:pt x="219888" y="219888"/>
                </a:lnTo>
                <a:lnTo>
                  <a:pt x="209417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23" name="TextBox 122"/>
          <p:cNvSpPr txBox="1"/>
          <p:nvPr/>
        </p:nvSpPr>
        <p:spPr>
          <a:xfrm>
            <a:off x="1734685" y="5793000"/>
            <a:ext cx="487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038738" y="5792999"/>
            <a:ext cx="407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April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244944" y="5793001"/>
            <a:ext cx="3914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317204" y="5793485"/>
            <a:ext cx="7633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June-August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405028" y="5792999"/>
            <a:ext cx="10663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August-September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882890" y="5792998"/>
            <a:ext cx="5677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</a:p>
        </p:txBody>
      </p:sp>
      <p:cxnSp>
        <p:nvCxnSpPr>
          <p:cNvPr id="88" name="Straight Connector 87"/>
          <p:cNvCxnSpPr>
            <a:stCxn id="123" idx="3"/>
            <a:endCxn id="124" idx="1"/>
          </p:cNvCxnSpPr>
          <p:nvPr/>
        </p:nvCxnSpPr>
        <p:spPr>
          <a:xfrm flipV="1">
            <a:off x="2222319" y="5908415"/>
            <a:ext cx="816419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24" idx="3"/>
            <a:endCxn id="125" idx="1"/>
          </p:cNvCxnSpPr>
          <p:nvPr/>
        </p:nvCxnSpPr>
        <p:spPr>
          <a:xfrm>
            <a:off x="3446222" y="5908415"/>
            <a:ext cx="798722" cy="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25" idx="3"/>
            <a:endCxn id="126" idx="1"/>
          </p:cNvCxnSpPr>
          <p:nvPr/>
        </p:nvCxnSpPr>
        <p:spPr>
          <a:xfrm>
            <a:off x="4636398" y="5908417"/>
            <a:ext cx="680806" cy="4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26" idx="3"/>
            <a:endCxn id="127" idx="1"/>
          </p:cNvCxnSpPr>
          <p:nvPr/>
        </p:nvCxnSpPr>
        <p:spPr>
          <a:xfrm flipV="1">
            <a:off x="6080555" y="5908415"/>
            <a:ext cx="324473" cy="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27" idx="3"/>
            <a:endCxn id="128" idx="1"/>
          </p:cNvCxnSpPr>
          <p:nvPr/>
        </p:nvCxnSpPr>
        <p:spPr>
          <a:xfrm flipV="1">
            <a:off x="7471347" y="5908414"/>
            <a:ext cx="411543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824" y="988828"/>
            <a:ext cx="8001000" cy="91440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Program Effectiveness Review Update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12" y="2402958"/>
            <a:ext cx="8825023" cy="3519377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Phase One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Received </a:t>
            </a:r>
            <a:r>
              <a:rPr lang="en-US" sz="2000" dirty="0">
                <a:solidFill>
                  <a:schemeClr val="tx1"/>
                </a:solidFill>
              </a:rPr>
              <a:t>100% of the surveys back from administrative units (total of 72) 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Received </a:t>
            </a:r>
            <a:r>
              <a:rPr lang="en-US" sz="2000" dirty="0">
                <a:solidFill>
                  <a:schemeClr val="tx1"/>
                </a:solidFill>
              </a:rPr>
              <a:t>100% of the surveys back from the deans</a:t>
            </a:r>
            <a:r>
              <a:rPr lang="en-US" sz="2000" dirty="0"/>
              <a:t> </a:t>
            </a:r>
          </a:p>
          <a:p>
            <a:endParaRPr lang="en-US" sz="2000" b="1" dirty="0" smtClean="0"/>
          </a:p>
          <a:p>
            <a:r>
              <a:rPr lang="en-US" sz="2000" b="1" dirty="0"/>
              <a:t>Phase </a:t>
            </a:r>
            <a:r>
              <a:rPr lang="en-US" sz="2000" b="1" dirty="0" smtClean="0"/>
              <a:t>Two</a:t>
            </a:r>
            <a:r>
              <a:rPr lang="en-US" sz="2000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Administrative </a:t>
            </a:r>
            <a:r>
              <a:rPr lang="en-US" sz="2000" dirty="0">
                <a:solidFill>
                  <a:schemeClr val="tx1"/>
                </a:solidFill>
              </a:rPr>
              <a:t>units will have common goals </a:t>
            </a:r>
            <a:r>
              <a:rPr lang="en-US" sz="2000" dirty="0" smtClean="0">
                <a:solidFill>
                  <a:schemeClr val="tx1"/>
                </a:solidFill>
              </a:rPr>
              <a:t>along </a:t>
            </a:r>
            <a:r>
              <a:rPr lang="en-US" sz="2000" dirty="0">
                <a:solidFill>
                  <a:schemeClr val="tx1"/>
                </a:solidFill>
              </a:rPr>
              <a:t>with individualized requirements and measures of effectiveness 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Working </a:t>
            </a:r>
            <a:r>
              <a:rPr lang="en-US" sz="2000" dirty="0">
                <a:solidFill>
                  <a:schemeClr val="tx1"/>
                </a:solidFill>
              </a:rPr>
              <a:t>on a continuous improvement plan for academic departments that will measure progress </a:t>
            </a:r>
            <a:r>
              <a:rPr lang="en-US" sz="2000" dirty="0" smtClean="0">
                <a:solidFill>
                  <a:schemeClr val="tx1"/>
                </a:solidFill>
              </a:rPr>
              <a:t>toward </a:t>
            </a:r>
            <a:r>
              <a:rPr lang="en-US" sz="2000" dirty="0">
                <a:solidFill>
                  <a:schemeClr val="tx1"/>
                </a:solidFill>
              </a:rPr>
              <a:t>common goals and </a:t>
            </a:r>
            <a:r>
              <a:rPr lang="en-US" sz="2000" dirty="0" smtClean="0">
                <a:solidFill>
                  <a:schemeClr val="tx1"/>
                </a:solidFill>
              </a:rPr>
              <a:t>objectives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6408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824" y="988828"/>
            <a:ext cx="8001000" cy="91440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Program Effectiveness Review Update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342" y="2360428"/>
            <a:ext cx="8739964" cy="4051005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Potential Measures for Academic Units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Four-year </a:t>
            </a:r>
            <a:r>
              <a:rPr lang="en-US" sz="2000" dirty="0">
                <a:solidFill>
                  <a:schemeClr val="tx1"/>
                </a:solidFill>
              </a:rPr>
              <a:t>graduation rate for the first-time/full-time cohort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(goal:100</a:t>
            </a:r>
            <a:r>
              <a:rPr lang="en-US" sz="2000" dirty="0">
                <a:solidFill>
                  <a:schemeClr val="tx1"/>
                </a:solidFill>
              </a:rPr>
              <a:t>% four-year graduation)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Number </a:t>
            </a:r>
            <a:r>
              <a:rPr lang="en-US" sz="2000" dirty="0">
                <a:solidFill>
                  <a:schemeClr val="tx1"/>
                </a:solidFill>
              </a:rPr>
              <a:t>of credit hours earned at time of degree award 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	(goal:120 </a:t>
            </a:r>
            <a:r>
              <a:rPr lang="en-US" sz="2000" dirty="0">
                <a:solidFill>
                  <a:schemeClr val="tx1"/>
                </a:solidFill>
              </a:rPr>
              <a:t>credit hours)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Alignment </a:t>
            </a:r>
            <a:r>
              <a:rPr lang="en-US" sz="2000" dirty="0">
                <a:solidFill>
                  <a:schemeClr val="tx1"/>
                </a:solidFill>
              </a:rPr>
              <a:t>of student interests and degree offerings to state employment opportunities 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Retention </a:t>
            </a:r>
            <a:r>
              <a:rPr lang="en-US" sz="2000" dirty="0">
                <a:solidFill>
                  <a:schemeClr val="tx1"/>
                </a:solidFill>
              </a:rPr>
              <a:t>measurement 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e.g. fall-to-fall, stay in department and stay at Wright State)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Fraction </a:t>
            </a:r>
            <a:r>
              <a:rPr lang="en-US" sz="2000" dirty="0">
                <a:solidFill>
                  <a:schemeClr val="tx1"/>
                </a:solidFill>
              </a:rPr>
              <a:t>of credit hours awarded where the instructor of record was a full-time (tenure track) faculty member </a:t>
            </a:r>
          </a:p>
          <a:p>
            <a:endParaRPr lang="en-US" sz="2000" b="1" dirty="0" smtClean="0"/>
          </a:p>
          <a:p>
            <a:pPr algn="ctr"/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925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360</Words>
  <Application>Microsoft Office PowerPoint</Application>
  <PresentationFormat>On-screen Show (4:3)</PresentationFormat>
  <Paragraphs>101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Faculty Senate Meeting</vt:lpstr>
      <vt:lpstr> Faculty Achievements</vt:lpstr>
      <vt:lpstr> Faculty Achievements</vt:lpstr>
      <vt:lpstr>Faculty Achievements </vt:lpstr>
      <vt:lpstr>Faculty Achievements </vt:lpstr>
      <vt:lpstr>Strategic Planning Open House</vt:lpstr>
      <vt:lpstr>Phase 2: Development of Strategic Plan</vt:lpstr>
      <vt:lpstr>Program Effectiveness Review Update </vt:lpstr>
      <vt:lpstr>Program Effectiveness Review Update </vt:lpstr>
      <vt:lpstr>Budget Update</vt:lpstr>
      <vt:lpstr>Negotiations Update</vt:lpstr>
      <vt:lpstr>Upcoming Events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WSUadm</cp:lastModifiedBy>
  <cp:revision>192</cp:revision>
  <cp:lastPrinted>2017-12-11T17:52:56Z</cp:lastPrinted>
  <dcterms:created xsi:type="dcterms:W3CDTF">2016-09-27T14:33:50Z</dcterms:created>
  <dcterms:modified xsi:type="dcterms:W3CDTF">2018-04-16T18:24:56Z</dcterms:modified>
</cp:coreProperties>
</file>