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0" r:id="rId4"/>
    <p:sldId id="282" r:id="rId5"/>
    <p:sldId id="284" r:id="rId6"/>
    <p:sldId id="285" r:id="rId7"/>
    <p:sldId id="303" r:id="rId8"/>
    <p:sldId id="304" r:id="rId9"/>
    <p:sldId id="305" r:id="rId10"/>
    <p:sldId id="292" r:id="rId11"/>
    <p:sldId id="296" r:id="rId12"/>
    <p:sldId id="299" r:id="rId13"/>
    <p:sldId id="313" r:id="rId14"/>
    <p:sldId id="297" r:id="rId15"/>
    <p:sldId id="300" r:id="rId16"/>
    <p:sldId id="302" r:id="rId17"/>
    <p:sldId id="306" r:id="rId18"/>
    <p:sldId id="324" r:id="rId19"/>
    <p:sldId id="311" r:id="rId20"/>
    <p:sldId id="326" r:id="rId21"/>
    <p:sldId id="314" r:id="rId22"/>
    <p:sldId id="315" r:id="rId23"/>
    <p:sldId id="316" r:id="rId24"/>
    <p:sldId id="307" r:id="rId25"/>
    <p:sldId id="308" r:id="rId26"/>
    <p:sldId id="319" r:id="rId27"/>
    <p:sldId id="317" r:id="rId28"/>
    <p:sldId id="318" r:id="rId29"/>
    <p:sldId id="325" r:id="rId30"/>
    <p:sldId id="309" r:id="rId31"/>
    <p:sldId id="320" r:id="rId32"/>
    <p:sldId id="294" r:id="rId33"/>
    <p:sldId id="32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38E"/>
    <a:srgbClr val="B5AB9E"/>
    <a:srgbClr val="54A493"/>
    <a:srgbClr val="2F9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 showGuides="1">
      <p:cViewPr varScale="1">
        <p:scale>
          <a:sx n="64" d="100"/>
          <a:sy n="64" d="100"/>
        </p:scale>
        <p:origin x="78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3" y="162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8854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22696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743" y="6134555"/>
            <a:ext cx="10515600" cy="60370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1871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4875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0852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3827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049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5126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>
            <a:off x="0" y="3886200"/>
            <a:ext cx="381000" cy="2971800"/>
          </a:xfrm>
          <a:prstGeom prst="rtTriangle">
            <a:avLst/>
          </a:prstGeom>
          <a:solidFill>
            <a:srgbClr val="2F9BCB"/>
          </a:solidFill>
          <a:ln>
            <a:solidFill>
              <a:srgbClr val="2F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10906125" y="0"/>
            <a:ext cx="1285875" cy="6858000"/>
          </a:xfrm>
          <a:prstGeom prst="line">
            <a:avLst/>
          </a:prstGeom>
          <a:ln w="19050">
            <a:solidFill>
              <a:srgbClr val="2F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1544300" y="0"/>
            <a:ext cx="647701" cy="6858000"/>
          </a:xfrm>
          <a:prstGeom prst="line">
            <a:avLst/>
          </a:prstGeom>
          <a:ln w="19050">
            <a:solidFill>
              <a:srgbClr val="54A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9829800" y="3162300"/>
            <a:ext cx="2362200" cy="3695700"/>
          </a:xfrm>
          <a:prstGeom prst="line">
            <a:avLst/>
          </a:prstGeom>
          <a:ln w="19050">
            <a:solidFill>
              <a:srgbClr val="B5AB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17990" r="2876" b="11028"/>
          <a:stretch/>
        </p:blipFill>
        <p:spPr>
          <a:xfrm>
            <a:off x="10090403" y="6203156"/>
            <a:ext cx="1453896" cy="548688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 flipH="1" flipV="1">
            <a:off x="10350500" y="0"/>
            <a:ext cx="1841500" cy="2628900"/>
          </a:xfrm>
          <a:prstGeom prst="line">
            <a:avLst/>
          </a:prstGeom>
          <a:ln w="19050">
            <a:solidFill>
              <a:srgbClr val="C0D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53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5" r:id="rId3"/>
    <p:sldLayoutId id="2147483649" r:id="rId4"/>
    <p:sldLayoutId id="2147483650" r:id="rId5"/>
    <p:sldLayoutId id="2147483652" r:id="rId6"/>
    <p:sldLayoutId id="2147483653" r:id="rId7"/>
    <p:sldLayoutId id="2147483656" r:id="rId8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124" y="561974"/>
            <a:ext cx="9144000" cy="1395413"/>
          </a:xfrm>
        </p:spPr>
        <p:txBody>
          <a:bodyPr/>
          <a:lstStyle/>
          <a:p>
            <a:r>
              <a:rPr lang="en-US" dirty="0" smtClean="0"/>
              <a:t>Faculty Senate Presentation</a:t>
            </a:r>
            <a:br>
              <a:rPr lang="en-US" dirty="0" smtClean="0"/>
            </a:br>
            <a:r>
              <a:rPr lang="en-US" sz="4000" dirty="0" smtClean="0"/>
              <a:t>Classroom Modernization &amp; Maintenance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9" y="2199093"/>
            <a:ext cx="6191250" cy="41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Classroom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/>
            <a:r>
              <a:rPr lang="en-US" dirty="0" smtClean="0"/>
              <a:t>Russ 150 and </a:t>
            </a:r>
            <a:r>
              <a:rPr lang="en-US" dirty="0" err="1" smtClean="0"/>
              <a:t>Oelman</a:t>
            </a:r>
            <a:r>
              <a:rPr lang="en-US" dirty="0" smtClean="0"/>
              <a:t> 135</a:t>
            </a:r>
          </a:p>
          <a:p>
            <a:pPr marL="236538" lvl="0" indent="0">
              <a:buNone/>
            </a:pPr>
            <a:endParaRPr lang="en-US" dirty="0" smtClean="0"/>
          </a:p>
          <a:p>
            <a:pPr marL="465138" lvl="0"/>
            <a:r>
              <a:rPr lang="en-US" dirty="0" smtClean="0"/>
              <a:t>Test Layout, Finishes, Furnishings, Teaching Walls, Instructional Technology, Lighting, Power and Data</a:t>
            </a:r>
          </a:p>
          <a:p>
            <a:pPr marL="693738" lvl="1" indent="0">
              <a:buNone/>
            </a:pPr>
            <a:endParaRPr lang="en-US" dirty="0" smtClean="0"/>
          </a:p>
          <a:p>
            <a:pPr marL="922338" lvl="1"/>
            <a:r>
              <a:rPr lang="en-US" dirty="0"/>
              <a:t>Initial Feedback</a:t>
            </a:r>
          </a:p>
          <a:p>
            <a:pPr marL="922338" lvl="1"/>
            <a:r>
              <a:rPr lang="en-US" dirty="0"/>
              <a:t>Open House Feedback</a:t>
            </a:r>
          </a:p>
          <a:p>
            <a:pPr marL="465138"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Oelman</a:t>
            </a:r>
            <a:r>
              <a:rPr lang="en-US" dirty="0" smtClean="0"/>
              <a:t> Hall – 135 Existing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630529" cy="4840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52" y="1690688"/>
            <a:ext cx="5197642" cy="38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Oelman</a:t>
            </a:r>
            <a:r>
              <a:rPr lang="en-US" dirty="0" smtClean="0"/>
              <a:t> Hall - 135</a:t>
            </a:r>
            <a:endParaRPr lang="en-US" dirty="0"/>
          </a:p>
        </p:txBody>
      </p:sp>
      <p:pic>
        <p:nvPicPr>
          <p:cNvPr id="1028" name="Picture 4" descr="C:\Users\tgates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32" y="1322842"/>
            <a:ext cx="7869238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Oelman</a:t>
            </a:r>
            <a:r>
              <a:rPr lang="en-US" dirty="0" smtClean="0"/>
              <a:t> Hall - 135</a:t>
            </a:r>
            <a:endParaRPr lang="en-US" dirty="0"/>
          </a:p>
        </p:txBody>
      </p:sp>
      <p:pic>
        <p:nvPicPr>
          <p:cNvPr id="12290" name="Picture 2" descr="G:\02-Projects\PR_15001\Construction Admin\4-Photo\08-27-15 Furnture Install\OH 135\IMG_1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" y="1021101"/>
            <a:ext cx="5645756" cy="42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G:\02-Projects\PR_15001\Construction Admin\4-Photo\2015 11-12 Pkg 1 Clean-Up\OH 135 Wall Talk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110" y="1021102"/>
            <a:ext cx="5016100" cy="28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5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 Engineering Center – 150 Existing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79479" cy="275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86075"/>
            <a:ext cx="435228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 Engineering Center - 150</a:t>
            </a:r>
            <a:endParaRPr lang="en-US" dirty="0"/>
          </a:p>
        </p:txBody>
      </p:sp>
      <p:pic>
        <p:nvPicPr>
          <p:cNvPr id="4099" name="Picture 3" descr="C:\Users\tgates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32" y="1001260"/>
            <a:ext cx="7497763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 Engineering Center - 150</a:t>
            </a:r>
            <a:endParaRPr lang="en-US" dirty="0"/>
          </a:p>
        </p:txBody>
      </p:sp>
      <p:pic>
        <p:nvPicPr>
          <p:cNvPr id="2050" name="Picture 2" descr="C:\Users\tgates\Desktop\RC 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54" y="1254805"/>
            <a:ext cx="6583680" cy="49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/>
            <a:r>
              <a:rPr lang="en-US" dirty="0" err="1" smtClean="0"/>
              <a:t>Oelman</a:t>
            </a:r>
            <a:r>
              <a:rPr lang="en-US" dirty="0" smtClean="0"/>
              <a:t> 112</a:t>
            </a:r>
          </a:p>
          <a:p>
            <a:pPr marL="922338" lvl="1"/>
            <a:r>
              <a:rPr lang="en-US" dirty="0" smtClean="0"/>
              <a:t>3 classrooms from 1 under-utilized lecture hall</a:t>
            </a:r>
            <a:br>
              <a:rPr lang="en-US" dirty="0" smtClean="0"/>
            </a:br>
            <a:endParaRPr lang="en-US" dirty="0" smtClean="0"/>
          </a:p>
          <a:p>
            <a:pPr marL="465138"/>
            <a:r>
              <a:rPr lang="en-US" dirty="0" smtClean="0"/>
              <a:t>Fawcett 101</a:t>
            </a:r>
          </a:p>
          <a:p>
            <a:pPr marL="922338" lvl="1"/>
            <a:r>
              <a:rPr lang="en-US" dirty="0" smtClean="0"/>
              <a:t>Upgrade finishes</a:t>
            </a:r>
          </a:p>
          <a:p>
            <a:pPr marL="922338" lvl="1"/>
            <a:r>
              <a:rPr lang="en-US" dirty="0" smtClean="0"/>
              <a:t>Handicap ramp</a:t>
            </a:r>
          </a:p>
          <a:p>
            <a:pPr marL="236538" lvl="0" indent="0">
              <a:buNone/>
            </a:pPr>
            <a:r>
              <a:rPr lang="en-US" dirty="0" smtClean="0"/>
              <a:t>	</a:t>
            </a:r>
          </a:p>
          <a:p>
            <a:pPr marL="465138"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Oelman</a:t>
            </a:r>
            <a:r>
              <a:rPr lang="en-US" dirty="0" smtClean="0"/>
              <a:t> 112 Existing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38" lvl="0" indent="0">
              <a:buNone/>
            </a:pPr>
            <a:endParaRPr lang="en-US" dirty="0" smtClean="0"/>
          </a:p>
          <a:p>
            <a:pPr marL="465138" lvl="0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G:\02-Projects\PR_15001\Design\Photo\OH 112 existing photos\2015-04-22 12.21.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" y="1131663"/>
            <a:ext cx="3919197" cy="52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02-Projects\PR_15001\Design\Photo\OH 112 existing photos\2015-04-22 12.38.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07" y="1131663"/>
            <a:ext cx="5376863" cy="40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2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Oelman</a:t>
            </a:r>
            <a:r>
              <a:rPr lang="en-US" dirty="0" smtClean="0"/>
              <a:t> 112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38" lvl="0" indent="0">
              <a:buNone/>
            </a:pPr>
            <a:endParaRPr lang="en-US" dirty="0" smtClean="0"/>
          </a:p>
          <a:p>
            <a:pPr marL="465138" lvl="0"/>
            <a:endParaRPr lang="en-US" dirty="0" smtClean="0"/>
          </a:p>
          <a:p>
            <a:endParaRPr lang="en-US" dirty="0"/>
          </a:p>
        </p:txBody>
      </p:sp>
      <p:pic>
        <p:nvPicPr>
          <p:cNvPr id="1029" name="Picture 5" descr="G:\02-Projects\PR_15001\Drawings\PDF\12-4-15 OH112 Marketing\OH122 LowerLevel Marketing(d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16" y="1559994"/>
            <a:ext cx="4181856" cy="404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Committee - Design Team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/>
            <a:r>
              <a:rPr lang="en-US" dirty="0" smtClean="0"/>
              <a:t>SPGB Architects, LLC</a:t>
            </a:r>
            <a:endParaRPr lang="en-US" dirty="0"/>
          </a:p>
          <a:p>
            <a:pPr marL="465138"/>
            <a:r>
              <a:rPr lang="en-US" dirty="0" smtClean="0"/>
              <a:t>Tools </a:t>
            </a:r>
            <a:r>
              <a:rPr lang="en-US" smtClean="0"/>
              <a:t>for </a:t>
            </a:r>
            <a:r>
              <a:rPr lang="en-US" smtClean="0"/>
              <a:t>Schools</a:t>
            </a:r>
            <a:endParaRPr lang="en-US" dirty="0"/>
          </a:p>
          <a:p>
            <a:pPr marL="465138"/>
            <a:r>
              <a:rPr lang="en-US" dirty="0" err="1"/>
              <a:t>Maraye</a:t>
            </a:r>
            <a:r>
              <a:rPr lang="en-US" dirty="0"/>
              <a:t> Design Studio</a:t>
            </a:r>
          </a:p>
          <a:p>
            <a:pPr marL="465138"/>
            <a:r>
              <a:rPr lang="en-US" dirty="0"/>
              <a:t>Prater </a:t>
            </a:r>
            <a:r>
              <a:rPr lang="en-US" dirty="0" smtClean="0"/>
              <a:t>Engineering Associates</a:t>
            </a:r>
            <a:endParaRPr lang="en-US" dirty="0"/>
          </a:p>
          <a:p>
            <a:pPr marL="465138"/>
            <a:r>
              <a:rPr lang="en-US" dirty="0" smtClean="0"/>
              <a:t>SMBH, Inc.</a:t>
            </a:r>
          </a:p>
          <a:p>
            <a:pPr marL="465138"/>
            <a:r>
              <a:rPr lang="en-US" dirty="0" smtClean="0"/>
              <a:t>HMBA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0" y="5364551"/>
            <a:ext cx="1809500" cy="744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50" y="5364551"/>
            <a:ext cx="22860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50" y="5505818"/>
            <a:ext cx="1115570" cy="603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38" y="5402722"/>
            <a:ext cx="2286000" cy="914400"/>
          </a:xfrm>
          <a:prstGeom prst="rect">
            <a:avLst/>
          </a:prstGeom>
        </p:spPr>
      </p:pic>
      <p:pic>
        <p:nvPicPr>
          <p:cNvPr id="1026" name="Picture 2" descr="C:\Users\tgates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292" y="5619732"/>
            <a:ext cx="1206831" cy="4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Oelman</a:t>
            </a:r>
            <a:r>
              <a:rPr lang="en-US" dirty="0" smtClean="0"/>
              <a:t> 112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38" lvl="0" indent="0">
              <a:buNone/>
            </a:pPr>
            <a:endParaRPr lang="en-US" dirty="0" smtClean="0"/>
          </a:p>
          <a:p>
            <a:pPr marL="465138" lvl="0"/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G:\02-Projects\PR_15001\Drawings\PDF\12-4-15 OH112 Marketing\OH112 Marketing(d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42" y="1415823"/>
            <a:ext cx="8775497" cy="41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Oelman</a:t>
            </a:r>
            <a:r>
              <a:rPr lang="en-US" dirty="0" smtClean="0"/>
              <a:t> 112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38" lvl="0" indent="0">
              <a:buNone/>
            </a:pPr>
            <a:endParaRPr lang="en-US" dirty="0" smtClean="0"/>
          </a:p>
          <a:p>
            <a:pPr marL="465138" lvl="0"/>
            <a:endParaRPr lang="en-US" dirty="0" smtClean="0"/>
          </a:p>
          <a:p>
            <a:endParaRPr lang="en-US" dirty="0"/>
          </a:p>
        </p:txBody>
      </p:sp>
      <p:pic>
        <p:nvPicPr>
          <p:cNvPr id="5123" name="Picture 3" descr="C:\Users\tgates\Desktop\OH 022 Student 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05" y="935719"/>
            <a:ext cx="8985251" cy="565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7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Oelman</a:t>
            </a:r>
            <a:r>
              <a:rPr lang="en-US" dirty="0" smtClean="0"/>
              <a:t> 112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38" lvl="0" indent="0">
              <a:buNone/>
            </a:pPr>
            <a:endParaRPr lang="en-US" dirty="0" smtClean="0"/>
          </a:p>
          <a:p>
            <a:pPr marL="465138" lvl="0"/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tgates\Desktop\WSU Classroom Meetings\Jim Menart\OH 112 Student 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99" y="919522"/>
            <a:ext cx="7445601" cy="575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7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Oelman</a:t>
            </a:r>
            <a:r>
              <a:rPr lang="en-US" dirty="0" smtClean="0"/>
              <a:t> 112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38" lvl="0" indent="0">
              <a:buNone/>
            </a:pPr>
            <a:endParaRPr lang="en-US" dirty="0" smtClean="0"/>
          </a:p>
          <a:p>
            <a:pPr marL="465138" lvl="0"/>
            <a:endParaRPr lang="en-US" dirty="0" smtClean="0"/>
          </a:p>
          <a:p>
            <a:endParaRPr lang="en-US" dirty="0"/>
          </a:p>
        </p:txBody>
      </p:sp>
      <p:pic>
        <p:nvPicPr>
          <p:cNvPr id="7171" name="Picture 3" descr="C:\Users\tgates\Desktop\OH 114 Student 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2" y="899205"/>
            <a:ext cx="9885135" cy="507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9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25 classroom renovations</a:t>
            </a:r>
          </a:p>
          <a:p>
            <a:pPr marL="465138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15 Handicap Entrance modifications</a:t>
            </a:r>
          </a:p>
          <a:p>
            <a:pPr marL="465138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6 classroom only Furniture </a:t>
            </a:r>
            <a:r>
              <a:rPr lang="en-US" dirty="0" smtClean="0"/>
              <a:t>Replacements</a:t>
            </a:r>
          </a:p>
          <a:p>
            <a:pPr marL="465138"/>
            <a:r>
              <a:rPr lang="en-US" dirty="0"/>
              <a:t>3</a:t>
            </a:r>
            <a:r>
              <a:rPr lang="en-US" dirty="0" smtClean="0"/>
              <a:t> Combined Rooms (1 Active Learning)</a:t>
            </a:r>
          </a:p>
          <a:p>
            <a:pPr marL="465138"/>
            <a:r>
              <a:rPr lang="en-US" dirty="0" smtClean="0"/>
              <a:t>3 Lecture Space Rehabilitations</a:t>
            </a:r>
          </a:p>
          <a:p>
            <a:pPr marL="922338" lvl="1"/>
            <a:r>
              <a:rPr lang="en-US" dirty="0" err="1" smtClean="0"/>
              <a:t>Oelman</a:t>
            </a:r>
            <a:r>
              <a:rPr lang="en-US" dirty="0" smtClean="0"/>
              <a:t> 340</a:t>
            </a:r>
          </a:p>
          <a:p>
            <a:pPr marL="922338" lvl="1"/>
            <a:r>
              <a:rPr lang="en-US" dirty="0" smtClean="0"/>
              <a:t>Creative Arts M252</a:t>
            </a:r>
          </a:p>
          <a:p>
            <a:pPr marL="922338" lvl="1"/>
            <a:r>
              <a:rPr lang="en-US" dirty="0" smtClean="0"/>
              <a:t>Medical Sciences 120</a:t>
            </a:r>
          </a:p>
          <a:p>
            <a:pPr marL="236538" lvl="0" indent="0">
              <a:buNone/>
            </a:pPr>
            <a:endParaRPr lang="en-US" dirty="0" smtClean="0"/>
          </a:p>
          <a:p>
            <a:pPr marL="465138"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Fawcett 204/206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38" lvl="0" indent="0">
              <a:buNone/>
            </a:pPr>
            <a:endParaRPr lang="en-US" dirty="0" smtClean="0"/>
          </a:p>
          <a:p>
            <a:pPr marL="465138" lvl="0"/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C:\Users\tgates\Desktop\Untitled Extract P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6" y="957943"/>
            <a:ext cx="9911005" cy="49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0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Fawcett 210/218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38" lvl="0" indent="0">
              <a:buNone/>
            </a:pPr>
            <a:endParaRPr lang="en-US" dirty="0" smtClean="0"/>
          </a:p>
          <a:p>
            <a:pPr marL="465138" lvl="0"/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C:\Users\tgates\Desktop\Untitled Extract P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976993"/>
            <a:ext cx="9724219" cy="51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 153/155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38" lvl="0" indent="0">
              <a:buNone/>
            </a:pPr>
            <a:endParaRPr lang="en-US" dirty="0" smtClean="0"/>
          </a:p>
          <a:p>
            <a:pPr marL="465138" lvl="0"/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C:\Users\tgates\Desktop\Untitled Extract P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1908" y="-1297870"/>
            <a:ext cx="4892959" cy="978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Oelman</a:t>
            </a:r>
            <a:r>
              <a:rPr lang="en-US" dirty="0" smtClean="0"/>
              <a:t> 340</a:t>
            </a:r>
            <a:endParaRPr lang="en-US" dirty="0"/>
          </a:p>
        </p:txBody>
      </p:sp>
      <p:pic>
        <p:nvPicPr>
          <p:cNvPr id="1026" name="Picture 2" descr="G:\02-Projects\PR_15001\Design\Photo\OH 340\IMG_3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021329"/>
            <a:ext cx="7277735" cy="545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Oelman</a:t>
            </a:r>
            <a:r>
              <a:rPr lang="en-US" dirty="0" smtClean="0"/>
              <a:t> 340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38" lvl="0" indent="0">
              <a:buNone/>
            </a:pPr>
            <a:endParaRPr lang="en-US" dirty="0" smtClean="0"/>
          </a:p>
          <a:p>
            <a:pPr marL="465138" lvl="0"/>
            <a:endParaRPr lang="en-US" dirty="0" smtClean="0"/>
          </a:p>
          <a:p>
            <a:endParaRPr lang="en-US" dirty="0"/>
          </a:p>
        </p:txBody>
      </p:sp>
      <p:pic>
        <p:nvPicPr>
          <p:cNvPr id="14339" name="Picture 3" descr="G:\02-Projects\PR_15001\Drawings\Impressions\OH 340 ENTRY VIEW 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7" y="1200762"/>
            <a:ext cx="8767892" cy="482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9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/>
            <a:r>
              <a:rPr lang="en-US" sz="2200" dirty="0" smtClean="0"/>
              <a:t>Brad Bubp, Senior </a:t>
            </a:r>
            <a:r>
              <a:rPr lang="en-US" sz="2200" dirty="0"/>
              <a:t>Facilities Planner, Chair</a:t>
            </a:r>
          </a:p>
          <a:p>
            <a:pPr marL="465138"/>
            <a:r>
              <a:rPr lang="en-US" sz="2200" dirty="0"/>
              <a:t>Daniel </a:t>
            </a:r>
            <a:r>
              <a:rPr lang="en-US" sz="2200" dirty="0" err="1"/>
              <a:t>Papay</a:t>
            </a:r>
            <a:r>
              <a:rPr lang="en-US" sz="2200" dirty="0"/>
              <a:t>, Associate Vice President of Facilities Management and Services</a:t>
            </a:r>
          </a:p>
          <a:p>
            <a:pPr marL="465138"/>
            <a:r>
              <a:rPr lang="en-US" sz="2200" dirty="0"/>
              <a:t>Scott </a:t>
            </a:r>
            <a:r>
              <a:rPr lang="en-US" sz="2200" dirty="0" err="1"/>
              <a:t>Moniaci</a:t>
            </a:r>
            <a:r>
              <a:rPr lang="en-US" sz="2200" dirty="0"/>
              <a:t>, Director Engineering and </a:t>
            </a:r>
            <a:r>
              <a:rPr lang="en-US" sz="2200" dirty="0" smtClean="0"/>
              <a:t>Construction</a:t>
            </a:r>
          </a:p>
          <a:p>
            <a:pPr marL="465138"/>
            <a:r>
              <a:rPr lang="en-US" sz="2200" dirty="0"/>
              <a:t>James </a:t>
            </a:r>
            <a:r>
              <a:rPr lang="en-US" sz="2200" dirty="0" err="1"/>
              <a:t>Menart</a:t>
            </a:r>
            <a:r>
              <a:rPr lang="en-US" sz="2200" dirty="0"/>
              <a:t>, Building &amp; Grounds</a:t>
            </a:r>
          </a:p>
          <a:p>
            <a:pPr marL="465138"/>
            <a:r>
              <a:rPr lang="en-US" sz="2200" dirty="0"/>
              <a:t>Mateen Rizki, Faculty Senate</a:t>
            </a:r>
          </a:p>
          <a:p>
            <a:pPr marL="465138"/>
            <a:r>
              <a:rPr lang="en-US" sz="2200" dirty="0"/>
              <a:t>Thomas </a:t>
            </a:r>
            <a:r>
              <a:rPr lang="en-US" sz="2200" dirty="0" err="1"/>
              <a:t>Sudkamp</a:t>
            </a:r>
            <a:r>
              <a:rPr lang="en-US" sz="2200" dirty="0"/>
              <a:t>, </a:t>
            </a:r>
            <a:r>
              <a:rPr lang="en-US" sz="2200" dirty="0" smtClean="0"/>
              <a:t>Provost, Vice </a:t>
            </a:r>
            <a:r>
              <a:rPr lang="en-US" sz="2200" dirty="0"/>
              <a:t>President for Curriculum and Instruction</a:t>
            </a:r>
          </a:p>
          <a:p>
            <a:pPr marL="465138"/>
            <a:r>
              <a:rPr lang="en-US" sz="2200" dirty="0"/>
              <a:t>Todd </a:t>
            </a:r>
            <a:r>
              <a:rPr lang="en-US" sz="2200" dirty="0" err="1"/>
              <a:t>Pavlack</a:t>
            </a:r>
            <a:r>
              <a:rPr lang="en-US" sz="2200" dirty="0"/>
              <a:t>, Center for Teaching and Learning </a:t>
            </a:r>
            <a:endParaRPr lang="en-US" sz="2200" dirty="0" smtClean="0"/>
          </a:p>
          <a:p>
            <a:pPr marL="465138"/>
            <a:r>
              <a:rPr lang="en-US" sz="2200" dirty="0" smtClean="0"/>
              <a:t>Tim Wertz, </a:t>
            </a:r>
            <a:r>
              <a:rPr lang="en-US" sz="2200" dirty="0" err="1" smtClean="0"/>
              <a:t>CaTS</a:t>
            </a:r>
            <a:r>
              <a:rPr lang="en-US" sz="2200" dirty="0" smtClean="0"/>
              <a:t> Representative</a:t>
            </a:r>
            <a:endParaRPr lang="en-US" sz="2200" dirty="0"/>
          </a:p>
          <a:p>
            <a:pPr marL="465138"/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00688"/>
            <a:ext cx="14382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Arts M252 Existing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38" lvl="0" indent="0">
              <a:buNone/>
            </a:pPr>
            <a:endParaRPr lang="en-US" dirty="0" smtClean="0"/>
          </a:p>
          <a:p>
            <a:pPr marL="465138" lvl="0"/>
            <a:endParaRPr lang="en-US" dirty="0" smtClean="0"/>
          </a:p>
          <a:p>
            <a:endParaRPr lang="en-US" dirty="0"/>
          </a:p>
        </p:txBody>
      </p:sp>
      <p:pic>
        <p:nvPicPr>
          <p:cNvPr id="11267" name="Picture 3" descr="G:\02-Projects\PR_15001\Design\Photo\CA M252\IMG_4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0" y="1221748"/>
            <a:ext cx="4844824" cy="361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:\02-Projects\PR_15001\Design\Photo\CA M252\IMG_4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1221748"/>
            <a:ext cx="4844823" cy="361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0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02-Projects\PR_15001\Project Management\Meetings\11-17-15 Creative Arts Mtg\Perspectives\CA M252 Sketchy View 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40" y="324940"/>
            <a:ext cx="8435974" cy="651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Arts M252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38" lvl="0" indent="0">
              <a:buNone/>
            </a:pPr>
            <a:endParaRPr lang="en-US" dirty="0" smtClean="0"/>
          </a:p>
          <a:p>
            <a:pPr marL="465138"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4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lvl="0"/>
            <a:r>
              <a:rPr lang="en-US" dirty="0" smtClean="0"/>
              <a:t>Construct Package 2</a:t>
            </a:r>
            <a:endParaRPr lang="en-US" sz="3200" dirty="0" smtClean="0"/>
          </a:p>
          <a:p>
            <a:pPr marL="465138" lvl="0"/>
            <a:r>
              <a:rPr lang="en-US" dirty="0" smtClean="0"/>
              <a:t>Bid Documents for Package 3</a:t>
            </a:r>
            <a:endParaRPr lang="en-US" sz="32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Half </a:t>
            </a:r>
            <a:r>
              <a:rPr lang="en-US" sz="2800" dirty="0"/>
              <a:t>o</a:t>
            </a:r>
            <a:r>
              <a:rPr lang="en-US" sz="2800" dirty="0" smtClean="0"/>
              <a:t>f Spring Semester 2016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Summer A 2016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Summer B 2016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Fall 2016</a:t>
            </a:r>
          </a:p>
          <a:p>
            <a:r>
              <a:rPr lang="en-US" dirty="0" smtClean="0"/>
              <a:t>Scope Package 4 with remaining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/>
            <a:r>
              <a:rPr lang="en-US" dirty="0" smtClean="0"/>
              <a:t>Craig </a:t>
            </a:r>
            <a:r>
              <a:rPr lang="en-US" dirty="0"/>
              <a:t>Woolley, </a:t>
            </a:r>
            <a:r>
              <a:rPr lang="en-US" dirty="0" err="1"/>
              <a:t>CaTS</a:t>
            </a:r>
            <a:r>
              <a:rPr lang="en-US" dirty="0"/>
              <a:t>, Chief Information Officer</a:t>
            </a:r>
          </a:p>
          <a:p>
            <a:pPr marL="465138"/>
            <a:r>
              <a:rPr lang="en-US" dirty="0"/>
              <a:t>Mary </a:t>
            </a:r>
            <a:r>
              <a:rPr lang="en-US" dirty="0" smtClean="0"/>
              <a:t>Holland and Amanda Steele-Middleton, </a:t>
            </a:r>
            <a:r>
              <a:rPr lang="en-US" dirty="0"/>
              <a:t>Registrar’s </a:t>
            </a:r>
            <a:r>
              <a:rPr lang="en-US" dirty="0" smtClean="0"/>
              <a:t>Office</a:t>
            </a:r>
          </a:p>
          <a:p>
            <a:pPr marL="465138"/>
            <a:r>
              <a:rPr lang="en-US" dirty="0" smtClean="0"/>
              <a:t>Chris Roberts, Center for Teaching and Learning</a:t>
            </a:r>
          </a:p>
          <a:p>
            <a:pPr marL="465138"/>
            <a:r>
              <a:rPr lang="en-US" dirty="0" smtClean="0"/>
              <a:t>Tom Webb, Office of Disability Services</a:t>
            </a:r>
          </a:p>
          <a:p>
            <a:pPr marL="465138"/>
            <a:r>
              <a:rPr lang="en-US" smtClean="0"/>
              <a:t>Ron Hamilton, EH&amp;S</a:t>
            </a:r>
            <a:endParaRPr lang="en-US" dirty="0"/>
          </a:p>
          <a:p>
            <a:pPr marL="465138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00688"/>
            <a:ext cx="14382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/>
            <a:r>
              <a:rPr lang="en-US" dirty="0" smtClean="0"/>
              <a:t>Steering Committee Representation – regular meetings</a:t>
            </a:r>
          </a:p>
          <a:p>
            <a:pPr marL="465138"/>
            <a:r>
              <a:rPr lang="en-US" dirty="0" smtClean="0"/>
              <a:t>Questionnaires</a:t>
            </a:r>
          </a:p>
          <a:p>
            <a:pPr marL="465138"/>
            <a:r>
              <a:rPr lang="en-US" dirty="0" smtClean="0"/>
              <a:t>Charrettes </a:t>
            </a:r>
          </a:p>
          <a:p>
            <a:pPr marL="465138"/>
            <a:r>
              <a:rPr lang="en-US" dirty="0" smtClean="0"/>
              <a:t>Presentation – Council of Deans, Faculty Senate</a:t>
            </a:r>
          </a:p>
          <a:p>
            <a:pPr marL="465138"/>
            <a:r>
              <a:rPr lang="en-US" dirty="0" smtClean="0"/>
              <a:t>Planning Recommendations – Feedback from Facilities, ODS, EH&amp;S, Registrar, Technology, Colleges</a:t>
            </a:r>
          </a:p>
          <a:p>
            <a:pPr marL="465138"/>
            <a:r>
              <a:rPr lang="en-US" dirty="0" smtClean="0"/>
              <a:t>Prototype Evaluation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– Digesting the Classroom Study: </a:t>
            </a:r>
            <a:br>
              <a:rPr lang="en-US" dirty="0" smtClean="0"/>
            </a:br>
            <a:r>
              <a:rPr lang="en-US" dirty="0" smtClean="0"/>
              <a:t>Manipulating Raw Survey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/>
            <a:r>
              <a:rPr lang="en-US" dirty="0" smtClean="0"/>
              <a:t>Room </a:t>
            </a:r>
            <a:r>
              <a:rPr lang="en-US" dirty="0"/>
              <a:t>S</a:t>
            </a:r>
            <a:r>
              <a:rPr lang="en-US" dirty="0" smtClean="0"/>
              <a:t>tyle</a:t>
            </a:r>
            <a:endParaRPr lang="en-US" dirty="0"/>
          </a:p>
          <a:p>
            <a:pPr marL="465138" lvl="0"/>
            <a:r>
              <a:rPr lang="en-US" dirty="0"/>
              <a:t>Seating </a:t>
            </a:r>
            <a:r>
              <a:rPr lang="en-US" dirty="0" smtClean="0"/>
              <a:t>Capacity</a:t>
            </a:r>
            <a:endParaRPr lang="en-US" dirty="0"/>
          </a:p>
          <a:p>
            <a:pPr marL="465138" lvl="0"/>
            <a:r>
              <a:rPr lang="en-US" dirty="0"/>
              <a:t>Assessment </a:t>
            </a:r>
            <a:r>
              <a:rPr lang="en-US" dirty="0" smtClean="0"/>
              <a:t>Rating (1-4)</a:t>
            </a:r>
            <a:endParaRPr lang="en-US" dirty="0"/>
          </a:p>
          <a:p>
            <a:pPr marL="465138" lvl="0"/>
            <a:r>
              <a:rPr lang="en-US" dirty="0"/>
              <a:t>Size </a:t>
            </a:r>
          </a:p>
          <a:p>
            <a:pPr marL="465138" lvl="0"/>
            <a:r>
              <a:rPr lang="en-US" dirty="0"/>
              <a:t>Quantities for </a:t>
            </a:r>
            <a:r>
              <a:rPr lang="en-US" dirty="0" smtClean="0"/>
              <a:t>Renovation Estimates - $5.5m budget</a:t>
            </a:r>
            <a:endParaRPr lang="en-US" dirty="0"/>
          </a:p>
          <a:p>
            <a:pPr marL="465138" lvl="0"/>
            <a:r>
              <a:rPr lang="en-US" dirty="0"/>
              <a:t>Total </a:t>
            </a:r>
            <a:r>
              <a:rPr lang="en-US" dirty="0" smtClean="0"/>
              <a:t>Pool </a:t>
            </a:r>
            <a:r>
              <a:rPr lang="en-US" dirty="0"/>
              <a:t>– 18 </a:t>
            </a:r>
            <a:r>
              <a:rPr lang="en-US" dirty="0" smtClean="0"/>
              <a:t>Buildings</a:t>
            </a:r>
            <a:r>
              <a:rPr lang="en-US" dirty="0"/>
              <a:t>, 140 </a:t>
            </a:r>
            <a:r>
              <a:rPr lang="en-US" dirty="0" smtClean="0"/>
              <a:t>Classrooms</a:t>
            </a:r>
            <a:r>
              <a:rPr lang="en-US" dirty="0"/>
              <a:t>, 149,000-sf, </a:t>
            </a:r>
            <a:r>
              <a:rPr lang="en-US" dirty="0" smtClean="0"/>
              <a:t>6,400-Seats</a:t>
            </a:r>
            <a:endParaRPr lang="en-US" dirty="0"/>
          </a:p>
          <a:p>
            <a:pPr marL="465138" lvl="0"/>
            <a:r>
              <a:rPr lang="en-US" dirty="0"/>
              <a:t>1 &amp; </a:t>
            </a:r>
            <a:r>
              <a:rPr lang="en-US" dirty="0" smtClean="0"/>
              <a:t>2 - Rated </a:t>
            </a:r>
            <a:r>
              <a:rPr lang="en-US" dirty="0"/>
              <a:t>R</a:t>
            </a:r>
            <a:r>
              <a:rPr lang="en-US" dirty="0" smtClean="0"/>
              <a:t>ooms </a:t>
            </a:r>
            <a:r>
              <a:rPr lang="en-US" dirty="0"/>
              <a:t>– 10 </a:t>
            </a:r>
            <a:r>
              <a:rPr lang="en-US" dirty="0" smtClean="0"/>
              <a:t>Buildings </a:t>
            </a:r>
            <a:r>
              <a:rPr lang="en-US" dirty="0"/>
              <a:t>(55%), 37 </a:t>
            </a:r>
            <a:r>
              <a:rPr lang="en-US" dirty="0" smtClean="0"/>
              <a:t>Rooms </a:t>
            </a:r>
            <a:r>
              <a:rPr lang="en-US" dirty="0"/>
              <a:t>(26%), </a:t>
            </a:r>
            <a:r>
              <a:rPr lang="en-US" dirty="0" smtClean="0"/>
              <a:t>    26,800-sf </a:t>
            </a:r>
            <a:r>
              <a:rPr lang="en-US" dirty="0"/>
              <a:t>(18%), </a:t>
            </a:r>
            <a:r>
              <a:rPr lang="en-US" dirty="0" smtClean="0"/>
              <a:t>1,275-Seats </a:t>
            </a:r>
            <a:r>
              <a:rPr lang="en-US" dirty="0"/>
              <a:t>(20%)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/>
            <a:r>
              <a:rPr lang="en-US" dirty="0" smtClean="0"/>
              <a:t>Invest in the “right” rooms</a:t>
            </a:r>
          </a:p>
          <a:p>
            <a:pPr marL="465138"/>
            <a:r>
              <a:rPr lang="en-US" dirty="0" smtClean="0"/>
              <a:t>Meet minimum standards for function</a:t>
            </a:r>
          </a:p>
          <a:p>
            <a:pPr marL="465138"/>
            <a:r>
              <a:rPr lang="en-US" dirty="0" smtClean="0"/>
              <a:t>Meet minimum standards for comfort</a:t>
            </a:r>
          </a:p>
          <a:p>
            <a:pPr marL="465138"/>
            <a:r>
              <a:rPr lang="en-US" dirty="0" smtClean="0"/>
              <a:t>Make rooms attractive and inviting</a:t>
            </a:r>
          </a:p>
          <a:p>
            <a:pPr marL="465138"/>
            <a:r>
              <a:rPr lang="en-US" dirty="0" smtClean="0"/>
              <a:t>Develop new kinds of learning environments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0" y="922019"/>
            <a:ext cx="10515600" cy="4005263"/>
          </a:xfrm>
        </p:spPr>
        <p:txBody>
          <a:bodyPr/>
          <a:lstStyle/>
          <a:p>
            <a:endParaRPr lang="en-US" sz="2000" dirty="0"/>
          </a:p>
          <a:p>
            <a:pPr marL="0" indent="0">
              <a:buNone/>
            </a:pPr>
            <a:r>
              <a:rPr lang="en-US" dirty="0"/>
              <a:t>1. Correct all handicap accessibility and building code deficiencies.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Repurpose </a:t>
            </a:r>
            <a:r>
              <a:rPr lang="en-US" dirty="0" err="1"/>
              <a:t>Oelman</a:t>
            </a:r>
            <a:r>
              <a:rPr lang="en-US" dirty="0"/>
              <a:t> 112 lecture hall.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Improvements to 1 and 2 rated classrooms not dedicated to </a:t>
            </a:r>
            <a:r>
              <a:rPr lang="en-US" dirty="0" smtClean="0"/>
              <a:t>Colleges</a:t>
            </a:r>
          </a:p>
          <a:p>
            <a:pPr marL="0" indent="0">
              <a:buNone/>
            </a:pPr>
            <a:r>
              <a:rPr lang="en-US" dirty="0" smtClean="0"/>
              <a:t>    in the campus core.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Replace </a:t>
            </a:r>
            <a:r>
              <a:rPr lang="en-US" dirty="0" smtClean="0"/>
              <a:t>poor furniture in </a:t>
            </a:r>
            <a:r>
              <a:rPr lang="en-US" dirty="0"/>
              <a:t>3 and 4 rated classrooms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Improvements to 1 and 2 rated rooms dedicated to Colleges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r>
              <a:rPr lang="en-US" dirty="0" smtClean="0"/>
              <a:t>    the campus </a:t>
            </a:r>
            <a:r>
              <a:rPr lang="en-US" dirty="0"/>
              <a:t>core.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0" y="922019"/>
            <a:ext cx="10515600" cy="4005263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Improvements to low priority </a:t>
            </a:r>
            <a:r>
              <a:rPr lang="en-US" dirty="0" smtClean="0"/>
              <a:t>1 </a:t>
            </a:r>
            <a:r>
              <a:rPr lang="en-US" dirty="0"/>
              <a:t>and </a:t>
            </a:r>
            <a:r>
              <a:rPr lang="en-US" dirty="0" smtClean="0"/>
              <a:t>2 </a:t>
            </a:r>
            <a:r>
              <a:rPr lang="en-US" dirty="0"/>
              <a:t>rated rooms not dedicated </a:t>
            </a:r>
            <a:r>
              <a:rPr lang="en-US" dirty="0" smtClean="0"/>
              <a:t>to</a:t>
            </a:r>
          </a:p>
          <a:p>
            <a:pPr marL="0" indent="0">
              <a:buNone/>
            </a:pPr>
            <a:r>
              <a:rPr lang="en-US" dirty="0" smtClean="0"/>
              <a:t>    Colleges </a:t>
            </a:r>
            <a:r>
              <a:rPr lang="en-US" dirty="0"/>
              <a:t>in the campus core (as determined by the Office of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Registrar).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Minor improvements to remaining </a:t>
            </a:r>
            <a:r>
              <a:rPr lang="en-US" dirty="0" smtClean="0"/>
              <a:t>3 </a:t>
            </a:r>
            <a:r>
              <a:rPr lang="en-US" dirty="0"/>
              <a:t>and </a:t>
            </a:r>
            <a:r>
              <a:rPr lang="en-US" dirty="0" smtClean="0"/>
              <a:t>4 </a:t>
            </a:r>
            <a:r>
              <a:rPr lang="en-US" dirty="0"/>
              <a:t>rated </a:t>
            </a:r>
            <a:r>
              <a:rPr lang="en-US" dirty="0" smtClean="0"/>
              <a:t>rooms in campus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core. </a:t>
            </a: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. Improvements to 1 and 2 rated rooms outside campus core.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9</a:t>
            </a:r>
            <a:r>
              <a:rPr lang="en-US" dirty="0"/>
              <a:t>. Improvements to </a:t>
            </a:r>
            <a:r>
              <a:rPr lang="en-US" dirty="0" smtClean="0"/>
              <a:t>seminar </a:t>
            </a:r>
            <a:r>
              <a:rPr lang="en-US" dirty="0"/>
              <a:t>rooms.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557</Words>
  <Application>Microsoft Office PowerPoint</Application>
  <PresentationFormat>Widescreen</PresentationFormat>
  <Paragraphs>133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Courier New</vt:lpstr>
      <vt:lpstr>Office Theme</vt:lpstr>
      <vt:lpstr>Faculty Senate Presentation Classroom Modernization &amp; Maintenance</vt:lpstr>
      <vt:lpstr>Steering Committee - Design Team</vt:lpstr>
      <vt:lpstr>Steering Committee</vt:lpstr>
      <vt:lpstr>Stakeholders</vt:lpstr>
      <vt:lpstr>Stakeholder Engagement</vt:lpstr>
      <vt:lpstr>Approach – Digesting the Classroom Study:  Manipulating Raw Survey Data</vt:lpstr>
      <vt:lpstr>Goals and Objectives</vt:lpstr>
      <vt:lpstr>Priorities</vt:lpstr>
      <vt:lpstr>Priorities</vt:lpstr>
      <vt:lpstr>Prototype Classroom Evaluation</vt:lpstr>
      <vt:lpstr>Oelman Hall – 135 Existing</vt:lpstr>
      <vt:lpstr>Oelman Hall - 135</vt:lpstr>
      <vt:lpstr>Oelman Hall - 135</vt:lpstr>
      <vt:lpstr>Russ Engineering Center – 150 Existing </vt:lpstr>
      <vt:lpstr>Russ Engineering Center - 150</vt:lpstr>
      <vt:lpstr>Russ Engineering Center - 150</vt:lpstr>
      <vt:lpstr>Package 2</vt:lpstr>
      <vt:lpstr>Oelman 112 Existing </vt:lpstr>
      <vt:lpstr>Oelman 112 </vt:lpstr>
      <vt:lpstr>Oelman 112 </vt:lpstr>
      <vt:lpstr>Oelman 112</vt:lpstr>
      <vt:lpstr>Oelman 112</vt:lpstr>
      <vt:lpstr>Oelman 112</vt:lpstr>
      <vt:lpstr>Package 3</vt:lpstr>
      <vt:lpstr>Fawcett 204/206</vt:lpstr>
      <vt:lpstr>Fawcett 210/218</vt:lpstr>
      <vt:lpstr>Russ 153/155</vt:lpstr>
      <vt:lpstr>Oelman 340</vt:lpstr>
      <vt:lpstr>Oelman 340</vt:lpstr>
      <vt:lpstr>Creative Arts M252 Existing</vt:lpstr>
      <vt:lpstr>Creative Arts M252</vt:lpstr>
      <vt:lpstr>Next Steps</vt:lpstr>
      <vt:lpstr>Questions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Woodburn</dc:creator>
  <cp:lastModifiedBy>CTSLaptop</cp:lastModifiedBy>
  <cp:revision>59</cp:revision>
  <dcterms:created xsi:type="dcterms:W3CDTF">2015-04-09T17:29:27Z</dcterms:created>
  <dcterms:modified xsi:type="dcterms:W3CDTF">2015-12-07T19:07:56Z</dcterms:modified>
</cp:coreProperties>
</file>