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  <p:sldMasterId id="2147483680" r:id="rId4"/>
    <p:sldMasterId id="2147483736" r:id="rId5"/>
    <p:sldMasterId id="2147483688" r:id="rId6"/>
    <p:sldMasterId id="2147483713" r:id="rId7"/>
  </p:sldMasterIdLst>
  <p:sldIdLst>
    <p:sldId id="256" r:id="rId8"/>
    <p:sldId id="319" r:id="rId9"/>
    <p:sldId id="257" r:id="rId10"/>
    <p:sldId id="314" r:id="rId11"/>
    <p:sldId id="312" r:id="rId12"/>
    <p:sldId id="313" r:id="rId13"/>
    <p:sldId id="315" r:id="rId14"/>
    <p:sldId id="311" r:id="rId15"/>
    <p:sldId id="317" r:id="rId16"/>
    <p:sldId id="316" r:id="rId17"/>
    <p:sldId id="318" r:id="rId18"/>
    <p:sldId id="320" r:id="rId19"/>
    <p:sldId id="321" r:id="rId20"/>
    <p:sldId id="325" r:id="rId21"/>
    <p:sldId id="322" r:id="rId22"/>
    <p:sldId id="323" r:id="rId23"/>
    <p:sldId id="32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E52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2" autoAdjust="0"/>
    <p:restoredTop sz="92374" autoAdjust="0"/>
  </p:normalViewPr>
  <p:slideViewPr>
    <p:cSldViewPr snapToGrid="0" snapToObjects="1">
      <p:cViewPr varScale="1">
        <p:scale>
          <a:sx n="71" d="100"/>
          <a:sy n="71" d="100"/>
        </p:scale>
        <p:origin x="16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7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59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4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9951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768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4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04894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6"/>
            <a:ext cx="8229600" cy="45259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2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3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288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48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3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0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aidermailwright.sharepoint.com/sites/communities/academics/acadprog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right.edu/academic-affairs/academic-program-review/current-program-reviews" TargetMode="Externa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992" y="2041742"/>
            <a:ext cx="8229600" cy="22155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Program Review</a:t>
            </a:r>
            <a:br>
              <a:rPr lang="en-US" sz="3600" dirty="0" smtClean="0"/>
            </a:br>
            <a:r>
              <a:rPr lang="en-US" sz="3600" dirty="0" smtClean="0"/>
              <a:t>Workshop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Dec, 2019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Carl Brun, </a:t>
            </a:r>
            <a:r>
              <a:rPr lang="en-US" sz="2400" dirty="0" smtClean="0"/>
              <a:t>Co-Chair, Assurance of Learning Committee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Brian </a:t>
            </a:r>
            <a:r>
              <a:rPr lang="en-US" sz="2400" dirty="0" err="1" smtClean="0">
                <a:solidFill>
                  <a:schemeClr val="bg1"/>
                </a:solidFill>
              </a:rPr>
              <a:t>Rigling</a:t>
            </a:r>
            <a:r>
              <a:rPr lang="en-US" sz="2400" dirty="0" smtClean="0">
                <a:solidFill>
                  <a:schemeClr val="bg1"/>
                </a:solidFill>
              </a:rPr>
              <a:t>, Co-Chair Assurance of Learning Committee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 smtClean="0"/>
              <a:t>Aaron </a:t>
            </a:r>
            <a:r>
              <a:rPr lang="en-US" sz="2400" dirty="0" err="1" smtClean="0"/>
              <a:t>Skira</a:t>
            </a:r>
            <a:r>
              <a:rPr lang="en-US" sz="2400" dirty="0" smtClean="0"/>
              <a:t>, Institutional Research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 err="1" smtClean="0"/>
              <a:t>Jaweed</a:t>
            </a:r>
            <a:r>
              <a:rPr lang="en-US" sz="2400" dirty="0" smtClean="0"/>
              <a:t> Mohammed, Institutional Research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Sommer</a:t>
            </a:r>
            <a:r>
              <a:rPr lang="en-US" sz="2400" dirty="0" smtClean="0">
                <a:solidFill>
                  <a:schemeClr val="bg1"/>
                </a:solidFill>
              </a:rPr>
              <a:t> Todd, Fiscal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97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Program Review 2019-and-beyond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Incorporates annual assessment, student success, and financial revenue and expenses.</a:t>
            </a:r>
          </a:p>
          <a:p>
            <a:r>
              <a:rPr lang="en-US" dirty="0" smtClean="0"/>
              <a:t>Quantitative data is provided to each program by Institutional Research and Fiscal Operations.</a:t>
            </a:r>
          </a:p>
          <a:p>
            <a:r>
              <a:rPr lang="en-US" dirty="0" smtClean="0"/>
              <a:t>Faculty can supplement the quantitative data with discussion and explanation of program outcomes.</a:t>
            </a:r>
          </a:p>
          <a:p>
            <a:r>
              <a:rPr lang="en-US" dirty="0" smtClean="0"/>
              <a:t>Planning recommendations are made at the program, chair, college, dean, and Provost levels.</a:t>
            </a:r>
          </a:p>
          <a:p>
            <a:r>
              <a:rPr lang="en-US" dirty="0" smtClean="0"/>
              <a:t>Programs will continue to assess one or more learning outcomes annually based on their assessment plan.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7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Program Review Template</a:t>
            </a:r>
            <a:br>
              <a:rPr lang="en-US" dirty="0" smtClean="0"/>
            </a:br>
            <a:r>
              <a:rPr lang="en-US" dirty="0" smtClean="0"/>
              <a:t>Carl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large, Excel Spreadsheet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Overview – connect program to university mission</a:t>
            </a:r>
          </a:p>
          <a:p>
            <a:r>
              <a:rPr lang="en-US" dirty="0" smtClean="0"/>
              <a:t>Post-graduate success – data will be added when template is refreshed.</a:t>
            </a:r>
          </a:p>
          <a:p>
            <a:r>
              <a:rPr lang="en-US" dirty="0" smtClean="0"/>
              <a:t>Program Assessment – Based on program assessment plans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1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Program Review Template</a:t>
            </a:r>
            <a:br>
              <a:rPr lang="en-US" dirty="0" smtClean="0"/>
            </a:br>
            <a:r>
              <a:rPr lang="en-US" dirty="0" smtClean="0"/>
              <a:t>Aaron &amp; </a:t>
            </a:r>
            <a:r>
              <a:rPr lang="en-US" dirty="0" err="1" smtClean="0"/>
              <a:t>Sommer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Enrollment</a:t>
            </a:r>
          </a:p>
          <a:p>
            <a:r>
              <a:rPr lang="en-US" dirty="0" smtClean="0"/>
              <a:t>Degrees Awarded</a:t>
            </a:r>
          </a:p>
          <a:p>
            <a:r>
              <a:rPr lang="en-US" dirty="0" smtClean="0"/>
              <a:t>Retention Rates</a:t>
            </a:r>
          </a:p>
          <a:p>
            <a:r>
              <a:rPr lang="en-US" dirty="0" smtClean="0"/>
              <a:t>6 Year Graduation Rates</a:t>
            </a:r>
          </a:p>
          <a:p>
            <a:r>
              <a:rPr lang="en-US" dirty="0" smtClean="0"/>
              <a:t>Faculty</a:t>
            </a:r>
          </a:p>
          <a:p>
            <a:r>
              <a:rPr lang="en-US" dirty="0" smtClean="0"/>
              <a:t>Financial Indicators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6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Program Review Template</a:t>
            </a:r>
            <a:br>
              <a:rPr lang="en-US" dirty="0" smtClean="0"/>
            </a:br>
            <a:r>
              <a:rPr lang="en-US" dirty="0" smtClean="0"/>
              <a:t>Carl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Feedback to the Quantitative Data</a:t>
            </a:r>
          </a:p>
          <a:p>
            <a:r>
              <a:rPr lang="en-US" dirty="0" smtClean="0"/>
              <a:t>Constituent Feedback</a:t>
            </a:r>
          </a:p>
          <a:p>
            <a:r>
              <a:rPr lang="en-US" dirty="0" smtClean="0"/>
              <a:t>Summary – completed by program director</a:t>
            </a:r>
          </a:p>
          <a:p>
            <a:r>
              <a:rPr lang="en-US" dirty="0" smtClean="0"/>
              <a:t>Recommendation tabs</a:t>
            </a:r>
          </a:p>
          <a:p>
            <a:pPr lvl="1"/>
            <a:r>
              <a:rPr lang="en-US" dirty="0" smtClean="0"/>
              <a:t>Chair</a:t>
            </a:r>
          </a:p>
          <a:p>
            <a:pPr lvl="1"/>
            <a:r>
              <a:rPr lang="en-US" dirty="0" smtClean="0"/>
              <a:t>College Program Review Committee</a:t>
            </a:r>
          </a:p>
          <a:p>
            <a:pPr lvl="1"/>
            <a:r>
              <a:rPr lang="en-US" dirty="0" smtClean="0"/>
              <a:t>Dean</a:t>
            </a:r>
          </a:p>
          <a:p>
            <a:pPr lvl="1"/>
            <a:r>
              <a:rPr lang="en-US" dirty="0" smtClean="0"/>
              <a:t>Provost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68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Program Review Workshop Attachments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Review Template Refreshed by </a:t>
            </a:r>
            <a:r>
              <a:rPr lang="en-US" dirty="0" smtClean="0"/>
              <a:t>Dec. 13, 2019</a:t>
            </a:r>
            <a:endParaRPr lang="en-US" dirty="0" smtClean="0"/>
          </a:p>
          <a:p>
            <a:r>
              <a:rPr lang="en-US" dirty="0" smtClean="0"/>
              <a:t>Program Review Data Definitions</a:t>
            </a:r>
          </a:p>
          <a:p>
            <a:r>
              <a:rPr lang="en-US" dirty="0" smtClean="0"/>
              <a:t>Program-Specific Personnel</a:t>
            </a:r>
          </a:p>
          <a:p>
            <a:pPr lvl="1"/>
            <a:r>
              <a:rPr lang="en-US" dirty="0" smtClean="0"/>
              <a:t>Verify % of person assigned to specific program(s</a:t>
            </a:r>
            <a:r>
              <a:rPr lang="en-US" dirty="0" smtClean="0"/>
              <a:t>) by Dec. 13,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02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Program Review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DO NOT ENTER ANYTHING TO CURRENT TEMPLATE</a:t>
            </a:r>
          </a:p>
          <a:p>
            <a:r>
              <a:rPr lang="en-US" sz="3400" dirty="0" smtClean="0"/>
              <a:t>By </a:t>
            </a:r>
            <a:r>
              <a:rPr lang="en-US" sz="3400" dirty="0" smtClean="0"/>
              <a:t>Dec 13, </a:t>
            </a:r>
            <a:r>
              <a:rPr lang="en-US" sz="3400" dirty="0" smtClean="0"/>
              <a:t>2019, additional quantitative data will be provided.</a:t>
            </a:r>
          </a:p>
          <a:p>
            <a:r>
              <a:rPr lang="en-US" sz="3400" dirty="0" smtClean="0"/>
              <a:t>By Jan. 20, 2020, program directors submit review to chairs</a:t>
            </a:r>
          </a:p>
          <a:p>
            <a:r>
              <a:rPr lang="en-US" sz="3400" dirty="0" smtClean="0"/>
              <a:t>By Feb. 7, 2020, chairs submit review to dean and college program review committee</a:t>
            </a:r>
          </a:p>
          <a:p>
            <a:r>
              <a:rPr lang="en-US" sz="3400" dirty="0" smtClean="0"/>
              <a:t>By Feb. 21, 2020, college program review committee submits review to college dean</a:t>
            </a:r>
          </a:p>
          <a:p>
            <a:r>
              <a:rPr lang="en-US" sz="3400" dirty="0" smtClean="0"/>
              <a:t>By Mar. 6, 2020, deans submit review to Provost</a:t>
            </a:r>
          </a:p>
          <a:p>
            <a:r>
              <a:rPr lang="en-US" sz="3400" dirty="0" smtClean="0"/>
              <a:t>By April 3, 2020, Provost submits reviews to President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6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78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Carl Brun</a:t>
            </a:r>
          </a:p>
          <a:p>
            <a:pPr marL="0" indent="0" algn="ctr">
              <a:buNone/>
            </a:pPr>
            <a:r>
              <a:rPr lang="en-US" dirty="0" smtClean="0"/>
              <a:t>775-2155</a:t>
            </a:r>
          </a:p>
          <a:p>
            <a:pPr marL="0" indent="0" algn="ctr">
              <a:buNone/>
            </a:pPr>
            <a:r>
              <a:rPr lang="en-US" dirty="0" smtClean="0"/>
              <a:t>294 University Hall</a:t>
            </a:r>
          </a:p>
          <a:p>
            <a:pPr marL="0" indent="0" algn="ctr">
              <a:buNone/>
            </a:pPr>
            <a:r>
              <a:rPr lang="en-US" dirty="0" smtClean="0"/>
              <a:t>Carl.brun@wright.edu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6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Program Review Workshop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difference between annual program assessment and program review</a:t>
            </a:r>
          </a:p>
          <a:p>
            <a:r>
              <a:rPr lang="en-US" dirty="0" smtClean="0"/>
              <a:t>Know where to find your program’s past reviews and assessments.</a:t>
            </a:r>
          </a:p>
          <a:p>
            <a:r>
              <a:rPr lang="en-US" dirty="0" smtClean="0"/>
              <a:t>Know how to complete the 2019-2020 Program Review Template.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7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526" y="1025568"/>
            <a:ext cx="6593681" cy="117822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Annual Program Assessment versus Program Review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379945"/>
            <a:ext cx="6400800" cy="3847578"/>
          </a:xfrm>
        </p:spPr>
        <p:txBody>
          <a:bodyPr/>
          <a:lstStyle/>
          <a:p>
            <a:pPr algn="l"/>
            <a:r>
              <a:rPr lang="en-US" dirty="0" smtClean="0"/>
              <a:t>Annual Assessment – Measuring student achievement of program learning outcome(s) for that academic year.</a:t>
            </a:r>
          </a:p>
          <a:p>
            <a:pPr algn="l"/>
            <a:r>
              <a:rPr lang="en-US" dirty="0" smtClean="0"/>
              <a:t>Assessment Plan – How all program learning outcomes will be measured over a five year period.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8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526" y="1025568"/>
            <a:ext cx="6593681" cy="117822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HLC Requirement for Program Assessment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379945"/>
            <a:ext cx="6400800" cy="384757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Criterion 4.  Teaching and learning:  evaluation and improvement</a:t>
            </a:r>
          </a:p>
          <a:p>
            <a:endParaRPr lang="en-US" dirty="0"/>
          </a:p>
          <a:p>
            <a:r>
              <a:rPr lang="en-US" dirty="0"/>
              <a:t>The institution demonstrates responsibility for the quality of its educational programs, learning environments, and support services, and it </a:t>
            </a:r>
            <a:r>
              <a:rPr lang="en-US" u="sng" dirty="0"/>
              <a:t>evaluates their effectiveness for student learning through processes designed to promote continuous improvement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861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526" y="1025568"/>
            <a:ext cx="6593681" cy="117822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Annual Program Assessment Last Year (2018-2019)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379945"/>
            <a:ext cx="6400800" cy="3847578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raidermailwright.sharepoint.com/sites/communities/academics/acadprog</a:t>
            </a:r>
            <a:r>
              <a:rPr lang="en-US" sz="2400" dirty="0" smtClean="0"/>
              <a:t> </a:t>
            </a:r>
          </a:p>
          <a:p>
            <a:pPr algn="l"/>
            <a:r>
              <a:rPr lang="en-US" sz="2400" dirty="0" smtClean="0"/>
              <a:t>Assessments completed between 2015-2017 and 5 Year Assessment Plans were submitted to </a:t>
            </a:r>
            <a:r>
              <a:rPr lang="en-US" sz="2400" dirty="0" err="1" smtClean="0"/>
              <a:t>Sharepoint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Results of assessment for 2018-2019 should be incorporated into the 2019-2020 Program Review.</a:t>
            </a:r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035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526" y="1025568"/>
            <a:ext cx="6593681" cy="117822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Program Review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379945"/>
            <a:ext cx="6400800" cy="384757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Program review – Comprehensive evaluation of programs based on annual assessment of learning outcomes, student success outcomes, and revenue versus expenses data.</a:t>
            </a:r>
          </a:p>
          <a:p>
            <a:pPr algn="l"/>
            <a:r>
              <a:rPr lang="en-US" dirty="0" smtClean="0"/>
              <a:t>HLC Criterion 4A1</a:t>
            </a:r>
            <a:r>
              <a:rPr lang="en-US" dirty="0"/>
              <a:t>.  The institution maintains a practice of regular program reviews.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5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526" y="1025568"/>
            <a:ext cx="6593681" cy="117822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HLC Requirements for Program Review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379945"/>
            <a:ext cx="6400800" cy="3847578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4A6.</a:t>
            </a:r>
          </a:p>
          <a:p>
            <a:pPr algn="l"/>
            <a:r>
              <a:rPr lang="en-US" dirty="0" smtClean="0"/>
              <a:t>For </a:t>
            </a:r>
            <a:r>
              <a:rPr lang="en-US" dirty="0"/>
              <a:t>all programs, the institution looks to indicators it deems appropriate </a:t>
            </a:r>
            <a:r>
              <a:rPr lang="en-US" u="sng" dirty="0"/>
              <a:t>to its mission</a:t>
            </a:r>
            <a:r>
              <a:rPr lang="en-US" dirty="0"/>
              <a:t>, such as </a:t>
            </a:r>
            <a:r>
              <a:rPr lang="en-US" u="sng" dirty="0"/>
              <a:t>employment rates</a:t>
            </a:r>
            <a:r>
              <a:rPr lang="en-US" dirty="0"/>
              <a:t>, </a:t>
            </a:r>
            <a:r>
              <a:rPr lang="en-US" u="sng" dirty="0"/>
              <a:t>admission rates to advanced degree programs,</a:t>
            </a:r>
            <a:r>
              <a:rPr lang="en-US" dirty="0"/>
              <a:t> and </a:t>
            </a:r>
            <a:r>
              <a:rPr lang="en-US" u="sng" dirty="0"/>
              <a:t>participation rates in fellowships, internships, and special </a:t>
            </a:r>
            <a:r>
              <a:rPr lang="en-US" u="sng" dirty="0" smtClean="0"/>
              <a:t>programs</a:t>
            </a:r>
            <a:r>
              <a:rPr lang="en-US" dirty="0" smtClean="0"/>
              <a:t>.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0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Limitations of 2013-2016 Program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www.wright.edu/academic-affairs/academic-program-review/current-program-reviews</a:t>
            </a:r>
            <a:endParaRPr lang="en-US" dirty="0" smtClean="0"/>
          </a:p>
          <a:p>
            <a:r>
              <a:rPr lang="en-US" dirty="0" smtClean="0"/>
              <a:t>Program reviews were evaluated by members of the Assurance of Learning Committee and not by faculty associated with the departments being evaluated.</a:t>
            </a:r>
          </a:p>
          <a:p>
            <a:r>
              <a:rPr lang="en-US" dirty="0" smtClean="0"/>
              <a:t>Faculty obtained their own quantitative and qualitative outcome data.</a:t>
            </a:r>
          </a:p>
          <a:p>
            <a:r>
              <a:rPr lang="en-US" dirty="0" smtClean="0"/>
              <a:t>Review reports varied across disciplines.</a:t>
            </a:r>
          </a:p>
          <a:p>
            <a:r>
              <a:rPr lang="en-US" dirty="0" smtClean="0"/>
              <a:t>Interdisciplinary programs and stand-alone certificates were not reviewed.</a:t>
            </a:r>
          </a:p>
          <a:p>
            <a:r>
              <a:rPr lang="en-US" dirty="0" smtClean="0"/>
              <a:t>No systematic procedure for annual assessment of program review cycle was established.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4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Limitations of 2013-2016 Program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Connections were not made between program review and planning and institutional effectiveness.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Criterion </a:t>
            </a:r>
            <a:r>
              <a:rPr lang="en-US" dirty="0"/>
              <a:t>5.  Resources, Planning, &amp; Institutional effectiveness</a:t>
            </a:r>
          </a:p>
          <a:p>
            <a:r>
              <a:rPr lang="en-US" dirty="0"/>
              <a:t>5.C.  The institution engages in systematic &amp; Integrated planning</a:t>
            </a:r>
          </a:p>
          <a:p>
            <a:endParaRPr lang="en-US" dirty="0"/>
          </a:p>
          <a:p>
            <a:r>
              <a:rPr lang="en-US" dirty="0"/>
              <a:t>5C2  The institution </a:t>
            </a:r>
            <a:r>
              <a:rPr lang="en-US" u="sng" dirty="0"/>
              <a:t>links its processes for assessment of student learning, evaluation of operations</a:t>
            </a:r>
            <a:r>
              <a:rPr lang="en-US" dirty="0"/>
              <a:t>, planning, and budgeting.</a:t>
            </a:r>
          </a:p>
          <a:p>
            <a:r>
              <a:rPr lang="en-US" dirty="0"/>
              <a:t>5C3  The planning process encompasses the institution as a whole and considers the perspectives of internal and external </a:t>
            </a:r>
            <a:r>
              <a:rPr lang="en-US" u="sng" dirty="0"/>
              <a:t>constituent groups.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2363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right-State-University-PowerPoint-Templates-11-2016" id="{8A278492-DE47-DF47-9D51-665A72907B8A}" vid="{C27FCF42-43CA-8747-AD29-0698908464D4}"/>
    </a:ext>
  </a:extLst>
</a:theme>
</file>

<file path=ppt/theme/theme2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right-State-University-PowerPoint-Templates-11-2016" id="{8A278492-DE47-DF47-9D51-665A72907B8A}" vid="{5B5CEBC3-BAA1-6D48-8463-5B23A5F7D8D7}"/>
    </a:ext>
  </a:extLst>
</a:theme>
</file>

<file path=ppt/theme/theme3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right-State-University-PowerPoint-Templates-11-2016" id="{8A278492-DE47-DF47-9D51-665A72907B8A}" vid="{513EC253-2360-E141-9856-C5F3F97B0183}"/>
    </a:ext>
  </a:extLst>
</a:theme>
</file>

<file path=ppt/theme/theme4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right-State-University-PowerPoint-Templates-11-2016" id="{8A278492-DE47-DF47-9D51-665A72907B8A}" vid="{1BCCEDFB-8B2E-0F44-8AC1-E08FC7276D56}"/>
    </a:ext>
  </a:extLst>
</a:theme>
</file>

<file path=ppt/theme/theme5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right-State-University-PowerPoint-Templates-11-2016" id="{8A278492-DE47-DF47-9D51-665A72907B8A}" vid="{8D4DCF33-F047-754E-BABB-7827026674AB}"/>
    </a:ext>
  </a:extLst>
</a:theme>
</file>

<file path=ppt/theme/theme6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right-State-University-PowerPoint-Templates-11-2016" id="{8A278492-DE47-DF47-9D51-665A72907B8A}" vid="{02615B89-80FB-D344-94C3-830775A5F6F8}"/>
    </a:ext>
  </a:extLst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right-State-University-PowerPoint-Templates-11-2016" id="{8A278492-DE47-DF47-9D51-665A72907B8A}" vid="{1F28337E-A9E9-0A4B-ADF4-A5F02AAC69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author slide, and ending slide)</Template>
  <TotalTime>88</TotalTime>
  <Words>726</Words>
  <Application>Microsoft Office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Program Review Workshop  Dec, 2019 </vt:lpstr>
      <vt:lpstr>Program Review Workshop Objectives</vt:lpstr>
      <vt:lpstr>Annual Program Assessment versus Program Review</vt:lpstr>
      <vt:lpstr>HLC Requirement for Program Assessment</vt:lpstr>
      <vt:lpstr>Annual Program Assessment Last Year (2018-2019)</vt:lpstr>
      <vt:lpstr>Program Review</vt:lpstr>
      <vt:lpstr>HLC Requirements for Program Review</vt:lpstr>
      <vt:lpstr>Limitations of 2013-2016 Program Review</vt:lpstr>
      <vt:lpstr>Limitations of 2013-2016 Program Review</vt:lpstr>
      <vt:lpstr>Program Review 2019-and-beyond </vt:lpstr>
      <vt:lpstr>Program Review Template Carl</vt:lpstr>
      <vt:lpstr>Program Review Template Aaron &amp; Sommer</vt:lpstr>
      <vt:lpstr>Program Review Template Carl</vt:lpstr>
      <vt:lpstr>Program Review Workshop Attachments</vt:lpstr>
      <vt:lpstr>Program Review Timeline</vt:lpstr>
      <vt:lpstr>Questions?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Learning Commission Update Faculty Senate Sep. 9, 2019</dc:title>
  <dc:creator>Edwards, Sue</dc:creator>
  <cp:lastModifiedBy>Carl Brun</cp:lastModifiedBy>
  <cp:revision>15</cp:revision>
  <dcterms:created xsi:type="dcterms:W3CDTF">2019-09-05T13:25:48Z</dcterms:created>
  <dcterms:modified xsi:type="dcterms:W3CDTF">2019-12-11T22:37:30Z</dcterms:modified>
</cp:coreProperties>
</file>